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4" r:id="rId2"/>
  </p:sldMasterIdLst>
  <p:notesMasterIdLst>
    <p:notesMasterId r:id="rId188"/>
  </p:notesMasterIdLst>
  <p:sldIdLst>
    <p:sldId id="256" r:id="rId3"/>
    <p:sldId id="576" r:id="rId4"/>
    <p:sldId id="259" r:id="rId5"/>
    <p:sldId id="557" r:id="rId6"/>
    <p:sldId id="558" r:id="rId7"/>
    <p:sldId id="559" r:id="rId8"/>
    <p:sldId id="261" r:id="rId9"/>
    <p:sldId id="262" r:id="rId10"/>
    <p:sldId id="263" r:id="rId11"/>
    <p:sldId id="264" r:id="rId12"/>
    <p:sldId id="265" r:id="rId13"/>
    <p:sldId id="266" r:id="rId14"/>
    <p:sldId id="271" r:id="rId15"/>
    <p:sldId id="272" r:id="rId16"/>
    <p:sldId id="273" r:id="rId17"/>
    <p:sldId id="274" r:id="rId18"/>
    <p:sldId id="275" r:id="rId19"/>
    <p:sldId id="276" r:id="rId20"/>
    <p:sldId id="277" r:id="rId21"/>
    <p:sldId id="278" r:id="rId22"/>
    <p:sldId id="279" r:id="rId23"/>
    <p:sldId id="582" r:id="rId24"/>
    <p:sldId id="586" r:id="rId25"/>
    <p:sldId id="280" r:id="rId26"/>
    <p:sldId id="281" r:id="rId27"/>
    <p:sldId id="583" r:id="rId28"/>
    <p:sldId id="584" r:id="rId29"/>
    <p:sldId id="585" r:id="rId30"/>
    <p:sldId id="282" r:id="rId31"/>
    <p:sldId id="283" r:id="rId32"/>
    <p:sldId id="284" r:id="rId33"/>
    <p:sldId id="285" r:id="rId34"/>
    <p:sldId id="286" r:id="rId35"/>
    <p:sldId id="287" r:id="rId36"/>
    <p:sldId id="288" r:id="rId37"/>
    <p:sldId id="289"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560" r:id="rId55"/>
    <p:sldId id="316" r:id="rId56"/>
    <p:sldId id="317" r:id="rId57"/>
    <p:sldId id="587" r:id="rId58"/>
    <p:sldId id="318" r:id="rId59"/>
    <p:sldId id="319" r:id="rId60"/>
    <p:sldId id="320" r:id="rId61"/>
    <p:sldId id="321" r:id="rId62"/>
    <p:sldId id="322" r:id="rId63"/>
    <p:sldId id="323" r:id="rId64"/>
    <p:sldId id="324" r:id="rId65"/>
    <p:sldId id="325" r:id="rId66"/>
    <p:sldId id="326" r:id="rId67"/>
    <p:sldId id="336" r:id="rId68"/>
    <p:sldId id="337" r:id="rId69"/>
    <p:sldId id="338" r:id="rId70"/>
    <p:sldId id="339" r:id="rId71"/>
    <p:sldId id="340" r:id="rId72"/>
    <p:sldId id="341" r:id="rId73"/>
    <p:sldId id="342" r:id="rId74"/>
    <p:sldId id="343" r:id="rId75"/>
    <p:sldId id="344" r:id="rId76"/>
    <p:sldId id="345" r:id="rId77"/>
    <p:sldId id="346" r:id="rId78"/>
    <p:sldId id="347" r:id="rId79"/>
    <p:sldId id="348" r:id="rId80"/>
    <p:sldId id="349" r:id="rId81"/>
    <p:sldId id="355" r:id="rId82"/>
    <p:sldId id="356" r:id="rId83"/>
    <p:sldId id="367" r:id="rId84"/>
    <p:sldId id="376" r:id="rId85"/>
    <p:sldId id="377" r:id="rId86"/>
    <p:sldId id="378" r:id="rId87"/>
    <p:sldId id="379" r:id="rId88"/>
    <p:sldId id="380" r:id="rId89"/>
    <p:sldId id="381" r:id="rId90"/>
    <p:sldId id="382" r:id="rId91"/>
    <p:sldId id="383" r:id="rId92"/>
    <p:sldId id="384" r:id="rId93"/>
    <p:sldId id="385" r:id="rId94"/>
    <p:sldId id="386" r:id="rId95"/>
    <p:sldId id="387" r:id="rId96"/>
    <p:sldId id="388" r:id="rId97"/>
    <p:sldId id="389" r:id="rId98"/>
    <p:sldId id="390" r:id="rId99"/>
    <p:sldId id="577" r:id="rId100"/>
    <p:sldId id="391" r:id="rId101"/>
    <p:sldId id="392" r:id="rId102"/>
    <p:sldId id="393" r:id="rId103"/>
    <p:sldId id="394" r:id="rId104"/>
    <p:sldId id="395" r:id="rId105"/>
    <p:sldId id="396" r:id="rId106"/>
    <p:sldId id="397" r:id="rId107"/>
    <p:sldId id="398" r:id="rId108"/>
    <p:sldId id="399" r:id="rId109"/>
    <p:sldId id="400" r:id="rId110"/>
    <p:sldId id="401" r:id="rId111"/>
    <p:sldId id="403" r:id="rId112"/>
    <p:sldId id="404" r:id="rId113"/>
    <p:sldId id="405" r:id="rId114"/>
    <p:sldId id="589" r:id="rId115"/>
    <p:sldId id="406" r:id="rId116"/>
    <p:sldId id="407" r:id="rId117"/>
    <p:sldId id="408" r:id="rId118"/>
    <p:sldId id="409" r:id="rId119"/>
    <p:sldId id="410" r:id="rId120"/>
    <p:sldId id="411" r:id="rId121"/>
    <p:sldId id="412" r:id="rId122"/>
    <p:sldId id="413" r:id="rId123"/>
    <p:sldId id="414" r:id="rId124"/>
    <p:sldId id="415" r:id="rId125"/>
    <p:sldId id="416" r:id="rId126"/>
    <p:sldId id="417" r:id="rId127"/>
    <p:sldId id="418" r:id="rId128"/>
    <p:sldId id="419" r:id="rId129"/>
    <p:sldId id="580" r:id="rId130"/>
    <p:sldId id="579" r:id="rId131"/>
    <p:sldId id="420" r:id="rId132"/>
    <p:sldId id="421" r:id="rId133"/>
    <p:sldId id="422" r:id="rId134"/>
    <p:sldId id="423" r:id="rId135"/>
    <p:sldId id="424" r:id="rId136"/>
    <p:sldId id="425" r:id="rId137"/>
    <p:sldId id="426" r:id="rId138"/>
    <p:sldId id="427" r:id="rId139"/>
    <p:sldId id="428" r:id="rId140"/>
    <p:sldId id="429" r:id="rId141"/>
    <p:sldId id="430" r:id="rId142"/>
    <p:sldId id="431" r:id="rId143"/>
    <p:sldId id="590" r:id="rId144"/>
    <p:sldId id="432" r:id="rId145"/>
    <p:sldId id="433" r:id="rId146"/>
    <p:sldId id="434" r:id="rId147"/>
    <p:sldId id="435" r:id="rId148"/>
    <p:sldId id="436" r:id="rId149"/>
    <p:sldId id="437" r:id="rId150"/>
    <p:sldId id="561" r:id="rId151"/>
    <p:sldId id="562" r:id="rId152"/>
    <p:sldId id="563" r:id="rId153"/>
    <p:sldId id="564" r:id="rId154"/>
    <p:sldId id="565" r:id="rId155"/>
    <p:sldId id="566" r:id="rId156"/>
    <p:sldId id="567" r:id="rId157"/>
    <p:sldId id="568" r:id="rId158"/>
    <p:sldId id="569" r:id="rId159"/>
    <p:sldId id="570" r:id="rId160"/>
    <p:sldId id="571" r:id="rId161"/>
    <p:sldId id="572" r:id="rId162"/>
    <p:sldId id="573" r:id="rId163"/>
    <p:sldId id="574" r:id="rId164"/>
    <p:sldId id="575" r:id="rId165"/>
    <p:sldId id="440" r:id="rId166"/>
    <p:sldId id="578" r:id="rId167"/>
    <p:sldId id="441" r:id="rId168"/>
    <p:sldId id="442" r:id="rId169"/>
    <p:sldId id="443" r:id="rId170"/>
    <p:sldId id="444" r:id="rId171"/>
    <p:sldId id="445" r:id="rId172"/>
    <p:sldId id="493" r:id="rId173"/>
    <p:sldId id="446" r:id="rId174"/>
    <p:sldId id="447" r:id="rId175"/>
    <p:sldId id="448" r:id="rId176"/>
    <p:sldId id="449" r:id="rId177"/>
    <p:sldId id="450" r:id="rId178"/>
    <p:sldId id="451" r:id="rId179"/>
    <p:sldId id="455" r:id="rId180"/>
    <p:sldId id="460" r:id="rId181"/>
    <p:sldId id="591" r:id="rId182"/>
    <p:sldId id="593" r:id="rId183"/>
    <p:sldId id="592" r:id="rId184"/>
    <p:sldId id="594" r:id="rId185"/>
    <p:sldId id="595" r:id="rId186"/>
    <p:sldId id="596" r:id="rId187"/>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8F8F8"/>
    <a:srgbClr val="CC00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F329F39-8FE5-45F8-A82B-1E8910289224}" v="91" dt="2021-05-16T22:47:08.349"/>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108" d="100"/>
          <a:sy n="108" d="100"/>
        </p:scale>
        <p:origin x="3320" y="64"/>
      </p:cViewPr>
      <p:guideLst>
        <p:guide orient="horz" pos="2160"/>
        <p:guide pos="2880"/>
      </p:guideLst>
    </p:cSldViewPr>
  </p:slideViewPr>
  <p:notesTextViewPr>
    <p:cViewPr>
      <p:scale>
        <a:sx n="3" d="2"/>
        <a:sy n="3" d="2"/>
      </p:scale>
      <p:origin x="0" y="0"/>
    </p:cViewPr>
  </p:notesTextViewPr>
  <p:sorterViewPr>
    <p:cViewPr varScale="1">
      <p:scale>
        <a:sx n="1" d="1"/>
        <a:sy n="1" d="1"/>
      </p:scale>
      <p:origin x="0" y="-24372"/>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theme" Target="theme/theme1.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92" Type="http://schemas.openxmlformats.org/officeDocument/2006/relationships/tableStyles" Target="tableStyles.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6" Type="http://schemas.openxmlformats.org/officeDocument/2006/relationships/slide" Target="slides/slide4.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slide" Target="slides/slide170.xml"/><Relationship Id="rId193" Type="http://schemas.microsoft.com/office/2016/11/relationships/changesInfo" Target="changesInfos/changesInfo1.xml"/><Relationship Id="rId13" Type="http://schemas.openxmlformats.org/officeDocument/2006/relationships/slide" Target="slides/slide11.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183" Type="http://schemas.openxmlformats.org/officeDocument/2006/relationships/slide" Target="slides/slide18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4" Type="http://schemas.microsoft.com/office/2015/10/relationships/revisionInfo" Target="revisionInfo.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189" Type="http://schemas.openxmlformats.org/officeDocument/2006/relationships/presProps" Target="presProps.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0" Type="http://schemas.openxmlformats.org/officeDocument/2006/relationships/viewProps" Target="viewProp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8" Type="http://schemas.openxmlformats.org/officeDocument/2006/relationships/slide" Target="slides/slide16.xml"/><Relationship Id="rId39" Type="http://schemas.openxmlformats.org/officeDocument/2006/relationships/slide" Target="slides/slide3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ndreas Albrecht" userId="fafae4e74a0e19aa" providerId="LiveId" clId="{4A39A5E4-779C-4F06-9349-ECBCF580993F}"/>
    <pc:docChg chg="custSel addSld modSld">
      <pc:chgData name="Andreas Albrecht" userId="fafae4e74a0e19aa" providerId="LiveId" clId="{4A39A5E4-779C-4F06-9349-ECBCF580993F}" dt="2020-02-12T21:41:46.413" v="165" actId="14100"/>
      <pc:docMkLst>
        <pc:docMk/>
      </pc:docMkLst>
      <pc:sldChg chg="addSp delSp">
        <pc:chgData name="Andreas Albrecht" userId="fafae4e74a0e19aa" providerId="LiveId" clId="{4A39A5E4-779C-4F06-9349-ECBCF580993F}" dt="2020-02-07T21:14:17.614" v="2" actId="478"/>
        <pc:sldMkLst>
          <pc:docMk/>
          <pc:sldMk cId="253652253" sldId="336"/>
        </pc:sldMkLst>
        <pc:spChg chg="add del">
          <ac:chgData name="Andreas Albrecht" userId="fafae4e74a0e19aa" providerId="LiveId" clId="{4A39A5E4-779C-4F06-9349-ECBCF580993F}" dt="2020-02-07T21:14:17.614" v="2" actId="478"/>
          <ac:spMkLst>
            <pc:docMk/>
            <pc:sldMk cId="253652253" sldId="336"/>
            <ac:spMk id="6" creationId="{1A319351-8156-418C-9126-EC9EE2782959}"/>
          </ac:spMkLst>
        </pc:spChg>
        <pc:spChg chg="add">
          <ac:chgData name="Andreas Albrecht" userId="fafae4e74a0e19aa" providerId="LiveId" clId="{4A39A5E4-779C-4F06-9349-ECBCF580993F}" dt="2020-02-07T21:14:14.450" v="1"/>
          <ac:spMkLst>
            <pc:docMk/>
            <pc:sldMk cId="253652253" sldId="336"/>
            <ac:spMk id="7" creationId="{3B731571-5CE5-4271-89DB-2A9B9FEB5EBA}"/>
          </ac:spMkLst>
        </pc:spChg>
      </pc:sldChg>
      <pc:sldChg chg="addSp modSp add">
        <pc:chgData name="Andreas Albrecht" userId="fafae4e74a0e19aa" providerId="LiveId" clId="{4A39A5E4-779C-4F06-9349-ECBCF580993F}" dt="2020-02-12T21:41:46.413" v="165" actId="14100"/>
        <pc:sldMkLst>
          <pc:docMk/>
          <pc:sldMk cId="168880383" sldId="578"/>
        </pc:sldMkLst>
        <pc:spChg chg="add mod">
          <ac:chgData name="Andreas Albrecht" userId="fafae4e74a0e19aa" providerId="LiveId" clId="{4A39A5E4-779C-4F06-9349-ECBCF580993F}" dt="2020-02-12T21:40:55.646" v="163" actId="20577"/>
          <ac:spMkLst>
            <pc:docMk/>
            <pc:sldMk cId="168880383" sldId="578"/>
            <ac:spMk id="5" creationId="{9A4857DF-0453-4D23-BB33-64B449577D0D}"/>
          </ac:spMkLst>
        </pc:spChg>
        <pc:picChg chg="add mod">
          <ac:chgData name="Andreas Albrecht" userId="fafae4e74a0e19aa" providerId="LiveId" clId="{4A39A5E4-779C-4F06-9349-ECBCF580993F}" dt="2020-02-12T21:41:46.413" v="165" actId="14100"/>
          <ac:picMkLst>
            <pc:docMk/>
            <pc:sldMk cId="168880383" sldId="578"/>
            <ac:picMk id="6" creationId="{19A0676B-5FC9-449C-8460-DA7AD7256BFA}"/>
          </ac:picMkLst>
        </pc:picChg>
      </pc:sldChg>
    </pc:docChg>
  </pc:docChgLst>
  <pc:docChgLst>
    <pc:chgData name="Andreas Albrecht" userId="fafae4e74a0e19aa" providerId="LiveId" clId="{49FCF0D9-CAFE-42E6-A5E7-5B8C6F185D69}"/>
    <pc:docChg chg="custSel addSld modSld">
      <pc:chgData name="Andreas Albrecht" userId="fafae4e74a0e19aa" providerId="LiveId" clId="{49FCF0D9-CAFE-42E6-A5E7-5B8C6F185D69}" dt="2020-02-05T21:29:59.822" v="116" actId="20577"/>
      <pc:docMkLst>
        <pc:docMk/>
      </pc:docMkLst>
      <pc:sldChg chg="addSp modSp add">
        <pc:chgData name="Andreas Albrecht" userId="fafae4e74a0e19aa" providerId="LiveId" clId="{49FCF0D9-CAFE-42E6-A5E7-5B8C6F185D69}" dt="2020-02-05T21:29:59.822" v="116" actId="20577"/>
        <pc:sldMkLst>
          <pc:docMk/>
          <pc:sldMk cId="2685582026" sldId="577"/>
        </pc:sldMkLst>
        <pc:spChg chg="add mod">
          <ac:chgData name="Andreas Albrecht" userId="fafae4e74a0e19aa" providerId="LiveId" clId="{49FCF0D9-CAFE-42E6-A5E7-5B8C6F185D69}" dt="2020-02-05T21:29:59.822" v="116" actId="20577"/>
          <ac:spMkLst>
            <pc:docMk/>
            <pc:sldMk cId="2685582026" sldId="577"/>
            <ac:spMk id="5" creationId="{71466C20-712A-407E-929C-4FEF795329BC}"/>
          </ac:spMkLst>
        </pc:spChg>
      </pc:sldChg>
    </pc:docChg>
  </pc:docChgLst>
  <pc:docChgLst>
    <pc:chgData name="Andreas Albrecht" userId="fafae4e74a0e19aa" providerId="LiveId" clId="{8F329F39-8FE5-45F8-A82B-1E8910289224}"/>
    <pc:docChg chg="undo redo custSel addSld delSld modSld sldOrd delMainMaster">
      <pc:chgData name="Andreas Albrecht" userId="fafae4e74a0e19aa" providerId="LiveId" clId="{8F329F39-8FE5-45F8-A82B-1E8910289224}" dt="2021-05-16T22:47:08.349" v="1605"/>
      <pc:docMkLst>
        <pc:docMk/>
      </pc:docMkLst>
      <pc:sldChg chg="modSp mod">
        <pc:chgData name="Andreas Albrecht" userId="fafae4e74a0e19aa" providerId="LiveId" clId="{8F329F39-8FE5-45F8-A82B-1E8910289224}" dt="2021-05-10T17:24:18.376" v="1397" actId="20577"/>
        <pc:sldMkLst>
          <pc:docMk/>
          <pc:sldMk cId="974814838" sldId="298"/>
        </pc:sldMkLst>
        <pc:spChg chg="mod">
          <ac:chgData name="Andreas Albrecht" userId="fafae4e74a0e19aa" providerId="LiveId" clId="{8F329F39-8FE5-45F8-A82B-1E8910289224}" dt="2021-05-10T17:24:18.376" v="1397" actId="20577"/>
          <ac:spMkLst>
            <pc:docMk/>
            <pc:sldMk cId="974814838" sldId="298"/>
            <ac:spMk id="2" creationId="{00000000-0000-0000-0000-000000000000}"/>
          </ac:spMkLst>
        </pc:spChg>
      </pc:sldChg>
      <pc:sldChg chg="modSp mod">
        <pc:chgData name="Andreas Albrecht" userId="fafae4e74a0e19aa" providerId="LiveId" clId="{8F329F39-8FE5-45F8-A82B-1E8910289224}" dt="2021-05-10T17:24:24.546" v="1401" actId="20577"/>
        <pc:sldMkLst>
          <pc:docMk/>
          <pc:sldMk cId="4291095989" sldId="299"/>
        </pc:sldMkLst>
        <pc:spChg chg="mod">
          <ac:chgData name="Andreas Albrecht" userId="fafae4e74a0e19aa" providerId="LiveId" clId="{8F329F39-8FE5-45F8-A82B-1E8910289224}" dt="2021-05-10T17:24:24.546" v="1401" actId="20577"/>
          <ac:spMkLst>
            <pc:docMk/>
            <pc:sldMk cId="4291095989" sldId="299"/>
            <ac:spMk id="2" creationId="{00000000-0000-0000-0000-000000000000}"/>
          </ac:spMkLst>
        </pc:spChg>
      </pc:sldChg>
      <pc:sldChg chg="modSp mod">
        <pc:chgData name="Andreas Albrecht" userId="fafae4e74a0e19aa" providerId="LiveId" clId="{8F329F39-8FE5-45F8-A82B-1E8910289224}" dt="2021-05-10T17:24:33.673" v="1405" actId="20577"/>
        <pc:sldMkLst>
          <pc:docMk/>
          <pc:sldMk cId="4173903064" sldId="300"/>
        </pc:sldMkLst>
        <pc:spChg chg="mod">
          <ac:chgData name="Andreas Albrecht" userId="fafae4e74a0e19aa" providerId="LiveId" clId="{8F329F39-8FE5-45F8-A82B-1E8910289224}" dt="2021-05-10T17:24:33.673" v="1405" actId="20577"/>
          <ac:spMkLst>
            <pc:docMk/>
            <pc:sldMk cId="4173903064" sldId="300"/>
            <ac:spMk id="2" creationId="{00000000-0000-0000-0000-000000000000}"/>
          </ac:spMkLst>
        </pc:spChg>
      </pc:sldChg>
      <pc:sldChg chg="modSp mod">
        <pc:chgData name="Andreas Albrecht" userId="fafae4e74a0e19aa" providerId="LiveId" clId="{8F329F39-8FE5-45F8-A82B-1E8910289224}" dt="2021-05-03T03:09:07.456" v="0" actId="20577"/>
        <pc:sldMkLst>
          <pc:docMk/>
          <pc:sldMk cId="4085911021" sldId="305"/>
        </pc:sldMkLst>
        <pc:spChg chg="mod">
          <ac:chgData name="Andreas Albrecht" userId="fafae4e74a0e19aa" providerId="LiveId" clId="{8F329F39-8FE5-45F8-A82B-1E8910289224}" dt="2021-05-03T03:09:07.456" v="0" actId="20577"/>
          <ac:spMkLst>
            <pc:docMk/>
            <pc:sldMk cId="4085911021" sldId="305"/>
            <ac:spMk id="2" creationId="{00000000-0000-0000-0000-000000000000}"/>
          </ac:spMkLst>
        </pc:spChg>
      </pc:sldChg>
      <pc:sldChg chg="del">
        <pc:chgData name="Andreas Albrecht" userId="fafae4e74a0e19aa" providerId="LiveId" clId="{8F329F39-8FE5-45F8-A82B-1E8910289224}" dt="2021-05-16T22:42:10.795" v="1528" actId="47"/>
        <pc:sldMkLst>
          <pc:docMk/>
          <pc:sldMk cId="4193738903" sldId="331"/>
        </pc:sldMkLst>
      </pc:sldChg>
      <pc:sldChg chg="del">
        <pc:chgData name="Andreas Albrecht" userId="fafae4e74a0e19aa" providerId="LiveId" clId="{8F329F39-8FE5-45F8-A82B-1E8910289224}" dt="2021-05-16T22:42:10.795" v="1528" actId="47"/>
        <pc:sldMkLst>
          <pc:docMk/>
          <pc:sldMk cId="3650850839" sldId="332"/>
        </pc:sldMkLst>
      </pc:sldChg>
      <pc:sldChg chg="del">
        <pc:chgData name="Andreas Albrecht" userId="fafae4e74a0e19aa" providerId="LiveId" clId="{8F329F39-8FE5-45F8-A82B-1E8910289224}" dt="2021-05-16T22:42:10.795" v="1528" actId="47"/>
        <pc:sldMkLst>
          <pc:docMk/>
          <pc:sldMk cId="3425749695" sldId="333"/>
        </pc:sldMkLst>
      </pc:sldChg>
      <pc:sldChg chg="del">
        <pc:chgData name="Andreas Albrecht" userId="fafae4e74a0e19aa" providerId="LiveId" clId="{8F329F39-8FE5-45F8-A82B-1E8910289224}" dt="2021-05-16T22:42:41.092" v="1533" actId="47"/>
        <pc:sldMkLst>
          <pc:docMk/>
          <pc:sldMk cId="420546566" sldId="334"/>
        </pc:sldMkLst>
      </pc:sldChg>
      <pc:sldChg chg="addSp modSp mod">
        <pc:chgData name="Andreas Albrecht" userId="fafae4e74a0e19aa" providerId="LiveId" clId="{8F329F39-8FE5-45F8-A82B-1E8910289224}" dt="2021-05-09T22:44:36.987" v="1361" actId="207"/>
        <pc:sldMkLst>
          <pc:docMk/>
          <pc:sldMk cId="2138806696" sldId="339"/>
        </pc:sldMkLst>
        <pc:spChg chg="add mod">
          <ac:chgData name="Andreas Albrecht" userId="fafae4e74a0e19aa" providerId="LiveId" clId="{8F329F39-8FE5-45F8-A82B-1E8910289224}" dt="2021-05-09T22:44:36.987" v="1361" actId="207"/>
          <ac:spMkLst>
            <pc:docMk/>
            <pc:sldMk cId="2138806696" sldId="339"/>
            <ac:spMk id="10" creationId="{FC7E3805-26A0-41CB-8685-E11225DF840D}"/>
          </ac:spMkLst>
        </pc:spChg>
      </pc:sldChg>
      <pc:sldChg chg="del">
        <pc:chgData name="Andreas Albrecht" userId="fafae4e74a0e19aa" providerId="LiveId" clId="{8F329F39-8FE5-45F8-A82B-1E8910289224}" dt="2021-05-09T22:47:50.384" v="1362" actId="47"/>
        <pc:sldMkLst>
          <pc:docMk/>
          <pc:sldMk cId="1604621421" sldId="350"/>
        </pc:sldMkLst>
      </pc:sldChg>
      <pc:sldChg chg="del">
        <pc:chgData name="Andreas Albrecht" userId="fafae4e74a0e19aa" providerId="LiveId" clId="{8F329F39-8FE5-45F8-A82B-1E8910289224}" dt="2021-05-09T22:47:50.384" v="1362" actId="47"/>
        <pc:sldMkLst>
          <pc:docMk/>
          <pc:sldMk cId="1448399505" sldId="351"/>
        </pc:sldMkLst>
      </pc:sldChg>
      <pc:sldChg chg="del">
        <pc:chgData name="Andreas Albrecht" userId="fafae4e74a0e19aa" providerId="LiveId" clId="{8F329F39-8FE5-45F8-A82B-1E8910289224}" dt="2021-05-09T22:47:50.384" v="1362" actId="47"/>
        <pc:sldMkLst>
          <pc:docMk/>
          <pc:sldMk cId="3622319542" sldId="352"/>
        </pc:sldMkLst>
      </pc:sldChg>
      <pc:sldChg chg="del">
        <pc:chgData name="Andreas Albrecht" userId="fafae4e74a0e19aa" providerId="LiveId" clId="{8F329F39-8FE5-45F8-A82B-1E8910289224}" dt="2021-05-09T22:47:50.384" v="1362" actId="47"/>
        <pc:sldMkLst>
          <pc:docMk/>
          <pc:sldMk cId="4119121660" sldId="353"/>
        </pc:sldMkLst>
      </pc:sldChg>
      <pc:sldChg chg="del">
        <pc:chgData name="Andreas Albrecht" userId="fafae4e74a0e19aa" providerId="LiveId" clId="{8F329F39-8FE5-45F8-A82B-1E8910289224}" dt="2021-05-09T22:47:50.384" v="1362" actId="47"/>
        <pc:sldMkLst>
          <pc:docMk/>
          <pc:sldMk cId="217188686" sldId="354"/>
        </pc:sldMkLst>
      </pc:sldChg>
      <pc:sldChg chg="del">
        <pc:chgData name="Andreas Albrecht" userId="fafae4e74a0e19aa" providerId="LiveId" clId="{8F329F39-8FE5-45F8-A82B-1E8910289224}" dt="2021-05-09T22:56:13.777" v="1393" actId="47"/>
        <pc:sldMkLst>
          <pc:docMk/>
          <pc:sldMk cId="3294636397" sldId="357"/>
        </pc:sldMkLst>
      </pc:sldChg>
      <pc:sldChg chg="del">
        <pc:chgData name="Andreas Albrecht" userId="fafae4e74a0e19aa" providerId="LiveId" clId="{8F329F39-8FE5-45F8-A82B-1E8910289224}" dt="2021-05-09T22:56:13.777" v="1393" actId="47"/>
        <pc:sldMkLst>
          <pc:docMk/>
          <pc:sldMk cId="1944985999" sldId="358"/>
        </pc:sldMkLst>
      </pc:sldChg>
      <pc:sldChg chg="del">
        <pc:chgData name="Andreas Albrecht" userId="fafae4e74a0e19aa" providerId="LiveId" clId="{8F329F39-8FE5-45F8-A82B-1E8910289224}" dt="2021-05-09T22:56:13.777" v="1393" actId="47"/>
        <pc:sldMkLst>
          <pc:docMk/>
          <pc:sldMk cId="837845058" sldId="359"/>
        </pc:sldMkLst>
      </pc:sldChg>
      <pc:sldChg chg="del">
        <pc:chgData name="Andreas Albrecht" userId="fafae4e74a0e19aa" providerId="LiveId" clId="{8F329F39-8FE5-45F8-A82B-1E8910289224}" dt="2021-05-09T22:56:13.777" v="1393" actId="47"/>
        <pc:sldMkLst>
          <pc:docMk/>
          <pc:sldMk cId="1354285302" sldId="360"/>
        </pc:sldMkLst>
      </pc:sldChg>
      <pc:sldChg chg="del">
        <pc:chgData name="Andreas Albrecht" userId="fafae4e74a0e19aa" providerId="LiveId" clId="{8F329F39-8FE5-45F8-A82B-1E8910289224}" dt="2021-05-09T22:56:13.777" v="1393" actId="47"/>
        <pc:sldMkLst>
          <pc:docMk/>
          <pc:sldMk cId="1437050359" sldId="361"/>
        </pc:sldMkLst>
      </pc:sldChg>
      <pc:sldChg chg="del">
        <pc:chgData name="Andreas Albrecht" userId="fafae4e74a0e19aa" providerId="LiveId" clId="{8F329F39-8FE5-45F8-A82B-1E8910289224}" dt="2021-05-09T22:56:13.777" v="1393" actId="47"/>
        <pc:sldMkLst>
          <pc:docMk/>
          <pc:sldMk cId="3061744341" sldId="362"/>
        </pc:sldMkLst>
      </pc:sldChg>
      <pc:sldChg chg="del">
        <pc:chgData name="Andreas Albrecht" userId="fafae4e74a0e19aa" providerId="LiveId" clId="{8F329F39-8FE5-45F8-A82B-1E8910289224}" dt="2021-05-09T22:56:13.777" v="1393" actId="47"/>
        <pc:sldMkLst>
          <pc:docMk/>
          <pc:sldMk cId="3441738401" sldId="363"/>
        </pc:sldMkLst>
      </pc:sldChg>
      <pc:sldChg chg="del">
        <pc:chgData name="Andreas Albrecht" userId="fafae4e74a0e19aa" providerId="LiveId" clId="{8F329F39-8FE5-45F8-A82B-1E8910289224}" dt="2021-05-09T22:56:13.777" v="1393" actId="47"/>
        <pc:sldMkLst>
          <pc:docMk/>
          <pc:sldMk cId="3104237908" sldId="364"/>
        </pc:sldMkLst>
      </pc:sldChg>
      <pc:sldChg chg="del">
        <pc:chgData name="Andreas Albrecht" userId="fafae4e74a0e19aa" providerId="LiveId" clId="{8F329F39-8FE5-45F8-A82B-1E8910289224}" dt="2021-05-09T22:56:13.777" v="1393" actId="47"/>
        <pc:sldMkLst>
          <pc:docMk/>
          <pc:sldMk cId="244793161" sldId="365"/>
        </pc:sldMkLst>
      </pc:sldChg>
      <pc:sldChg chg="del">
        <pc:chgData name="Andreas Albrecht" userId="fafae4e74a0e19aa" providerId="LiveId" clId="{8F329F39-8FE5-45F8-A82B-1E8910289224}" dt="2021-05-09T22:56:13.777" v="1393" actId="47"/>
        <pc:sldMkLst>
          <pc:docMk/>
          <pc:sldMk cId="3610072863" sldId="366"/>
        </pc:sldMkLst>
      </pc:sldChg>
      <pc:sldChg chg="del">
        <pc:chgData name="Andreas Albrecht" userId="fafae4e74a0e19aa" providerId="LiveId" clId="{8F329F39-8FE5-45F8-A82B-1E8910289224}" dt="2021-05-12T02:33:53.499" v="1444" actId="47"/>
        <pc:sldMkLst>
          <pc:docMk/>
          <pc:sldMk cId="367275268" sldId="368"/>
        </pc:sldMkLst>
      </pc:sldChg>
      <pc:sldChg chg="del">
        <pc:chgData name="Andreas Albrecht" userId="fafae4e74a0e19aa" providerId="LiveId" clId="{8F329F39-8FE5-45F8-A82B-1E8910289224}" dt="2021-05-12T02:33:53.499" v="1444" actId="47"/>
        <pc:sldMkLst>
          <pc:docMk/>
          <pc:sldMk cId="227634669" sldId="369"/>
        </pc:sldMkLst>
      </pc:sldChg>
      <pc:sldChg chg="del">
        <pc:chgData name="Andreas Albrecht" userId="fafae4e74a0e19aa" providerId="LiveId" clId="{8F329F39-8FE5-45F8-A82B-1E8910289224}" dt="2021-05-12T02:33:53.499" v="1444" actId="47"/>
        <pc:sldMkLst>
          <pc:docMk/>
          <pc:sldMk cId="3506709090" sldId="370"/>
        </pc:sldMkLst>
      </pc:sldChg>
      <pc:sldChg chg="del">
        <pc:chgData name="Andreas Albrecht" userId="fafae4e74a0e19aa" providerId="LiveId" clId="{8F329F39-8FE5-45F8-A82B-1E8910289224}" dt="2021-05-12T02:33:53.499" v="1444" actId="47"/>
        <pc:sldMkLst>
          <pc:docMk/>
          <pc:sldMk cId="1068232316" sldId="371"/>
        </pc:sldMkLst>
      </pc:sldChg>
      <pc:sldChg chg="del">
        <pc:chgData name="Andreas Albrecht" userId="fafae4e74a0e19aa" providerId="LiveId" clId="{8F329F39-8FE5-45F8-A82B-1E8910289224}" dt="2021-05-12T02:33:53.499" v="1444" actId="47"/>
        <pc:sldMkLst>
          <pc:docMk/>
          <pc:sldMk cId="2308310658" sldId="372"/>
        </pc:sldMkLst>
      </pc:sldChg>
      <pc:sldChg chg="del">
        <pc:chgData name="Andreas Albrecht" userId="fafae4e74a0e19aa" providerId="LiveId" clId="{8F329F39-8FE5-45F8-A82B-1E8910289224}" dt="2021-05-12T02:33:53.499" v="1444" actId="47"/>
        <pc:sldMkLst>
          <pc:docMk/>
          <pc:sldMk cId="3604449254" sldId="373"/>
        </pc:sldMkLst>
      </pc:sldChg>
      <pc:sldChg chg="del">
        <pc:chgData name="Andreas Albrecht" userId="fafae4e74a0e19aa" providerId="LiveId" clId="{8F329F39-8FE5-45F8-A82B-1E8910289224}" dt="2021-05-12T02:33:53.499" v="1444" actId="47"/>
        <pc:sldMkLst>
          <pc:docMk/>
          <pc:sldMk cId="956351922" sldId="374"/>
        </pc:sldMkLst>
      </pc:sldChg>
      <pc:sldChg chg="del">
        <pc:chgData name="Andreas Albrecht" userId="fafae4e74a0e19aa" providerId="LiveId" clId="{8F329F39-8FE5-45F8-A82B-1E8910289224}" dt="2021-05-12T02:33:53.499" v="1444" actId="47"/>
        <pc:sldMkLst>
          <pc:docMk/>
          <pc:sldMk cId="1272882170" sldId="375"/>
        </pc:sldMkLst>
      </pc:sldChg>
      <pc:sldChg chg="modSp">
        <pc:chgData name="Andreas Albrecht" userId="fafae4e74a0e19aa" providerId="LiveId" clId="{8F329F39-8FE5-45F8-A82B-1E8910289224}" dt="2021-05-12T17:37:23.749" v="1450" actId="207"/>
        <pc:sldMkLst>
          <pc:docMk/>
          <pc:sldMk cId="265758876" sldId="389"/>
        </pc:sldMkLst>
        <pc:spChg chg="mod">
          <ac:chgData name="Andreas Albrecht" userId="fafae4e74a0e19aa" providerId="LiveId" clId="{8F329F39-8FE5-45F8-A82B-1E8910289224}" dt="2021-05-12T17:37:23.749" v="1450" actId="207"/>
          <ac:spMkLst>
            <pc:docMk/>
            <pc:sldMk cId="265758876" sldId="389"/>
            <ac:spMk id="56324" creationId="{00000000-0000-0000-0000-000000000000}"/>
          </ac:spMkLst>
        </pc:spChg>
      </pc:sldChg>
      <pc:sldChg chg="modSp">
        <pc:chgData name="Andreas Albrecht" userId="fafae4e74a0e19aa" providerId="LiveId" clId="{8F329F39-8FE5-45F8-A82B-1E8910289224}" dt="2021-05-05T17:26:58.775" v="1347"/>
        <pc:sldMkLst>
          <pc:docMk/>
          <pc:sldMk cId="386325723" sldId="392"/>
        </pc:sldMkLst>
        <pc:graphicFrameChg chg="mod">
          <ac:chgData name="Andreas Albrecht" userId="fafae4e74a0e19aa" providerId="LiveId" clId="{8F329F39-8FE5-45F8-A82B-1E8910289224}" dt="2021-05-05T17:26:58.775" v="1347"/>
          <ac:graphicFrameMkLst>
            <pc:docMk/>
            <pc:sldMk cId="386325723" sldId="392"/>
            <ac:graphicFrameMk id="59413" creationId="{00000000-0000-0000-0000-000000000000}"/>
          </ac:graphicFrameMkLst>
        </pc:graphicFrameChg>
      </pc:sldChg>
      <pc:sldChg chg="modSp">
        <pc:chgData name="Andreas Albrecht" userId="fafae4e74a0e19aa" providerId="LiveId" clId="{8F329F39-8FE5-45F8-A82B-1E8910289224}" dt="2021-05-05T17:27:06.458" v="1350"/>
        <pc:sldMkLst>
          <pc:docMk/>
          <pc:sldMk cId="2606686630" sldId="393"/>
        </pc:sldMkLst>
        <pc:graphicFrameChg chg="mod">
          <ac:chgData name="Andreas Albrecht" userId="fafae4e74a0e19aa" providerId="LiveId" clId="{8F329F39-8FE5-45F8-A82B-1E8910289224}" dt="2021-05-05T17:27:06.458" v="1350"/>
          <ac:graphicFrameMkLst>
            <pc:docMk/>
            <pc:sldMk cId="2606686630" sldId="393"/>
            <ac:graphicFrameMk id="60437" creationId="{00000000-0000-0000-0000-000000000000}"/>
          </ac:graphicFrameMkLst>
        </pc:graphicFrameChg>
      </pc:sldChg>
      <pc:sldChg chg="modSp mod">
        <pc:chgData name="Andreas Albrecht" userId="fafae4e74a0e19aa" providerId="LiveId" clId="{8F329F39-8FE5-45F8-A82B-1E8910289224}" dt="2021-05-16T22:29:28.594" v="1503" actId="166"/>
        <pc:sldMkLst>
          <pc:docMk/>
          <pc:sldMk cId="600836568" sldId="441"/>
        </pc:sldMkLst>
        <pc:spChg chg="mod ord">
          <ac:chgData name="Andreas Albrecht" userId="fafae4e74a0e19aa" providerId="LiveId" clId="{8F329F39-8FE5-45F8-A82B-1E8910289224}" dt="2021-05-16T22:29:28.594" v="1503" actId="166"/>
          <ac:spMkLst>
            <pc:docMk/>
            <pc:sldMk cId="600836568" sldId="441"/>
            <ac:spMk id="109570" creationId="{00000000-0000-0000-0000-000000000000}"/>
          </ac:spMkLst>
        </pc:spChg>
      </pc:sldChg>
      <pc:sldChg chg="modSp">
        <pc:chgData name="Andreas Albrecht" userId="fafae4e74a0e19aa" providerId="LiveId" clId="{8F329F39-8FE5-45F8-A82B-1E8910289224}" dt="2021-05-16T22:29:38.213" v="1505" actId="207"/>
        <pc:sldMkLst>
          <pc:docMk/>
          <pc:sldMk cId="4106964424" sldId="442"/>
        </pc:sldMkLst>
        <pc:spChg chg="mod">
          <ac:chgData name="Andreas Albrecht" userId="fafae4e74a0e19aa" providerId="LiveId" clId="{8F329F39-8FE5-45F8-A82B-1E8910289224}" dt="2021-05-16T22:29:38.213" v="1505" actId="207"/>
          <ac:spMkLst>
            <pc:docMk/>
            <pc:sldMk cId="4106964424" sldId="442"/>
            <ac:spMk id="110594" creationId="{00000000-0000-0000-0000-000000000000}"/>
          </ac:spMkLst>
        </pc:spChg>
      </pc:sldChg>
      <pc:sldChg chg="modSp mod">
        <pc:chgData name="Andreas Albrecht" userId="fafae4e74a0e19aa" providerId="LiveId" clId="{8F329F39-8FE5-45F8-A82B-1E8910289224}" dt="2021-05-16T22:29:15.346" v="1501" actId="166"/>
        <pc:sldMkLst>
          <pc:docMk/>
          <pc:sldMk cId="42773606" sldId="444"/>
        </pc:sldMkLst>
        <pc:spChg chg="mod ord">
          <ac:chgData name="Andreas Albrecht" userId="fafae4e74a0e19aa" providerId="LiveId" clId="{8F329F39-8FE5-45F8-A82B-1E8910289224}" dt="2021-05-16T22:29:15.346" v="1501" actId="166"/>
          <ac:spMkLst>
            <pc:docMk/>
            <pc:sldMk cId="42773606" sldId="444"/>
            <ac:spMk id="112642" creationId="{00000000-0000-0000-0000-000000000000}"/>
          </ac:spMkLst>
        </pc:spChg>
      </pc:sldChg>
      <pc:sldChg chg="modSp mod">
        <pc:chgData name="Andreas Albrecht" userId="fafae4e74a0e19aa" providerId="LiveId" clId="{8F329F39-8FE5-45F8-A82B-1E8910289224}" dt="2021-05-16T22:29:03.460" v="1499" actId="166"/>
        <pc:sldMkLst>
          <pc:docMk/>
          <pc:sldMk cId="2317503597" sldId="445"/>
        </pc:sldMkLst>
        <pc:spChg chg="mod ord">
          <ac:chgData name="Andreas Albrecht" userId="fafae4e74a0e19aa" providerId="LiveId" clId="{8F329F39-8FE5-45F8-A82B-1E8910289224}" dt="2021-05-16T22:29:03.460" v="1499" actId="166"/>
          <ac:spMkLst>
            <pc:docMk/>
            <pc:sldMk cId="2317503597" sldId="445"/>
            <ac:spMk id="113666" creationId="{00000000-0000-0000-0000-000000000000}"/>
          </ac:spMkLst>
        </pc:spChg>
      </pc:sldChg>
      <pc:sldChg chg="modSp">
        <pc:chgData name="Andreas Albrecht" userId="fafae4e74a0e19aa" providerId="LiveId" clId="{8F329F39-8FE5-45F8-A82B-1E8910289224}" dt="2021-05-16T22:29:50.987" v="1506" actId="166"/>
        <pc:sldMkLst>
          <pc:docMk/>
          <pc:sldMk cId="262833709" sldId="450"/>
        </pc:sldMkLst>
        <pc:spChg chg="mod">
          <ac:chgData name="Andreas Albrecht" userId="fafae4e74a0e19aa" providerId="LiveId" clId="{8F329F39-8FE5-45F8-A82B-1E8910289224}" dt="2021-05-16T22:29:50.987" v="1506" actId="166"/>
          <ac:spMkLst>
            <pc:docMk/>
            <pc:sldMk cId="262833709" sldId="450"/>
            <ac:spMk id="118786" creationId="{00000000-0000-0000-0000-000000000000}"/>
          </ac:spMkLst>
        </pc:spChg>
      </pc:sldChg>
      <pc:sldChg chg="addSp delSp modSp mod">
        <pc:chgData name="Andreas Albrecht" userId="fafae4e74a0e19aa" providerId="LiveId" clId="{8F329F39-8FE5-45F8-A82B-1E8910289224}" dt="2021-05-16T22:30:22.676" v="1511" actId="166"/>
        <pc:sldMkLst>
          <pc:docMk/>
          <pc:sldMk cId="3750548073" sldId="451"/>
        </pc:sldMkLst>
        <pc:spChg chg="mod">
          <ac:chgData name="Andreas Albrecht" userId="fafae4e74a0e19aa" providerId="LiveId" clId="{8F329F39-8FE5-45F8-A82B-1E8910289224}" dt="2021-05-16T22:30:14.971" v="1510" actId="166"/>
          <ac:spMkLst>
            <pc:docMk/>
            <pc:sldMk cId="3750548073" sldId="451"/>
            <ac:spMk id="119810" creationId="{00000000-0000-0000-0000-000000000000}"/>
          </ac:spMkLst>
        </pc:spChg>
        <pc:spChg chg="mod">
          <ac:chgData name="Andreas Albrecht" userId="fafae4e74a0e19aa" providerId="LiveId" clId="{8F329F39-8FE5-45F8-A82B-1E8910289224}" dt="2021-05-16T22:22:53.730" v="1495" actId="20577"/>
          <ac:spMkLst>
            <pc:docMk/>
            <pc:sldMk cId="3750548073" sldId="451"/>
            <ac:spMk id="119820" creationId="{00000000-0000-0000-0000-000000000000}"/>
          </ac:spMkLst>
        </pc:spChg>
        <pc:spChg chg="mod">
          <ac:chgData name="Andreas Albrecht" userId="fafae4e74a0e19aa" providerId="LiveId" clId="{8F329F39-8FE5-45F8-A82B-1E8910289224}" dt="2021-05-16T22:30:22.676" v="1511" actId="166"/>
          <ac:spMkLst>
            <pc:docMk/>
            <pc:sldMk cId="3750548073" sldId="451"/>
            <ac:spMk id="119821" creationId="{00000000-0000-0000-0000-000000000000}"/>
          </ac:spMkLst>
        </pc:spChg>
        <pc:cxnChg chg="add del">
          <ac:chgData name="Andreas Albrecht" userId="fafae4e74a0e19aa" providerId="LiveId" clId="{8F329F39-8FE5-45F8-A82B-1E8910289224}" dt="2021-05-16T22:30:05.932" v="1508" actId="478"/>
          <ac:cxnSpMkLst>
            <pc:docMk/>
            <pc:sldMk cId="3750548073" sldId="451"/>
            <ac:cxnSpMk id="6" creationId="{4F53D331-0B13-4EE2-86CB-56DADA87A317}"/>
          </ac:cxnSpMkLst>
        </pc:cxnChg>
      </pc:sldChg>
      <pc:sldChg chg="del">
        <pc:chgData name="Andreas Albrecht" userId="fafae4e74a0e19aa" providerId="LiveId" clId="{8F329F39-8FE5-45F8-A82B-1E8910289224}" dt="2021-05-16T22:22:24.314" v="1494" actId="47"/>
        <pc:sldMkLst>
          <pc:docMk/>
          <pc:sldMk cId="2699672528" sldId="452"/>
        </pc:sldMkLst>
      </pc:sldChg>
      <pc:sldChg chg="del">
        <pc:chgData name="Andreas Albrecht" userId="fafae4e74a0e19aa" providerId="LiveId" clId="{8F329F39-8FE5-45F8-A82B-1E8910289224}" dt="2021-05-16T22:22:24.314" v="1494" actId="47"/>
        <pc:sldMkLst>
          <pc:docMk/>
          <pc:sldMk cId="1610524927" sldId="453"/>
        </pc:sldMkLst>
      </pc:sldChg>
      <pc:sldChg chg="del">
        <pc:chgData name="Andreas Albrecht" userId="fafae4e74a0e19aa" providerId="LiveId" clId="{8F329F39-8FE5-45F8-A82B-1E8910289224}" dt="2021-05-16T22:22:24.314" v="1494" actId="47"/>
        <pc:sldMkLst>
          <pc:docMk/>
          <pc:sldMk cId="2049446630" sldId="454"/>
        </pc:sldMkLst>
      </pc:sldChg>
      <pc:sldChg chg="del">
        <pc:chgData name="Andreas Albrecht" userId="fafae4e74a0e19aa" providerId="LiveId" clId="{8F329F39-8FE5-45F8-A82B-1E8910289224}" dt="2021-05-16T22:42:28.379" v="1529" actId="47"/>
        <pc:sldMkLst>
          <pc:docMk/>
          <pc:sldMk cId="562202595" sldId="456"/>
        </pc:sldMkLst>
      </pc:sldChg>
      <pc:sldChg chg="del">
        <pc:chgData name="Andreas Albrecht" userId="fafae4e74a0e19aa" providerId="LiveId" clId="{8F329F39-8FE5-45F8-A82B-1E8910289224}" dt="2021-05-16T22:42:35.181" v="1530" actId="47"/>
        <pc:sldMkLst>
          <pc:docMk/>
          <pc:sldMk cId="4051656027" sldId="457"/>
        </pc:sldMkLst>
      </pc:sldChg>
      <pc:sldChg chg="del">
        <pc:chgData name="Andreas Albrecht" userId="fafae4e74a0e19aa" providerId="LiveId" clId="{8F329F39-8FE5-45F8-A82B-1E8910289224}" dt="2021-05-16T22:42:36.496" v="1531" actId="47"/>
        <pc:sldMkLst>
          <pc:docMk/>
          <pc:sldMk cId="781150645" sldId="458"/>
        </pc:sldMkLst>
      </pc:sldChg>
      <pc:sldChg chg="del">
        <pc:chgData name="Andreas Albrecht" userId="fafae4e74a0e19aa" providerId="LiveId" clId="{8F329F39-8FE5-45F8-A82B-1E8910289224}" dt="2021-05-16T22:42:38.023" v="1532" actId="47"/>
        <pc:sldMkLst>
          <pc:docMk/>
          <pc:sldMk cId="888084564" sldId="459"/>
        </pc:sldMkLst>
      </pc:sldChg>
      <pc:sldChg chg="del">
        <pc:chgData name="Andreas Albrecht" userId="fafae4e74a0e19aa" providerId="LiveId" clId="{8F329F39-8FE5-45F8-A82B-1E8910289224}" dt="2021-05-16T22:21:29.603" v="1493" actId="47"/>
        <pc:sldMkLst>
          <pc:docMk/>
          <pc:sldMk cId="174456685" sldId="461"/>
        </pc:sldMkLst>
      </pc:sldChg>
      <pc:sldChg chg="del">
        <pc:chgData name="Andreas Albrecht" userId="fafae4e74a0e19aa" providerId="LiveId" clId="{8F329F39-8FE5-45F8-A82B-1E8910289224}" dt="2021-05-16T22:21:29.603" v="1493" actId="47"/>
        <pc:sldMkLst>
          <pc:docMk/>
          <pc:sldMk cId="1352896069" sldId="462"/>
        </pc:sldMkLst>
      </pc:sldChg>
      <pc:sldChg chg="del">
        <pc:chgData name="Andreas Albrecht" userId="fafae4e74a0e19aa" providerId="LiveId" clId="{8F329F39-8FE5-45F8-A82B-1E8910289224}" dt="2021-05-16T22:21:29.603" v="1493" actId="47"/>
        <pc:sldMkLst>
          <pc:docMk/>
          <pc:sldMk cId="1893464480" sldId="463"/>
        </pc:sldMkLst>
      </pc:sldChg>
      <pc:sldChg chg="del">
        <pc:chgData name="Andreas Albrecht" userId="fafae4e74a0e19aa" providerId="LiveId" clId="{8F329F39-8FE5-45F8-A82B-1E8910289224}" dt="2021-05-16T22:21:29.603" v="1493" actId="47"/>
        <pc:sldMkLst>
          <pc:docMk/>
          <pc:sldMk cId="3076334921" sldId="464"/>
        </pc:sldMkLst>
      </pc:sldChg>
      <pc:sldChg chg="del">
        <pc:chgData name="Andreas Albrecht" userId="fafae4e74a0e19aa" providerId="LiveId" clId="{8F329F39-8FE5-45F8-A82B-1E8910289224}" dt="2021-05-16T22:21:29.603" v="1493" actId="47"/>
        <pc:sldMkLst>
          <pc:docMk/>
          <pc:sldMk cId="1974292412" sldId="465"/>
        </pc:sldMkLst>
      </pc:sldChg>
      <pc:sldChg chg="del">
        <pc:chgData name="Andreas Albrecht" userId="fafae4e74a0e19aa" providerId="LiveId" clId="{8F329F39-8FE5-45F8-A82B-1E8910289224}" dt="2021-05-16T22:21:29.603" v="1493" actId="47"/>
        <pc:sldMkLst>
          <pc:docMk/>
          <pc:sldMk cId="3149955009" sldId="466"/>
        </pc:sldMkLst>
      </pc:sldChg>
      <pc:sldChg chg="del">
        <pc:chgData name="Andreas Albrecht" userId="fafae4e74a0e19aa" providerId="LiveId" clId="{8F329F39-8FE5-45F8-A82B-1E8910289224}" dt="2021-05-16T22:21:29.603" v="1493" actId="47"/>
        <pc:sldMkLst>
          <pc:docMk/>
          <pc:sldMk cId="1755318807" sldId="467"/>
        </pc:sldMkLst>
      </pc:sldChg>
      <pc:sldChg chg="del">
        <pc:chgData name="Andreas Albrecht" userId="fafae4e74a0e19aa" providerId="LiveId" clId="{8F329F39-8FE5-45F8-A82B-1E8910289224}" dt="2021-05-16T22:21:29.603" v="1493" actId="47"/>
        <pc:sldMkLst>
          <pc:docMk/>
          <pc:sldMk cId="559785908" sldId="468"/>
        </pc:sldMkLst>
      </pc:sldChg>
      <pc:sldChg chg="del">
        <pc:chgData name="Andreas Albrecht" userId="fafae4e74a0e19aa" providerId="LiveId" clId="{8F329F39-8FE5-45F8-A82B-1E8910289224}" dt="2021-05-16T22:21:29.603" v="1493" actId="47"/>
        <pc:sldMkLst>
          <pc:docMk/>
          <pc:sldMk cId="3053534446" sldId="469"/>
        </pc:sldMkLst>
      </pc:sldChg>
      <pc:sldChg chg="del">
        <pc:chgData name="Andreas Albrecht" userId="fafae4e74a0e19aa" providerId="LiveId" clId="{8F329F39-8FE5-45F8-A82B-1E8910289224}" dt="2021-05-16T22:21:29.603" v="1493" actId="47"/>
        <pc:sldMkLst>
          <pc:docMk/>
          <pc:sldMk cId="2812144762" sldId="470"/>
        </pc:sldMkLst>
      </pc:sldChg>
      <pc:sldChg chg="del">
        <pc:chgData name="Andreas Albrecht" userId="fafae4e74a0e19aa" providerId="LiveId" clId="{8F329F39-8FE5-45F8-A82B-1E8910289224}" dt="2021-05-16T22:21:29.603" v="1493" actId="47"/>
        <pc:sldMkLst>
          <pc:docMk/>
          <pc:sldMk cId="3051785952" sldId="471"/>
        </pc:sldMkLst>
      </pc:sldChg>
      <pc:sldChg chg="del">
        <pc:chgData name="Andreas Albrecht" userId="fafae4e74a0e19aa" providerId="LiveId" clId="{8F329F39-8FE5-45F8-A82B-1E8910289224}" dt="2021-05-16T22:21:29.603" v="1493" actId="47"/>
        <pc:sldMkLst>
          <pc:docMk/>
          <pc:sldMk cId="2663879131" sldId="472"/>
        </pc:sldMkLst>
      </pc:sldChg>
      <pc:sldChg chg="del">
        <pc:chgData name="Andreas Albrecht" userId="fafae4e74a0e19aa" providerId="LiveId" clId="{8F329F39-8FE5-45F8-A82B-1E8910289224}" dt="2021-05-16T22:21:29.603" v="1493" actId="47"/>
        <pc:sldMkLst>
          <pc:docMk/>
          <pc:sldMk cId="4041707287" sldId="473"/>
        </pc:sldMkLst>
      </pc:sldChg>
      <pc:sldChg chg="del">
        <pc:chgData name="Andreas Albrecht" userId="fafae4e74a0e19aa" providerId="LiveId" clId="{8F329F39-8FE5-45F8-A82B-1E8910289224}" dt="2021-05-16T22:21:29.603" v="1493" actId="47"/>
        <pc:sldMkLst>
          <pc:docMk/>
          <pc:sldMk cId="969731584" sldId="474"/>
        </pc:sldMkLst>
      </pc:sldChg>
      <pc:sldChg chg="del">
        <pc:chgData name="Andreas Albrecht" userId="fafae4e74a0e19aa" providerId="LiveId" clId="{8F329F39-8FE5-45F8-A82B-1E8910289224}" dt="2021-05-16T22:21:29.603" v="1493" actId="47"/>
        <pc:sldMkLst>
          <pc:docMk/>
          <pc:sldMk cId="2108875110" sldId="475"/>
        </pc:sldMkLst>
      </pc:sldChg>
      <pc:sldChg chg="del">
        <pc:chgData name="Andreas Albrecht" userId="fafae4e74a0e19aa" providerId="LiveId" clId="{8F329F39-8FE5-45F8-A82B-1E8910289224}" dt="2021-05-16T22:21:29.603" v="1493" actId="47"/>
        <pc:sldMkLst>
          <pc:docMk/>
          <pc:sldMk cId="802898552" sldId="476"/>
        </pc:sldMkLst>
      </pc:sldChg>
      <pc:sldChg chg="del">
        <pc:chgData name="Andreas Albrecht" userId="fafae4e74a0e19aa" providerId="LiveId" clId="{8F329F39-8FE5-45F8-A82B-1E8910289224}" dt="2021-05-16T22:21:29.603" v="1493" actId="47"/>
        <pc:sldMkLst>
          <pc:docMk/>
          <pc:sldMk cId="2814305150" sldId="477"/>
        </pc:sldMkLst>
      </pc:sldChg>
      <pc:sldChg chg="del">
        <pc:chgData name="Andreas Albrecht" userId="fafae4e74a0e19aa" providerId="LiveId" clId="{8F329F39-8FE5-45F8-A82B-1E8910289224}" dt="2021-05-16T22:21:29.603" v="1493" actId="47"/>
        <pc:sldMkLst>
          <pc:docMk/>
          <pc:sldMk cId="580165263" sldId="478"/>
        </pc:sldMkLst>
      </pc:sldChg>
      <pc:sldChg chg="del">
        <pc:chgData name="Andreas Albrecht" userId="fafae4e74a0e19aa" providerId="LiveId" clId="{8F329F39-8FE5-45F8-A82B-1E8910289224}" dt="2021-05-16T22:21:29.603" v="1493" actId="47"/>
        <pc:sldMkLst>
          <pc:docMk/>
          <pc:sldMk cId="2852737325" sldId="479"/>
        </pc:sldMkLst>
      </pc:sldChg>
      <pc:sldChg chg="del">
        <pc:chgData name="Andreas Albrecht" userId="fafae4e74a0e19aa" providerId="LiveId" clId="{8F329F39-8FE5-45F8-A82B-1E8910289224}" dt="2021-05-16T22:21:29.603" v="1493" actId="47"/>
        <pc:sldMkLst>
          <pc:docMk/>
          <pc:sldMk cId="2756966632" sldId="480"/>
        </pc:sldMkLst>
      </pc:sldChg>
      <pc:sldChg chg="del">
        <pc:chgData name="Andreas Albrecht" userId="fafae4e74a0e19aa" providerId="LiveId" clId="{8F329F39-8FE5-45F8-A82B-1E8910289224}" dt="2021-05-16T22:21:29.603" v="1493" actId="47"/>
        <pc:sldMkLst>
          <pc:docMk/>
          <pc:sldMk cId="3566335831" sldId="481"/>
        </pc:sldMkLst>
      </pc:sldChg>
      <pc:sldChg chg="del">
        <pc:chgData name="Andreas Albrecht" userId="fafae4e74a0e19aa" providerId="LiveId" clId="{8F329F39-8FE5-45F8-A82B-1E8910289224}" dt="2021-05-16T22:21:29.603" v="1493" actId="47"/>
        <pc:sldMkLst>
          <pc:docMk/>
          <pc:sldMk cId="2556130404" sldId="482"/>
        </pc:sldMkLst>
      </pc:sldChg>
      <pc:sldChg chg="del">
        <pc:chgData name="Andreas Albrecht" userId="fafae4e74a0e19aa" providerId="LiveId" clId="{8F329F39-8FE5-45F8-A82B-1E8910289224}" dt="2021-05-16T22:21:29.603" v="1493" actId="47"/>
        <pc:sldMkLst>
          <pc:docMk/>
          <pc:sldMk cId="3777091521" sldId="483"/>
        </pc:sldMkLst>
      </pc:sldChg>
      <pc:sldChg chg="del">
        <pc:chgData name="Andreas Albrecht" userId="fafae4e74a0e19aa" providerId="LiveId" clId="{8F329F39-8FE5-45F8-A82B-1E8910289224}" dt="2021-05-16T22:21:29.603" v="1493" actId="47"/>
        <pc:sldMkLst>
          <pc:docMk/>
          <pc:sldMk cId="3367953622" sldId="484"/>
        </pc:sldMkLst>
      </pc:sldChg>
      <pc:sldChg chg="del">
        <pc:chgData name="Andreas Albrecht" userId="fafae4e74a0e19aa" providerId="LiveId" clId="{8F329F39-8FE5-45F8-A82B-1E8910289224}" dt="2021-05-16T22:21:29.603" v="1493" actId="47"/>
        <pc:sldMkLst>
          <pc:docMk/>
          <pc:sldMk cId="916727088" sldId="485"/>
        </pc:sldMkLst>
      </pc:sldChg>
      <pc:sldChg chg="del">
        <pc:chgData name="Andreas Albrecht" userId="fafae4e74a0e19aa" providerId="LiveId" clId="{8F329F39-8FE5-45F8-A82B-1E8910289224}" dt="2021-05-16T22:21:29.603" v="1493" actId="47"/>
        <pc:sldMkLst>
          <pc:docMk/>
          <pc:sldMk cId="2078713730" sldId="486"/>
        </pc:sldMkLst>
      </pc:sldChg>
      <pc:sldChg chg="del">
        <pc:chgData name="Andreas Albrecht" userId="fafae4e74a0e19aa" providerId="LiveId" clId="{8F329F39-8FE5-45F8-A82B-1E8910289224}" dt="2021-05-16T22:21:29.603" v="1493" actId="47"/>
        <pc:sldMkLst>
          <pc:docMk/>
          <pc:sldMk cId="1127465541" sldId="487"/>
        </pc:sldMkLst>
      </pc:sldChg>
      <pc:sldChg chg="del">
        <pc:chgData name="Andreas Albrecht" userId="fafae4e74a0e19aa" providerId="LiveId" clId="{8F329F39-8FE5-45F8-A82B-1E8910289224}" dt="2021-05-16T22:21:29.603" v="1493" actId="47"/>
        <pc:sldMkLst>
          <pc:docMk/>
          <pc:sldMk cId="2370170961" sldId="488"/>
        </pc:sldMkLst>
      </pc:sldChg>
      <pc:sldChg chg="del">
        <pc:chgData name="Andreas Albrecht" userId="fafae4e74a0e19aa" providerId="LiveId" clId="{8F329F39-8FE5-45F8-A82B-1E8910289224}" dt="2021-05-16T22:42:10.795" v="1528" actId="47"/>
        <pc:sldMkLst>
          <pc:docMk/>
          <pc:sldMk cId="3426413426" sldId="489"/>
        </pc:sldMkLst>
      </pc:sldChg>
      <pc:sldChg chg="del">
        <pc:chgData name="Andreas Albrecht" userId="fafae4e74a0e19aa" providerId="LiveId" clId="{8F329F39-8FE5-45F8-A82B-1E8910289224}" dt="2021-05-16T22:42:10.795" v="1528" actId="47"/>
        <pc:sldMkLst>
          <pc:docMk/>
          <pc:sldMk cId="2173256881" sldId="490"/>
        </pc:sldMkLst>
      </pc:sldChg>
      <pc:sldChg chg="del">
        <pc:chgData name="Andreas Albrecht" userId="fafae4e74a0e19aa" providerId="LiveId" clId="{8F329F39-8FE5-45F8-A82B-1E8910289224}" dt="2021-05-16T22:42:10.795" v="1528" actId="47"/>
        <pc:sldMkLst>
          <pc:docMk/>
          <pc:sldMk cId="287517218" sldId="491"/>
        </pc:sldMkLst>
      </pc:sldChg>
      <pc:sldChg chg="modSp del">
        <pc:chgData name="Andreas Albrecht" userId="fafae4e74a0e19aa" providerId="LiveId" clId="{8F329F39-8FE5-45F8-A82B-1E8910289224}" dt="2021-05-16T22:42:10.795" v="1528" actId="47"/>
        <pc:sldMkLst>
          <pc:docMk/>
          <pc:sldMk cId="3505144436" sldId="492"/>
        </pc:sldMkLst>
        <pc:spChg chg="mod">
          <ac:chgData name="Andreas Albrecht" userId="fafae4e74a0e19aa" providerId="LiveId" clId="{8F329F39-8FE5-45F8-A82B-1E8910289224}" dt="2021-05-16T22:40:19.676" v="1521" actId="1076"/>
          <ac:spMkLst>
            <pc:docMk/>
            <pc:sldMk cId="3505144436" sldId="492"/>
            <ac:spMk id="161795" creationId="{00000000-0000-0000-0000-000000000000}"/>
          </ac:spMkLst>
        </pc:spChg>
      </pc:sldChg>
      <pc:sldChg chg="addSp modSp ord">
        <pc:chgData name="Andreas Albrecht" userId="fafae4e74a0e19aa" providerId="LiveId" clId="{8F329F39-8FE5-45F8-A82B-1E8910289224}" dt="2021-05-16T22:40:47.754" v="1527" actId="207"/>
        <pc:sldMkLst>
          <pc:docMk/>
          <pc:sldMk cId="1418720729" sldId="493"/>
        </pc:sldMkLst>
        <pc:spChg chg="add mod">
          <ac:chgData name="Andreas Albrecht" userId="fafae4e74a0e19aa" providerId="LiveId" clId="{8F329F39-8FE5-45F8-A82B-1E8910289224}" dt="2021-05-16T22:40:47.754" v="1527" actId="207"/>
          <ac:spMkLst>
            <pc:docMk/>
            <pc:sldMk cId="1418720729" sldId="493"/>
            <ac:spMk id="6" creationId="{DDEDB322-4F24-4D64-BA9F-AE32C5A1AE39}"/>
          </ac:spMkLst>
        </pc:spChg>
      </pc:sldChg>
      <pc:sldChg chg="del">
        <pc:chgData name="Andreas Albrecht" userId="fafae4e74a0e19aa" providerId="LiveId" clId="{8F329F39-8FE5-45F8-A82B-1E8910289224}" dt="2021-05-16T22:42:10.795" v="1528" actId="47"/>
        <pc:sldMkLst>
          <pc:docMk/>
          <pc:sldMk cId="1441090998" sldId="494"/>
        </pc:sldMkLst>
      </pc:sldChg>
      <pc:sldChg chg="del">
        <pc:chgData name="Andreas Albrecht" userId="fafae4e74a0e19aa" providerId="LiveId" clId="{8F329F39-8FE5-45F8-A82B-1E8910289224}" dt="2021-05-16T22:42:10.795" v="1528" actId="47"/>
        <pc:sldMkLst>
          <pc:docMk/>
          <pc:sldMk cId="3911426500" sldId="495"/>
        </pc:sldMkLst>
      </pc:sldChg>
      <pc:sldChg chg="del">
        <pc:chgData name="Andreas Albrecht" userId="fafae4e74a0e19aa" providerId="LiveId" clId="{8F329F39-8FE5-45F8-A82B-1E8910289224}" dt="2021-05-16T22:42:10.795" v="1528" actId="47"/>
        <pc:sldMkLst>
          <pc:docMk/>
          <pc:sldMk cId="1839426943" sldId="496"/>
        </pc:sldMkLst>
      </pc:sldChg>
      <pc:sldChg chg="del">
        <pc:chgData name="Andreas Albrecht" userId="fafae4e74a0e19aa" providerId="LiveId" clId="{8F329F39-8FE5-45F8-A82B-1E8910289224}" dt="2021-05-16T22:42:10.795" v="1528" actId="47"/>
        <pc:sldMkLst>
          <pc:docMk/>
          <pc:sldMk cId="2179214927" sldId="497"/>
        </pc:sldMkLst>
      </pc:sldChg>
      <pc:sldChg chg="del">
        <pc:chgData name="Andreas Albrecht" userId="fafae4e74a0e19aa" providerId="LiveId" clId="{8F329F39-8FE5-45F8-A82B-1E8910289224}" dt="2021-05-16T22:42:10.795" v="1528" actId="47"/>
        <pc:sldMkLst>
          <pc:docMk/>
          <pc:sldMk cId="2974101886" sldId="498"/>
        </pc:sldMkLst>
      </pc:sldChg>
      <pc:sldChg chg="del">
        <pc:chgData name="Andreas Albrecht" userId="fafae4e74a0e19aa" providerId="LiveId" clId="{8F329F39-8FE5-45F8-A82B-1E8910289224}" dt="2021-05-16T22:42:10.795" v="1528" actId="47"/>
        <pc:sldMkLst>
          <pc:docMk/>
          <pc:sldMk cId="1647530660" sldId="499"/>
        </pc:sldMkLst>
      </pc:sldChg>
      <pc:sldChg chg="del">
        <pc:chgData name="Andreas Albrecht" userId="fafae4e74a0e19aa" providerId="LiveId" clId="{8F329F39-8FE5-45F8-A82B-1E8910289224}" dt="2021-05-16T22:42:10.795" v="1528" actId="47"/>
        <pc:sldMkLst>
          <pc:docMk/>
          <pc:sldMk cId="2674534663" sldId="500"/>
        </pc:sldMkLst>
      </pc:sldChg>
      <pc:sldChg chg="del">
        <pc:chgData name="Andreas Albrecht" userId="fafae4e74a0e19aa" providerId="LiveId" clId="{8F329F39-8FE5-45F8-A82B-1E8910289224}" dt="2021-05-16T22:42:10.795" v="1528" actId="47"/>
        <pc:sldMkLst>
          <pc:docMk/>
          <pc:sldMk cId="2599546494" sldId="501"/>
        </pc:sldMkLst>
      </pc:sldChg>
      <pc:sldChg chg="del">
        <pc:chgData name="Andreas Albrecht" userId="fafae4e74a0e19aa" providerId="LiveId" clId="{8F329F39-8FE5-45F8-A82B-1E8910289224}" dt="2021-05-16T22:42:10.795" v="1528" actId="47"/>
        <pc:sldMkLst>
          <pc:docMk/>
          <pc:sldMk cId="3635715048" sldId="502"/>
        </pc:sldMkLst>
      </pc:sldChg>
      <pc:sldChg chg="del">
        <pc:chgData name="Andreas Albrecht" userId="fafae4e74a0e19aa" providerId="LiveId" clId="{8F329F39-8FE5-45F8-A82B-1E8910289224}" dt="2021-05-16T22:42:10.795" v="1528" actId="47"/>
        <pc:sldMkLst>
          <pc:docMk/>
          <pc:sldMk cId="1077890128" sldId="503"/>
        </pc:sldMkLst>
      </pc:sldChg>
      <pc:sldChg chg="del">
        <pc:chgData name="Andreas Albrecht" userId="fafae4e74a0e19aa" providerId="LiveId" clId="{8F329F39-8FE5-45F8-A82B-1E8910289224}" dt="2021-05-16T22:42:10.795" v="1528" actId="47"/>
        <pc:sldMkLst>
          <pc:docMk/>
          <pc:sldMk cId="1047668885" sldId="504"/>
        </pc:sldMkLst>
      </pc:sldChg>
      <pc:sldChg chg="del">
        <pc:chgData name="Andreas Albrecht" userId="fafae4e74a0e19aa" providerId="LiveId" clId="{8F329F39-8FE5-45F8-A82B-1E8910289224}" dt="2021-05-16T22:42:10.795" v="1528" actId="47"/>
        <pc:sldMkLst>
          <pc:docMk/>
          <pc:sldMk cId="3180887893" sldId="505"/>
        </pc:sldMkLst>
      </pc:sldChg>
      <pc:sldChg chg="del">
        <pc:chgData name="Andreas Albrecht" userId="fafae4e74a0e19aa" providerId="LiveId" clId="{8F329F39-8FE5-45F8-A82B-1E8910289224}" dt="2021-05-16T22:42:10.795" v="1528" actId="47"/>
        <pc:sldMkLst>
          <pc:docMk/>
          <pc:sldMk cId="1998580625" sldId="506"/>
        </pc:sldMkLst>
      </pc:sldChg>
      <pc:sldChg chg="del">
        <pc:chgData name="Andreas Albrecht" userId="fafae4e74a0e19aa" providerId="LiveId" clId="{8F329F39-8FE5-45F8-A82B-1E8910289224}" dt="2021-05-16T22:42:10.795" v="1528" actId="47"/>
        <pc:sldMkLst>
          <pc:docMk/>
          <pc:sldMk cId="2024347641" sldId="507"/>
        </pc:sldMkLst>
      </pc:sldChg>
      <pc:sldChg chg="del">
        <pc:chgData name="Andreas Albrecht" userId="fafae4e74a0e19aa" providerId="LiveId" clId="{8F329F39-8FE5-45F8-A82B-1E8910289224}" dt="2021-05-16T22:42:10.795" v="1528" actId="47"/>
        <pc:sldMkLst>
          <pc:docMk/>
          <pc:sldMk cId="940970833" sldId="508"/>
        </pc:sldMkLst>
      </pc:sldChg>
      <pc:sldChg chg="del">
        <pc:chgData name="Andreas Albrecht" userId="fafae4e74a0e19aa" providerId="LiveId" clId="{8F329F39-8FE5-45F8-A82B-1E8910289224}" dt="2021-05-16T22:42:10.795" v="1528" actId="47"/>
        <pc:sldMkLst>
          <pc:docMk/>
          <pc:sldMk cId="3536672896" sldId="509"/>
        </pc:sldMkLst>
      </pc:sldChg>
      <pc:sldChg chg="del">
        <pc:chgData name="Andreas Albrecht" userId="fafae4e74a0e19aa" providerId="LiveId" clId="{8F329F39-8FE5-45F8-A82B-1E8910289224}" dt="2021-05-16T22:42:10.795" v="1528" actId="47"/>
        <pc:sldMkLst>
          <pc:docMk/>
          <pc:sldMk cId="2671933128" sldId="510"/>
        </pc:sldMkLst>
      </pc:sldChg>
      <pc:sldChg chg="del">
        <pc:chgData name="Andreas Albrecht" userId="fafae4e74a0e19aa" providerId="LiveId" clId="{8F329F39-8FE5-45F8-A82B-1E8910289224}" dt="2021-05-16T22:42:10.795" v="1528" actId="47"/>
        <pc:sldMkLst>
          <pc:docMk/>
          <pc:sldMk cId="1739890142" sldId="511"/>
        </pc:sldMkLst>
      </pc:sldChg>
      <pc:sldChg chg="del">
        <pc:chgData name="Andreas Albrecht" userId="fafae4e74a0e19aa" providerId="LiveId" clId="{8F329F39-8FE5-45F8-A82B-1E8910289224}" dt="2021-05-16T22:42:10.795" v="1528" actId="47"/>
        <pc:sldMkLst>
          <pc:docMk/>
          <pc:sldMk cId="3276703130" sldId="512"/>
        </pc:sldMkLst>
      </pc:sldChg>
      <pc:sldChg chg="del">
        <pc:chgData name="Andreas Albrecht" userId="fafae4e74a0e19aa" providerId="LiveId" clId="{8F329F39-8FE5-45F8-A82B-1E8910289224}" dt="2021-05-16T22:42:10.795" v="1528" actId="47"/>
        <pc:sldMkLst>
          <pc:docMk/>
          <pc:sldMk cId="3848424654" sldId="513"/>
        </pc:sldMkLst>
      </pc:sldChg>
      <pc:sldChg chg="del">
        <pc:chgData name="Andreas Albrecht" userId="fafae4e74a0e19aa" providerId="LiveId" clId="{8F329F39-8FE5-45F8-A82B-1E8910289224}" dt="2021-05-16T22:42:10.795" v="1528" actId="47"/>
        <pc:sldMkLst>
          <pc:docMk/>
          <pc:sldMk cId="1366942668" sldId="514"/>
        </pc:sldMkLst>
      </pc:sldChg>
      <pc:sldChg chg="del">
        <pc:chgData name="Andreas Albrecht" userId="fafae4e74a0e19aa" providerId="LiveId" clId="{8F329F39-8FE5-45F8-A82B-1E8910289224}" dt="2021-05-16T22:42:10.795" v="1528" actId="47"/>
        <pc:sldMkLst>
          <pc:docMk/>
          <pc:sldMk cId="2912799687" sldId="515"/>
        </pc:sldMkLst>
      </pc:sldChg>
      <pc:sldChg chg="del">
        <pc:chgData name="Andreas Albrecht" userId="fafae4e74a0e19aa" providerId="LiveId" clId="{8F329F39-8FE5-45F8-A82B-1E8910289224}" dt="2021-05-16T22:42:10.795" v="1528" actId="47"/>
        <pc:sldMkLst>
          <pc:docMk/>
          <pc:sldMk cId="3366206108" sldId="516"/>
        </pc:sldMkLst>
      </pc:sldChg>
      <pc:sldChg chg="del">
        <pc:chgData name="Andreas Albrecht" userId="fafae4e74a0e19aa" providerId="LiveId" clId="{8F329F39-8FE5-45F8-A82B-1E8910289224}" dt="2021-05-16T22:42:10.795" v="1528" actId="47"/>
        <pc:sldMkLst>
          <pc:docMk/>
          <pc:sldMk cId="1933609229" sldId="517"/>
        </pc:sldMkLst>
      </pc:sldChg>
      <pc:sldChg chg="del">
        <pc:chgData name="Andreas Albrecht" userId="fafae4e74a0e19aa" providerId="LiveId" clId="{8F329F39-8FE5-45F8-A82B-1E8910289224}" dt="2021-05-16T22:42:10.795" v="1528" actId="47"/>
        <pc:sldMkLst>
          <pc:docMk/>
          <pc:sldMk cId="4068267496" sldId="518"/>
        </pc:sldMkLst>
      </pc:sldChg>
      <pc:sldChg chg="del">
        <pc:chgData name="Andreas Albrecht" userId="fafae4e74a0e19aa" providerId="LiveId" clId="{8F329F39-8FE5-45F8-A82B-1E8910289224}" dt="2021-05-16T22:42:10.795" v="1528" actId="47"/>
        <pc:sldMkLst>
          <pc:docMk/>
          <pc:sldMk cId="2947496091" sldId="519"/>
        </pc:sldMkLst>
      </pc:sldChg>
      <pc:sldChg chg="del">
        <pc:chgData name="Andreas Albrecht" userId="fafae4e74a0e19aa" providerId="LiveId" clId="{8F329F39-8FE5-45F8-A82B-1E8910289224}" dt="2021-05-16T22:42:10.795" v="1528" actId="47"/>
        <pc:sldMkLst>
          <pc:docMk/>
          <pc:sldMk cId="55447901" sldId="520"/>
        </pc:sldMkLst>
      </pc:sldChg>
      <pc:sldChg chg="del">
        <pc:chgData name="Andreas Albrecht" userId="fafae4e74a0e19aa" providerId="LiveId" clId="{8F329F39-8FE5-45F8-A82B-1E8910289224}" dt="2021-05-16T22:42:10.795" v="1528" actId="47"/>
        <pc:sldMkLst>
          <pc:docMk/>
          <pc:sldMk cId="2013666433" sldId="521"/>
        </pc:sldMkLst>
      </pc:sldChg>
      <pc:sldChg chg="del">
        <pc:chgData name="Andreas Albrecht" userId="fafae4e74a0e19aa" providerId="LiveId" clId="{8F329F39-8FE5-45F8-A82B-1E8910289224}" dt="2021-05-16T22:42:10.795" v="1528" actId="47"/>
        <pc:sldMkLst>
          <pc:docMk/>
          <pc:sldMk cId="1072058928" sldId="522"/>
        </pc:sldMkLst>
      </pc:sldChg>
      <pc:sldChg chg="del">
        <pc:chgData name="Andreas Albrecht" userId="fafae4e74a0e19aa" providerId="LiveId" clId="{8F329F39-8FE5-45F8-A82B-1E8910289224}" dt="2021-05-16T22:42:10.795" v="1528" actId="47"/>
        <pc:sldMkLst>
          <pc:docMk/>
          <pc:sldMk cId="1228578023" sldId="523"/>
        </pc:sldMkLst>
      </pc:sldChg>
      <pc:sldChg chg="del">
        <pc:chgData name="Andreas Albrecht" userId="fafae4e74a0e19aa" providerId="LiveId" clId="{8F329F39-8FE5-45F8-A82B-1E8910289224}" dt="2021-05-16T22:42:10.795" v="1528" actId="47"/>
        <pc:sldMkLst>
          <pc:docMk/>
          <pc:sldMk cId="2976035905" sldId="524"/>
        </pc:sldMkLst>
      </pc:sldChg>
      <pc:sldChg chg="del">
        <pc:chgData name="Andreas Albrecht" userId="fafae4e74a0e19aa" providerId="LiveId" clId="{8F329F39-8FE5-45F8-A82B-1E8910289224}" dt="2021-05-16T22:42:10.795" v="1528" actId="47"/>
        <pc:sldMkLst>
          <pc:docMk/>
          <pc:sldMk cId="533232909" sldId="525"/>
        </pc:sldMkLst>
      </pc:sldChg>
      <pc:sldChg chg="del">
        <pc:chgData name="Andreas Albrecht" userId="fafae4e74a0e19aa" providerId="LiveId" clId="{8F329F39-8FE5-45F8-A82B-1E8910289224}" dt="2021-05-16T22:42:10.795" v="1528" actId="47"/>
        <pc:sldMkLst>
          <pc:docMk/>
          <pc:sldMk cId="4107538896" sldId="526"/>
        </pc:sldMkLst>
      </pc:sldChg>
      <pc:sldChg chg="del">
        <pc:chgData name="Andreas Albrecht" userId="fafae4e74a0e19aa" providerId="LiveId" clId="{8F329F39-8FE5-45F8-A82B-1E8910289224}" dt="2021-05-16T22:42:10.795" v="1528" actId="47"/>
        <pc:sldMkLst>
          <pc:docMk/>
          <pc:sldMk cId="1158451893" sldId="527"/>
        </pc:sldMkLst>
      </pc:sldChg>
      <pc:sldChg chg="del">
        <pc:chgData name="Andreas Albrecht" userId="fafae4e74a0e19aa" providerId="LiveId" clId="{8F329F39-8FE5-45F8-A82B-1E8910289224}" dt="2021-05-16T22:42:10.795" v="1528" actId="47"/>
        <pc:sldMkLst>
          <pc:docMk/>
          <pc:sldMk cId="1896176155" sldId="528"/>
        </pc:sldMkLst>
      </pc:sldChg>
      <pc:sldChg chg="del">
        <pc:chgData name="Andreas Albrecht" userId="fafae4e74a0e19aa" providerId="LiveId" clId="{8F329F39-8FE5-45F8-A82B-1E8910289224}" dt="2021-05-16T22:42:10.795" v="1528" actId="47"/>
        <pc:sldMkLst>
          <pc:docMk/>
          <pc:sldMk cId="192737747" sldId="529"/>
        </pc:sldMkLst>
      </pc:sldChg>
      <pc:sldChg chg="del">
        <pc:chgData name="Andreas Albrecht" userId="fafae4e74a0e19aa" providerId="LiveId" clId="{8F329F39-8FE5-45F8-A82B-1E8910289224}" dt="2021-05-16T22:42:10.795" v="1528" actId="47"/>
        <pc:sldMkLst>
          <pc:docMk/>
          <pc:sldMk cId="1218082578" sldId="530"/>
        </pc:sldMkLst>
      </pc:sldChg>
      <pc:sldChg chg="del">
        <pc:chgData name="Andreas Albrecht" userId="fafae4e74a0e19aa" providerId="LiveId" clId="{8F329F39-8FE5-45F8-A82B-1E8910289224}" dt="2021-05-16T22:42:10.795" v="1528" actId="47"/>
        <pc:sldMkLst>
          <pc:docMk/>
          <pc:sldMk cId="2302857239" sldId="531"/>
        </pc:sldMkLst>
      </pc:sldChg>
      <pc:sldChg chg="del">
        <pc:chgData name="Andreas Albrecht" userId="fafae4e74a0e19aa" providerId="LiveId" clId="{8F329F39-8FE5-45F8-A82B-1E8910289224}" dt="2021-05-16T22:42:10.795" v="1528" actId="47"/>
        <pc:sldMkLst>
          <pc:docMk/>
          <pc:sldMk cId="694976711" sldId="532"/>
        </pc:sldMkLst>
      </pc:sldChg>
      <pc:sldChg chg="del">
        <pc:chgData name="Andreas Albrecht" userId="fafae4e74a0e19aa" providerId="LiveId" clId="{8F329F39-8FE5-45F8-A82B-1E8910289224}" dt="2021-05-16T22:42:10.795" v="1528" actId="47"/>
        <pc:sldMkLst>
          <pc:docMk/>
          <pc:sldMk cId="4126944222" sldId="533"/>
        </pc:sldMkLst>
      </pc:sldChg>
      <pc:sldChg chg="del">
        <pc:chgData name="Andreas Albrecht" userId="fafae4e74a0e19aa" providerId="LiveId" clId="{8F329F39-8FE5-45F8-A82B-1E8910289224}" dt="2021-05-16T22:42:10.795" v="1528" actId="47"/>
        <pc:sldMkLst>
          <pc:docMk/>
          <pc:sldMk cId="3417423160" sldId="534"/>
        </pc:sldMkLst>
      </pc:sldChg>
      <pc:sldChg chg="del">
        <pc:chgData name="Andreas Albrecht" userId="fafae4e74a0e19aa" providerId="LiveId" clId="{8F329F39-8FE5-45F8-A82B-1E8910289224}" dt="2021-05-16T22:42:10.795" v="1528" actId="47"/>
        <pc:sldMkLst>
          <pc:docMk/>
          <pc:sldMk cId="2856721379" sldId="535"/>
        </pc:sldMkLst>
      </pc:sldChg>
      <pc:sldChg chg="del">
        <pc:chgData name="Andreas Albrecht" userId="fafae4e74a0e19aa" providerId="LiveId" clId="{8F329F39-8FE5-45F8-A82B-1E8910289224}" dt="2021-05-16T22:42:10.795" v="1528" actId="47"/>
        <pc:sldMkLst>
          <pc:docMk/>
          <pc:sldMk cId="3147728843" sldId="536"/>
        </pc:sldMkLst>
      </pc:sldChg>
      <pc:sldChg chg="del">
        <pc:chgData name="Andreas Albrecht" userId="fafae4e74a0e19aa" providerId="LiveId" clId="{8F329F39-8FE5-45F8-A82B-1E8910289224}" dt="2021-05-16T22:42:10.795" v="1528" actId="47"/>
        <pc:sldMkLst>
          <pc:docMk/>
          <pc:sldMk cId="3950829871" sldId="537"/>
        </pc:sldMkLst>
      </pc:sldChg>
      <pc:sldChg chg="del">
        <pc:chgData name="Andreas Albrecht" userId="fafae4e74a0e19aa" providerId="LiveId" clId="{8F329F39-8FE5-45F8-A82B-1E8910289224}" dt="2021-05-16T22:42:10.795" v="1528" actId="47"/>
        <pc:sldMkLst>
          <pc:docMk/>
          <pc:sldMk cId="4199101829" sldId="538"/>
        </pc:sldMkLst>
      </pc:sldChg>
      <pc:sldChg chg="del">
        <pc:chgData name="Andreas Albrecht" userId="fafae4e74a0e19aa" providerId="LiveId" clId="{8F329F39-8FE5-45F8-A82B-1E8910289224}" dt="2021-05-16T22:42:10.795" v="1528" actId="47"/>
        <pc:sldMkLst>
          <pc:docMk/>
          <pc:sldMk cId="1106811307" sldId="539"/>
        </pc:sldMkLst>
      </pc:sldChg>
      <pc:sldChg chg="del">
        <pc:chgData name="Andreas Albrecht" userId="fafae4e74a0e19aa" providerId="LiveId" clId="{8F329F39-8FE5-45F8-A82B-1E8910289224}" dt="2021-05-16T22:42:10.795" v="1528" actId="47"/>
        <pc:sldMkLst>
          <pc:docMk/>
          <pc:sldMk cId="2716705665" sldId="540"/>
        </pc:sldMkLst>
      </pc:sldChg>
      <pc:sldChg chg="del">
        <pc:chgData name="Andreas Albrecht" userId="fafae4e74a0e19aa" providerId="LiveId" clId="{8F329F39-8FE5-45F8-A82B-1E8910289224}" dt="2021-05-16T22:42:10.795" v="1528" actId="47"/>
        <pc:sldMkLst>
          <pc:docMk/>
          <pc:sldMk cId="291812769" sldId="541"/>
        </pc:sldMkLst>
      </pc:sldChg>
      <pc:sldChg chg="del">
        <pc:chgData name="Andreas Albrecht" userId="fafae4e74a0e19aa" providerId="LiveId" clId="{8F329F39-8FE5-45F8-A82B-1E8910289224}" dt="2021-05-16T22:42:10.795" v="1528" actId="47"/>
        <pc:sldMkLst>
          <pc:docMk/>
          <pc:sldMk cId="1145679718" sldId="542"/>
        </pc:sldMkLst>
      </pc:sldChg>
      <pc:sldChg chg="del">
        <pc:chgData name="Andreas Albrecht" userId="fafae4e74a0e19aa" providerId="LiveId" clId="{8F329F39-8FE5-45F8-A82B-1E8910289224}" dt="2021-05-16T22:42:10.795" v="1528" actId="47"/>
        <pc:sldMkLst>
          <pc:docMk/>
          <pc:sldMk cId="1922298708" sldId="543"/>
        </pc:sldMkLst>
      </pc:sldChg>
      <pc:sldChg chg="del">
        <pc:chgData name="Andreas Albrecht" userId="fafae4e74a0e19aa" providerId="LiveId" clId="{8F329F39-8FE5-45F8-A82B-1E8910289224}" dt="2021-05-16T22:42:10.795" v="1528" actId="47"/>
        <pc:sldMkLst>
          <pc:docMk/>
          <pc:sldMk cId="2646426836" sldId="544"/>
        </pc:sldMkLst>
      </pc:sldChg>
      <pc:sldChg chg="del">
        <pc:chgData name="Andreas Albrecht" userId="fafae4e74a0e19aa" providerId="LiveId" clId="{8F329F39-8FE5-45F8-A82B-1E8910289224}" dt="2021-05-16T22:42:10.795" v="1528" actId="47"/>
        <pc:sldMkLst>
          <pc:docMk/>
          <pc:sldMk cId="2499321567" sldId="545"/>
        </pc:sldMkLst>
      </pc:sldChg>
      <pc:sldChg chg="del">
        <pc:chgData name="Andreas Albrecht" userId="fafae4e74a0e19aa" providerId="LiveId" clId="{8F329F39-8FE5-45F8-A82B-1E8910289224}" dt="2021-05-16T22:42:10.795" v="1528" actId="47"/>
        <pc:sldMkLst>
          <pc:docMk/>
          <pc:sldMk cId="1145149301" sldId="546"/>
        </pc:sldMkLst>
      </pc:sldChg>
      <pc:sldChg chg="del">
        <pc:chgData name="Andreas Albrecht" userId="fafae4e74a0e19aa" providerId="LiveId" clId="{8F329F39-8FE5-45F8-A82B-1E8910289224}" dt="2021-05-16T22:42:10.795" v="1528" actId="47"/>
        <pc:sldMkLst>
          <pc:docMk/>
          <pc:sldMk cId="3116630255" sldId="547"/>
        </pc:sldMkLst>
      </pc:sldChg>
      <pc:sldChg chg="del">
        <pc:chgData name="Andreas Albrecht" userId="fafae4e74a0e19aa" providerId="LiveId" clId="{8F329F39-8FE5-45F8-A82B-1E8910289224}" dt="2021-05-16T22:42:10.795" v="1528" actId="47"/>
        <pc:sldMkLst>
          <pc:docMk/>
          <pc:sldMk cId="562123564" sldId="548"/>
        </pc:sldMkLst>
      </pc:sldChg>
      <pc:sldChg chg="del">
        <pc:chgData name="Andreas Albrecht" userId="fafae4e74a0e19aa" providerId="LiveId" clId="{8F329F39-8FE5-45F8-A82B-1E8910289224}" dt="2021-05-16T22:42:10.795" v="1528" actId="47"/>
        <pc:sldMkLst>
          <pc:docMk/>
          <pc:sldMk cId="2172821897" sldId="549"/>
        </pc:sldMkLst>
      </pc:sldChg>
      <pc:sldChg chg="del">
        <pc:chgData name="Andreas Albrecht" userId="fafae4e74a0e19aa" providerId="LiveId" clId="{8F329F39-8FE5-45F8-A82B-1E8910289224}" dt="2021-05-16T22:42:10.795" v="1528" actId="47"/>
        <pc:sldMkLst>
          <pc:docMk/>
          <pc:sldMk cId="435691187" sldId="550"/>
        </pc:sldMkLst>
      </pc:sldChg>
      <pc:sldChg chg="del">
        <pc:chgData name="Andreas Albrecht" userId="fafae4e74a0e19aa" providerId="LiveId" clId="{8F329F39-8FE5-45F8-A82B-1E8910289224}" dt="2021-05-16T22:42:10.795" v="1528" actId="47"/>
        <pc:sldMkLst>
          <pc:docMk/>
          <pc:sldMk cId="4160484875" sldId="551"/>
        </pc:sldMkLst>
      </pc:sldChg>
      <pc:sldChg chg="del">
        <pc:chgData name="Andreas Albrecht" userId="fafae4e74a0e19aa" providerId="LiveId" clId="{8F329F39-8FE5-45F8-A82B-1E8910289224}" dt="2021-05-16T22:42:10.795" v="1528" actId="47"/>
        <pc:sldMkLst>
          <pc:docMk/>
          <pc:sldMk cId="2370538066" sldId="552"/>
        </pc:sldMkLst>
      </pc:sldChg>
      <pc:sldChg chg="del">
        <pc:chgData name="Andreas Albrecht" userId="fafae4e74a0e19aa" providerId="LiveId" clId="{8F329F39-8FE5-45F8-A82B-1E8910289224}" dt="2021-05-16T22:42:10.795" v="1528" actId="47"/>
        <pc:sldMkLst>
          <pc:docMk/>
          <pc:sldMk cId="2313115470" sldId="553"/>
        </pc:sldMkLst>
      </pc:sldChg>
      <pc:sldChg chg="del">
        <pc:chgData name="Andreas Albrecht" userId="fafae4e74a0e19aa" providerId="LiveId" clId="{8F329F39-8FE5-45F8-A82B-1E8910289224}" dt="2021-05-16T22:42:10.795" v="1528" actId="47"/>
        <pc:sldMkLst>
          <pc:docMk/>
          <pc:sldMk cId="3623331606" sldId="554"/>
        </pc:sldMkLst>
      </pc:sldChg>
      <pc:sldChg chg="del">
        <pc:chgData name="Andreas Albrecht" userId="fafae4e74a0e19aa" providerId="LiveId" clId="{8F329F39-8FE5-45F8-A82B-1E8910289224}" dt="2021-05-16T22:42:10.795" v="1528" actId="47"/>
        <pc:sldMkLst>
          <pc:docMk/>
          <pc:sldMk cId="4256203276" sldId="555"/>
        </pc:sldMkLst>
      </pc:sldChg>
      <pc:sldChg chg="addSp delSp modSp new mod modClrScheme chgLayout">
        <pc:chgData name="Andreas Albrecht" userId="fafae4e74a0e19aa" providerId="LiveId" clId="{8F329F39-8FE5-45F8-A82B-1E8910289224}" dt="2021-05-03T03:17:45.428" v="11" actId="14100"/>
        <pc:sldMkLst>
          <pc:docMk/>
          <pc:sldMk cId="3219126800" sldId="579"/>
        </pc:sldMkLst>
        <pc:spChg chg="del">
          <ac:chgData name="Andreas Albrecht" userId="fafae4e74a0e19aa" providerId="LiveId" clId="{8F329F39-8FE5-45F8-A82B-1E8910289224}" dt="2021-05-03T03:15:42.817" v="2" actId="700"/>
          <ac:spMkLst>
            <pc:docMk/>
            <pc:sldMk cId="3219126800" sldId="579"/>
            <ac:spMk id="2" creationId="{E2A4EC31-28B3-4655-80AA-835447496DA6}"/>
          </ac:spMkLst>
        </pc:spChg>
        <pc:spChg chg="del">
          <ac:chgData name="Andreas Albrecht" userId="fafae4e74a0e19aa" providerId="LiveId" clId="{8F329F39-8FE5-45F8-A82B-1E8910289224}" dt="2021-05-03T03:15:42.817" v="2" actId="700"/>
          <ac:spMkLst>
            <pc:docMk/>
            <pc:sldMk cId="3219126800" sldId="579"/>
            <ac:spMk id="3" creationId="{50456306-CE20-4A32-90E1-7739EBA33866}"/>
          </ac:spMkLst>
        </pc:spChg>
        <pc:spChg chg="mod ord">
          <ac:chgData name="Andreas Albrecht" userId="fafae4e74a0e19aa" providerId="LiveId" clId="{8F329F39-8FE5-45F8-A82B-1E8910289224}" dt="2021-05-03T03:15:42.817" v="2" actId="700"/>
          <ac:spMkLst>
            <pc:docMk/>
            <pc:sldMk cId="3219126800" sldId="579"/>
            <ac:spMk id="4" creationId="{83303ACD-A1E6-4E2F-A302-2DD46ACB4F21}"/>
          </ac:spMkLst>
        </pc:spChg>
        <pc:spChg chg="mod ord">
          <ac:chgData name="Andreas Albrecht" userId="fafae4e74a0e19aa" providerId="LiveId" clId="{8F329F39-8FE5-45F8-A82B-1E8910289224}" dt="2021-05-03T03:15:42.817" v="2" actId="700"/>
          <ac:spMkLst>
            <pc:docMk/>
            <pc:sldMk cId="3219126800" sldId="579"/>
            <ac:spMk id="5" creationId="{E0DF8D29-DD2B-4549-8026-A4C9ADFE8AF0}"/>
          </ac:spMkLst>
        </pc:spChg>
        <pc:spChg chg="mod ord">
          <ac:chgData name="Andreas Albrecht" userId="fafae4e74a0e19aa" providerId="LiveId" clId="{8F329F39-8FE5-45F8-A82B-1E8910289224}" dt="2021-05-03T03:15:42.817" v="2" actId="700"/>
          <ac:spMkLst>
            <pc:docMk/>
            <pc:sldMk cId="3219126800" sldId="579"/>
            <ac:spMk id="6" creationId="{A2640383-0487-4EF2-A811-684CE229BD82}"/>
          </ac:spMkLst>
        </pc:spChg>
        <pc:picChg chg="add">
          <ac:chgData name="Andreas Albrecht" userId="fafae4e74a0e19aa" providerId="LiveId" clId="{8F329F39-8FE5-45F8-A82B-1E8910289224}" dt="2021-05-03T03:15:46.427" v="3"/>
          <ac:picMkLst>
            <pc:docMk/>
            <pc:sldMk cId="3219126800" sldId="579"/>
            <ac:picMk id="7" creationId="{364F5DCB-AA68-44F5-BF7A-760B74C55D6C}"/>
          </ac:picMkLst>
        </pc:picChg>
        <pc:picChg chg="add mod">
          <ac:chgData name="Andreas Albrecht" userId="fafae4e74a0e19aa" providerId="LiveId" clId="{8F329F39-8FE5-45F8-A82B-1E8910289224}" dt="2021-05-03T03:17:45.428" v="11" actId="14100"/>
          <ac:picMkLst>
            <pc:docMk/>
            <pc:sldMk cId="3219126800" sldId="579"/>
            <ac:picMk id="9" creationId="{476AA19F-32C3-4CA5-8E71-E8A384ABCF62}"/>
          </ac:picMkLst>
        </pc:picChg>
      </pc:sldChg>
      <pc:sldChg chg="delSp add mod">
        <pc:chgData name="Andreas Albrecht" userId="fafae4e74a0e19aa" providerId="LiveId" clId="{8F329F39-8FE5-45F8-A82B-1E8910289224}" dt="2021-05-03T03:17:52.508" v="13" actId="478"/>
        <pc:sldMkLst>
          <pc:docMk/>
          <pc:sldMk cId="2110260918" sldId="580"/>
        </pc:sldMkLst>
        <pc:picChg chg="del">
          <ac:chgData name="Andreas Albrecht" userId="fafae4e74a0e19aa" providerId="LiveId" clId="{8F329F39-8FE5-45F8-A82B-1E8910289224}" dt="2021-05-03T03:17:52.508" v="13" actId="478"/>
          <ac:picMkLst>
            <pc:docMk/>
            <pc:sldMk cId="2110260918" sldId="580"/>
            <ac:picMk id="9" creationId="{476AA19F-32C3-4CA5-8E71-E8A384ABCF62}"/>
          </ac:picMkLst>
        </pc:picChg>
      </pc:sldChg>
      <pc:sldChg chg="addSp modSp new del mod">
        <pc:chgData name="Andreas Albrecht" userId="fafae4e74a0e19aa" providerId="LiveId" clId="{8F329F39-8FE5-45F8-A82B-1E8910289224}" dt="2021-05-16T22:43:33.180" v="1572" actId="47"/>
        <pc:sldMkLst>
          <pc:docMk/>
          <pc:sldMk cId="1258053842" sldId="581"/>
        </pc:sldMkLst>
        <pc:spChg chg="add mod">
          <ac:chgData name="Andreas Albrecht" userId="fafae4e74a0e19aa" providerId="LiveId" clId="{8F329F39-8FE5-45F8-A82B-1E8910289224}" dt="2021-05-16T22:36:16.280" v="1518" actId="207"/>
          <ac:spMkLst>
            <pc:docMk/>
            <pc:sldMk cId="1258053842" sldId="581"/>
            <ac:spMk id="5" creationId="{71EF78BF-BD83-421D-8100-26E16BCDDE6F}"/>
          </ac:spMkLst>
        </pc:spChg>
        <pc:graphicFrameChg chg="add mod">
          <ac:chgData name="Andreas Albrecht" userId="fafae4e74a0e19aa" providerId="LiveId" clId="{8F329F39-8FE5-45F8-A82B-1E8910289224}" dt="2021-05-16T22:35:17.599" v="1513" actId="1076"/>
          <ac:graphicFrameMkLst>
            <pc:docMk/>
            <pc:sldMk cId="1258053842" sldId="581"/>
            <ac:graphicFrameMk id="6" creationId="{463E5E50-DEA6-4419-B487-37DA858976FE}"/>
          </ac:graphicFrameMkLst>
        </pc:graphicFrameChg>
      </pc:sldChg>
      <pc:sldChg chg="addSp modSp new mod">
        <pc:chgData name="Andreas Albrecht" userId="fafae4e74a0e19aa" providerId="LiveId" clId="{8F329F39-8FE5-45F8-A82B-1E8910289224}" dt="2021-05-09T22:53:36.809" v="1392" actId="20577"/>
        <pc:sldMkLst>
          <pc:docMk/>
          <pc:sldMk cId="1153374341" sldId="582"/>
        </pc:sldMkLst>
        <pc:spChg chg="add mod">
          <ac:chgData name="Andreas Albrecht" userId="fafae4e74a0e19aa" providerId="LiveId" clId="{8F329F39-8FE5-45F8-A82B-1E8910289224}" dt="2021-05-09T22:53:36.809" v="1392" actId="20577"/>
          <ac:spMkLst>
            <pc:docMk/>
            <pc:sldMk cId="1153374341" sldId="582"/>
            <ac:spMk id="5" creationId="{BC640120-4A0A-41B5-A1E5-E282531FE59D}"/>
          </ac:spMkLst>
        </pc:spChg>
      </pc:sldChg>
      <pc:sldChg chg="add">
        <pc:chgData name="Andreas Albrecht" userId="fafae4e74a0e19aa" providerId="LiveId" clId="{8F329F39-8FE5-45F8-A82B-1E8910289224}" dt="2021-05-09T22:51:49.381" v="1363"/>
        <pc:sldMkLst>
          <pc:docMk/>
          <pc:sldMk cId="3175414603" sldId="583"/>
        </pc:sldMkLst>
      </pc:sldChg>
      <pc:sldChg chg="add">
        <pc:chgData name="Andreas Albrecht" userId="fafae4e74a0e19aa" providerId="LiveId" clId="{8F329F39-8FE5-45F8-A82B-1E8910289224}" dt="2021-05-09T22:51:49.381" v="1363"/>
        <pc:sldMkLst>
          <pc:docMk/>
          <pc:sldMk cId="4213580347" sldId="584"/>
        </pc:sldMkLst>
      </pc:sldChg>
      <pc:sldChg chg="add">
        <pc:chgData name="Andreas Albrecht" userId="fafae4e74a0e19aa" providerId="LiveId" clId="{8F329F39-8FE5-45F8-A82B-1E8910289224}" dt="2021-05-09T22:51:49.381" v="1363"/>
        <pc:sldMkLst>
          <pc:docMk/>
          <pc:sldMk cId="525611508" sldId="585"/>
        </pc:sldMkLst>
      </pc:sldChg>
      <pc:sldChg chg="add ord">
        <pc:chgData name="Andreas Albrecht" userId="fafae4e74a0e19aa" providerId="LiveId" clId="{8F329F39-8FE5-45F8-A82B-1E8910289224}" dt="2021-05-09T22:53:26.376" v="1366"/>
        <pc:sldMkLst>
          <pc:docMk/>
          <pc:sldMk cId="3878603122" sldId="586"/>
        </pc:sldMkLst>
      </pc:sldChg>
      <pc:sldChg chg="addSp modSp new mod">
        <pc:chgData name="Andreas Albrecht" userId="fafae4e74a0e19aa" providerId="LiveId" clId="{8F329F39-8FE5-45F8-A82B-1E8910289224}" dt="2021-05-10T17:25:51.634" v="1443" actId="20577"/>
        <pc:sldMkLst>
          <pc:docMk/>
          <pc:sldMk cId="866173914" sldId="587"/>
        </pc:sldMkLst>
        <pc:spChg chg="add mod">
          <ac:chgData name="Andreas Albrecht" userId="fafae4e74a0e19aa" providerId="LiveId" clId="{8F329F39-8FE5-45F8-A82B-1E8910289224}" dt="2021-05-10T17:25:51.634" v="1443" actId="20577"/>
          <ac:spMkLst>
            <pc:docMk/>
            <pc:sldMk cId="866173914" sldId="587"/>
            <ac:spMk id="5" creationId="{96CE51A6-6341-44A3-B7D9-76A4CDFE679F}"/>
          </ac:spMkLst>
        </pc:spChg>
      </pc:sldChg>
      <pc:sldChg chg="new del">
        <pc:chgData name="Andreas Albrecht" userId="fafae4e74a0e19aa" providerId="LiveId" clId="{8F329F39-8FE5-45F8-A82B-1E8910289224}" dt="2021-05-12T17:36:42.239" v="1447" actId="47"/>
        <pc:sldMkLst>
          <pc:docMk/>
          <pc:sldMk cId="3143813330" sldId="588"/>
        </pc:sldMkLst>
      </pc:sldChg>
      <pc:sldChg chg="addSp modSp new mod">
        <pc:chgData name="Andreas Albrecht" userId="fafae4e74a0e19aa" providerId="LiveId" clId="{8F329F39-8FE5-45F8-A82B-1E8910289224}" dt="2021-05-12T17:38:19.390" v="1492" actId="207"/>
        <pc:sldMkLst>
          <pc:docMk/>
          <pc:sldMk cId="1265445668" sldId="589"/>
        </pc:sldMkLst>
        <pc:spChg chg="add mod">
          <ac:chgData name="Andreas Albrecht" userId="fafae4e74a0e19aa" providerId="LiveId" clId="{8F329F39-8FE5-45F8-A82B-1E8910289224}" dt="2021-05-12T17:38:19.390" v="1492" actId="207"/>
          <ac:spMkLst>
            <pc:docMk/>
            <pc:sldMk cId="1265445668" sldId="589"/>
            <ac:spMk id="5" creationId="{3D941632-CA33-4C59-9328-2956E6AE7A39}"/>
          </ac:spMkLst>
        </pc:spChg>
      </pc:sldChg>
      <pc:sldChg chg="modSp add mod">
        <pc:chgData name="Andreas Albrecht" userId="fafae4e74a0e19aa" providerId="LiveId" clId="{8F329F39-8FE5-45F8-A82B-1E8910289224}" dt="2021-05-16T22:24:12.699" v="1497" actId="13926"/>
        <pc:sldMkLst>
          <pc:docMk/>
          <pc:sldMk cId="2520253313" sldId="590"/>
        </pc:sldMkLst>
        <pc:spChg chg="mod">
          <ac:chgData name="Andreas Albrecht" userId="fafae4e74a0e19aa" providerId="LiveId" clId="{8F329F39-8FE5-45F8-A82B-1E8910289224}" dt="2021-05-16T22:24:12.699" v="1497" actId="13926"/>
          <ac:spMkLst>
            <pc:docMk/>
            <pc:sldMk cId="2520253313" sldId="590"/>
            <ac:spMk id="99330" creationId="{00000000-0000-0000-0000-000000000000}"/>
          </ac:spMkLst>
        </pc:spChg>
      </pc:sldChg>
      <pc:sldChg chg="addSp delSp modSp add mod">
        <pc:chgData name="Andreas Albrecht" userId="fafae4e74a0e19aa" providerId="LiveId" clId="{8F329F39-8FE5-45F8-A82B-1E8910289224}" dt="2021-05-16T22:45:24.631" v="1591" actId="207"/>
        <pc:sldMkLst>
          <pc:docMk/>
          <pc:sldMk cId="2856885124" sldId="591"/>
        </pc:sldMkLst>
        <pc:spChg chg="mod">
          <ac:chgData name="Andreas Albrecht" userId="fafae4e74a0e19aa" providerId="LiveId" clId="{8F329F39-8FE5-45F8-A82B-1E8910289224}" dt="2021-05-16T22:45:24.631" v="1591" actId="207"/>
          <ac:spMkLst>
            <pc:docMk/>
            <pc:sldMk cId="2856885124" sldId="591"/>
            <ac:spMk id="5" creationId="{71EF78BF-BD83-421D-8100-26E16BCDDE6F}"/>
          </ac:spMkLst>
        </pc:spChg>
        <pc:spChg chg="add mod">
          <ac:chgData name="Andreas Albrecht" userId="fafae4e74a0e19aa" providerId="LiveId" clId="{8F329F39-8FE5-45F8-A82B-1E8910289224}" dt="2021-05-16T22:43:19.539" v="1571" actId="14100"/>
          <ac:spMkLst>
            <pc:docMk/>
            <pc:sldMk cId="2856885124" sldId="591"/>
            <ac:spMk id="7" creationId="{7708761B-AA66-48FF-909A-25B3B73C1777}"/>
          </ac:spMkLst>
        </pc:spChg>
        <pc:graphicFrameChg chg="del">
          <ac:chgData name="Andreas Albrecht" userId="fafae4e74a0e19aa" providerId="LiveId" clId="{8F329F39-8FE5-45F8-A82B-1E8910289224}" dt="2021-05-16T22:44:09.290" v="1577" actId="478"/>
          <ac:graphicFrameMkLst>
            <pc:docMk/>
            <pc:sldMk cId="2856885124" sldId="591"/>
            <ac:graphicFrameMk id="6" creationId="{463E5E50-DEA6-4419-B487-37DA858976FE}"/>
          </ac:graphicFrameMkLst>
        </pc:graphicFrameChg>
      </pc:sldChg>
      <pc:sldChg chg="modSp add mod">
        <pc:chgData name="Andreas Albrecht" userId="fafae4e74a0e19aa" providerId="LiveId" clId="{8F329F39-8FE5-45F8-A82B-1E8910289224}" dt="2021-05-16T22:45:41.186" v="1593" actId="207"/>
        <pc:sldMkLst>
          <pc:docMk/>
          <pc:sldMk cId="2363600655" sldId="592"/>
        </pc:sldMkLst>
        <pc:spChg chg="mod">
          <ac:chgData name="Andreas Albrecht" userId="fafae4e74a0e19aa" providerId="LiveId" clId="{8F329F39-8FE5-45F8-A82B-1E8910289224}" dt="2021-05-16T22:45:41.186" v="1593" actId="207"/>
          <ac:spMkLst>
            <pc:docMk/>
            <pc:sldMk cId="2363600655" sldId="592"/>
            <ac:spMk id="5" creationId="{71EF78BF-BD83-421D-8100-26E16BCDDE6F}"/>
          </ac:spMkLst>
        </pc:spChg>
      </pc:sldChg>
      <pc:sldChg chg="delSp modSp add mod ord">
        <pc:chgData name="Andreas Albrecht" userId="fafae4e74a0e19aa" providerId="LiveId" clId="{8F329F39-8FE5-45F8-A82B-1E8910289224}" dt="2021-05-16T22:45:34.786" v="1592" actId="207"/>
        <pc:sldMkLst>
          <pc:docMk/>
          <pc:sldMk cId="1511052301" sldId="593"/>
        </pc:sldMkLst>
        <pc:spChg chg="mod">
          <ac:chgData name="Andreas Albrecht" userId="fafae4e74a0e19aa" providerId="LiveId" clId="{8F329F39-8FE5-45F8-A82B-1E8910289224}" dt="2021-05-16T22:45:34.786" v="1592" actId="207"/>
          <ac:spMkLst>
            <pc:docMk/>
            <pc:sldMk cId="1511052301" sldId="593"/>
            <ac:spMk id="5" creationId="{71EF78BF-BD83-421D-8100-26E16BCDDE6F}"/>
          </ac:spMkLst>
        </pc:spChg>
        <pc:graphicFrameChg chg="del">
          <ac:chgData name="Andreas Albrecht" userId="fafae4e74a0e19aa" providerId="LiveId" clId="{8F329F39-8FE5-45F8-A82B-1E8910289224}" dt="2021-05-16T22:44:15.201" v="1579" actId="478"/>
          <ac:graphicFrameMkLst>
            <pc:docMk/>
            <pc:sldMk cId="1511052301" sldId="593"/>
            <ac:graphicFrameMk id="6" creationId="{463E5E50-DEA6-4419-B487-37DA858976FE}"/>
          </ac:graphicFrameMkLst>
        </pc:graphicFrameChg>
      </pc:sldChg>
      <pc:sldChg chg="addSp modSp add mod">
        <pc:chgData name="Andreas Albrecht" userId="fafae4e74a0e19aa" providerId="LiveId" clId="{8F329F39-8FE5-45F8-A82B-1E8910289224}" dt="2021-05-16T22:47:08.349" v="1605"/>
        <pc:sldMkLst>
          <pc:docMk/>
          <pc:sldMk cId="1334521799" sldId="594"/>
        </pc:sldMkLst>
        <pc:spChg chg="mod">
          <ac:chgData name="Andreas Albrecht" userId="fafae4e74a0e19aa" providerId="LiveId" clId="{8F329F39-8FE5-45F8-A82B-1E8910289224}" dt="2021-05-16T22:45:46.898" v="1594" actId="207"/>
          <ac:spMkLst>
            <pc:docMk/>
            <pc:sldMk cId="1334521799" sldId="594"/>
            <ac:spMk id="5" creationId="{71EF78BF-BD83-421D-8100-26E16BCDDE6F}"/>
          </ac:spMkLst>
        </pc:spChg>
        <pc:spChg chg="add mod">
          <ac:chgData name="Andreas Albrecht" userId="fafae4e74a0e19aa" providerId="LiveId" clId="{8F329F39-8FE5-45F8-A82B-1E8910289224}" dt="2021-05-16T22:47:08.349" v="1605"/>
          <ac:spMkLst>
            <pc:docMk/>
            <pc:sldMk cId="1334521799" sldId="594"/>
            <ac:spMk id="8" creationId="{6E5CCCAF-42FA-4ADE-8CC3-87A78709DBFF}"/>
          </ac:spMkLst>
        </pc:spChg>
      </pc:sldChg>
      <pc:sldChg chg="addSp modSp add mod">
        <pc:chgData name="Andreas Albrecht" userId="fafae4e74a0e19aa" providerId="LiveId" clId="{8F329F39-8FE5-45F8-A82B-1E8910289224}" dt="2021-05-16T22:46:42.460" v="1604" actId="1076"/>
        <pc:sldMkLst>
          <pc:docMk/>
          <pc:sldMk cId="1192158202" sldId="595"/>
        </pc:sldMkLst>
        <pc:spChg chg="mod">
          <ac:chgData name="Andreas Albrecht" userId="fafae4e74a0e19aa" providerId="LiveId" clId="{8F329F39-8FE5-45F8-A82B-1E8910289224}" dt="2021-05-16T22:45:54.710" v="1595" actId="207"/>
          <ac:spMkLst>
            <pc:docMk/>
            <pc:sldMk cId="1192158202" sldId="595"/>
            <ac:spMk id="5" creationId="{71EF78BF-BD83-421D-8100-26E16BCDDE6F}"/>
          </ac:spMkLst>
        </pc:spChg>
        <pc:spChg chg="add mod">
          <ac:chgData name="Andreas Albrecht" userId="fafae4e74a0e19aa" providerId="LiveId" clId="{8F329F39-8FE5-45F8-A82B-1E8910289224}" dt="2021-05-16T22:46:42.460" v="1604" actId="1076"/>
          <ac:spMkLst>
            <pc:docMk/>
            <pc:sldMk cId="1192158202" sldId="595"/>
            <ac:spMk id="9" creationId="{42EA9C48-CA2B-4A49-8B54-21762429609F}"/>
          </ac:spMkLst>
        </pc:spChg>
      </pc:sldChg>
      <pc:sldChg chg="modSp add mod">
        <pc:chgData name="Andreas Albrecht" userId="fafae4e74a0e19aa" providerId="LiveId" clId="{8F329F39-8FE5-45F8-A82B-1E8910289224}" dt="2021-05-16T22:46:06.510" v="1596" actId="207"/>
        <pc:sldMkLst>
          <pc:docMk/>
          <pc:sldMk cId="3780050155" sldId="596"/>
        </pc:sldMkLst>
        <pc:spChg chg="mod">
          <ac:chgData name="Andreas Albrecht" userId="fafae4e74a0e19aa" providerId="LiveId" clId="{8F329F39-8FE5-45F8-A82B-1E8910289224}" dt="2021-05-16T22:46:06.510" v="1596" actId="207"/>
          <ac:spMkLst>
            <pc:docMk/>
            <pc:sldMk cId="3780050155" sldId="596"/>
            <ac:spMk id="5" creationId="{71EF78BF-BD83-421D-8100-26E16BCDDE6F}"/>
          </ac:spMkLst>
        </pc:spChg>
      </pc:sldChg>
      <pc:sldMasterChg chg="del delSldLayout">
        <pc:chgData name="Andreas Albrecht" userId="fafae4e74a0e19aa" providerId="LiveId" clId="{8F329F39-8FE5-45F8-A82B-1E8910289224}" dt="2021-05-03T03:15:42.817" v="2" actId="700"/>
        <pc:sldMasterMkLst>
          <pc:docMk/>
          <pc:sldMasterMk cId="0" sldId="2147483648"/>
        </pc:sldMasterMkLst>
        <pc:sldLayoutChg chg="del">
          <pc:chgData name="Andreas Albrecht" userId="fafae4e74a0e19aa" providerId="LiveId" clId="{8F329F39-8FE5-45F8-A82B-1E8910289224}" dt="2021-05-03T03:15:42.817" v="2" actId="700"/>
          <pc:sldLayoutMkLst>
            <pc:docMk/>
            <pc:sldMasterMk cId="0" sldId="2147483648"/>
            <pc:sldLayoutMk cId="0" sldId="2147483649"/>
          </pc:sldLayoutMkLst>
        </pc:sldLayoutChg>
        <pc:sldLayoutChg chg="del">
          <pc:chgData name="Andreas Albrecht" userId="fafae4e74a0e19aa" providerId="LiveId" clId="{8F329F39-8FE5-45F8-A82B-1E8910289224}" dt="2021-05-03T03:15:42.817" v="2" actId="700"/>
          <pc:sldLayoutMkLst>
            <pc:docMk/>
            <pc:sldMasterMk cId="0" sldId="2147483648"/>
            <pc:sldLayoutMk cId="0" sldId="2147483650"/>
          </pc:sldLayoutMkLst>
        </pc:sldLayoutChg>
        <pc:sldLayoutChg chg="del">
          <pc:chgData name="Andreas Albrecht" userId="fafae4e74a0e19aa" providerId="LiveId" clId="{8F329F39-8FE5-45F8-A82B-1E8910289224}" dt="2021-05-03T03:15:42.817" v="2" actId="700"/>
          <pc:sldLayoutMkLst>
            <pc:docMk/>
            <pc:sldMasterMk cId="0" sldId="2147483648"/>
            <pc:sldLayoutMk cId="0" sldId="2147483651"/>
          </pc:sldLayoutMkLst>
        </pc:sldLayoutChg>
        <pc:sldLayoutChg chg="del">
          <pc:chgData name="Andreas Albrecht" userId="fafae4e74a0e19aa" providerId="LiveId" clId="{8F329F39-8FE5-45F8-A82B-1E8910289224}" dt="2021-05-03T03:15:42.817" v="2" actId="700"/>
          <pc:sldLayoutMkLst>
            <pc:docMk/>
            <pc:sldMasterMk cId="0" sldId="2147483648"/>
            <pc:sldLayoutMk cId="0" sldId="2147483652"/>
          </pc:sldLayoutMkLst>
        </pc:sldLayoutChg>
        <pc:sldLayoutChg chg="del">
          <pc:chgData name="Andreas Albrecht" userId="fafae4e74a0e19aa" providerId="LiveId" clId="{8F329F39-8FE5-45F8-A82B-1E8910289224}" dt="2021-05-03T03:15:42.817" v="2" actId="700"/>
          <pc:sldLayoutMkLst>
            <pc:docMk/>
            <pc:sldMasterMk cId="0" sldId="2147483648"/>
            <pc:sldLayoutMk cId="0" sldId="2147483653"/>
          </pc:sldLayoutMkLst>
        </pc:sldLayoutChg>
        <pc:sldLayoutChg chg="del">
          <pc:chgData name="Andreas Albrecht" userId="fafae4e74a0e19aa" providerId="LiveId" clId="{8F329F39-8FE5-45F8-A82B-1E8910289224}" dt="2021-05-03T03:15:42.817" v="2" actId="700"/>
          <pc:sldLayoutMkLst>
            <pc:docMk/>
            <pc:sldMasterMk cId="0" sldId="2147483648"/>
            <pc:sldLayoutMk cId="0" sldId="2147483654"/>
          </pc:sldLayoutMkLst>
        </pc:sldLayoutChg>
        <pc:sldLayoutChg chg="del">
          <pc:chgData name="Andreas Albrecht" userId="fafae4e74a0e19aa" providerId="LiveId" clId="{8F329F39-8FE5-45F8-A82B-1E8910289224}" dt="2021-05-03T03:15:42.817" v="2" actId="700"/>
          <pc:sldLayoutMkLst>
            <pc:docMk/>
            <pc:sldMasterMk cId="0" sldId="2147483648"/>
            <pc:sldLayoutMk cId="0" sldId="2147483655"/>
          </pc:sldLayoutMkLst>
        </pc:sldLayoutChg>
        <pc:sldLayoutChg chg="del">
          <pc:chgData name="Andreas Albrecht" userId="fafae4e74a0e19aa" providerId="LiveId" clId="{8F329F39-8FE5-45F8-A82B-1E8910289224}" dt="2021-05-03T03:15:42.817" v="2" actId="700"/>
          <pc:sldLayoutMkLst>
            <pc:docMk/>
            <pc:sldMasterMk cId="0" sldId="2147483648"/>
            <pc:sldLayoutMk cId="0" sldId="2147483656"/>
          </pc:sldLayoutMkLst>
        </pc:sldLayoutChg>
        <pc:sldLayoutChg chg="del">
          <pc:chgData name="Andreas Albrecht" userId="fafae4e74a0e19aa" providerId="LiveId" clId="{8F329F39-8FE5-45F8-A82B-1E8910289224}" dt="2021-05-03T03:15:42.817" v="2" actId="700"/>
          <pc:sldLayoutMkLst>
            <pc:docMk/>
            <pc:sldMasterMk cId="0" sldId="2147483648"/>
            <pc:sldLayoutMk cId="0" sldId="2147483657"/>
          </pc:sldLayoutMkLst>
        </pc:sldLayoutChg>
        <pc:sldLayoutChg chg="del">
          <pc:chgData name="Andreas Albrecht" userId="fafae4e74a0e19aa" providerId="LiveId" clId="{8F329F39-8FE5-45F8-A82B-1E8910289224}" dt="2021-05-03T03:15:42.817" v="2" actId="700"/>
          <pc:sldLayoutMkLst>
            <pc:docMk/>
            <pc:sldMasterMk cId="0" sldId="2147483648"/>
            <pc:sldLayoutMk cId="0" sldId="2147483658"/>
          </pc:sldLayoutMkLst>
        </pc:sldLayoutChg>
        <pc:sldLayoutChg chg="del">
          <pc:chgData name="Andreas Albrecht" userId="fafae4e74a0e19aa" providerId="LiveId" clId="{8F329F39-8FE5-45F8-A82B-1E8910289224}" dt="2021-05-03T03:15:42.817" v="2" actId="700"/>
          <pc:sldLayoutMkLst>
            <pc:docMk/>
            <pc:sldMasterMk cId="0" sldId="2147483648"/>
            <pc:sldLayoutMk cId="0" sldId="2147483659"/>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ED7DBC5-7F41-4EA5-A98A-FB74BDF96F56}" type="datetimeFigureOut">
              <a:rPr lang="en-US" smtClean="0"/>
              <a:t>5/16/2021</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2BDF3E13-8941-462B-A689-201DBBD61DD8}" type="slidenum">
              <a:rPr lang="en-US" smtClean="0"/>
              <a:t>‹#›</a:t>
            </a:fld>
            <a:endParaRPr lang="en-US"/>
          </a:p>
        </p:txBody>
      </p:sp>
    </p:spTree>
    <p:extLst>
      <p:ext uri="{BB962C8B-B14F-4D97-AF65-F5344CB8AC3E}">
        <p14:creationId xmlns:p14="http://schemas.microsoft.com/office/powerpoint/2010/main" val="33841470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4ACC5839-96C0-42B8-9BB2-35E707B1DE84}" type="slidenum">
              <a:rPr lang="en-US" smtClean="0">
                <a:solidFill>
                  <a:prstClr val="black"/>
                </a:solidFill>
                <a:latin typeface="Arial" charset="0"/>
              </a:rPr>
              <a:pPr>
                <a:defRPr/>
              </a:pPr>
              <a:t>4</a:t>
            </a:fld>
            <a:endParaRPr lang="en-US">
              <a:solidFill>
                <a:prstClr val="black"/>
              </a:solidFill>
              <a:latin typeface="Arial" charset="0"/>
            </a:endParaRPr>
          </a:p>
        </p:txBody>
      </p:sp>
      <p:sp>
        <p:nvSpPr>
          <p:cNvPr id="87043"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21641789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7BA865FF-06AF-4B89-BDF3-640BECC2B0A4}" type="slidenum">
              <a:rPr lang="en-US" smtClean="0">
                <a:solidFill>
                  <a:prstClr val="black"/>
                </a:solidFill>
                <a:latin typeface="Arial" charset="0"/>
              </a:rPr>
              <a:pPr>
                <a:defRPr/>
              </a:pPr>
              <a:t>18</a:t>
            </a:fld>
            <a:endParaRPr lang="en-US">
              <a:solidFill>
                <a:prstClr val="black"/>
              </a:solidFill>
              <a:latin typeface="Arial" charset="0"/>
            </a:endParaRPr>
          </a:p>
        </p:txBody>
      </p:sp>
      <p:sp>
        <p:nvSpPr>
          <p:cNvPr id="95235"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523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32254636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9FA8B389-9126-4CE5-9C0E-CCA84031348A}" type="slidenum">
              <a:rPr lang="en-US" smtClean="0">
                <a:solidFill>
                  <a:prstClr val="black"/>
                </a:solidFill>
                <a:latin typeface="Arial" charset="0"/>
              </a:rPr>
              <a:pPr>
                <a:defRPr/>
              </a:pPr>
              <a:t>19</a:t>
            </a:fld>
            <a:endParaRPr lang="en-US">
              <a:solidFill>
                <a:prstClr val="black"/>
              </a:solidFill>
              <a:latin typeface="Arial" charset="0"/>
            </a:endParaRPr>
          </a:p>
        </p:txBody>
      </p:sp>
      <p:sp>
        <p:nvSpPr>
          <p:cNvPr id="96259"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626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264801520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39C20B4C-BA0A-4D3D-9A56-5C6E4449E444}" type="slidenum">
              <a:rPr lang="en-US" smtClean="0">
                <a:solidFill>
                  <a:prstClr val="black"/>
                </a:solidFill>
                <a:latin typeface="Arial" charset="0"/>
              </a:rPr>
              <a:pPr>
                <a:defRPr/>
              </a:pPr>
              <a:t>20</a:t>
            </a:fld>
            <a:endParaRPr lang="en-US">
              <a:solidFill>
                <a:prstClr val="black"/>
              </a:solidFill>
              <a:latin typeface="Arial" charset="0"/>
            </a:endParaRPr>
          </a:p>
        </p:txBody>
      </p:sp>
      <p:sp>
        <p:nvSpPr>
          <p:cNvPr id="97283"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72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27486123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46772959-7315-44A7-9F9C-BDA7CCE70AC5}" type="slidenum">
              <a:rPr lang="en-US" smtClean="0">
                <a:solidFill>
                  <a:prstClr val="black"/>
                </a:solidFill>
                <a:latin typeface="Arial" charset="0"/>
              </a:rPr>
              <a:pPr>
                <a:defRPr/>
              </a:pPr>
              <a:t>21</a:t>
            </a:fld>
            <a:endParaRPr lang="en-US">
              <a:solidFill>
                <a:prstClr val="black"/>
              </a:solidFill>
              <a:latin typeface="Arial" charset="0"/>
            </a:endParaRPr>
          </a:p>
        </p:txBody>
      </p:sp>
      <p:sp>
        <p:nvSpPr>
          <p:cNvPr id="98307"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30487586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B7F09AEF-7054-4D81-8521-54EC32B1D1C2}" type="slidenum">
              <a:rPr lang="en-US" smtClean="0">
                <a:solidFill>
                  <a:prstClr val="black"/>
                </a:solidFill>
                <a:latin typeface="Arial" charset="0"/>
              </a:rPr>
              <a:pPr>
                <a:defRPr/>
              </a:pPr>
              <a:t>23</a:t>
            </a:fld>
            <a:endParaRPr lang="en-US">
              <a:solidFill>
                <a:prstClr val="black"/>
              </a:solidFill>
              <a:latin typeface="Arial" charset="0"/>
            </a:endParaRPr>
          </a:p>
        </p:txBody>
      </p:sp>
      <p:sp>
        <p:nvSpPr>
          <p:cNvPr id="93187"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318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10398637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3020D180-DABB-4542-8306-0D583C85F61B}" type="slidenum">
              <a:rPr lang="en-US" smtClean="0">
                <a:solidFill>
                  <a:prstClr val="black"/>
                </a:solidFill>
                <a:latin typeface="Arial" charset="0"/>
              </a:rPr>
              <a:pPr>
                <a:defRPr/>
              </a:pPr>
              <a:t>24</a:t>
            </a:fld>
            <a:endParaRPr lang="en-US">
              <a:solidFill>
                <a:prstClr val="black"/>
              </a:solidFill>
              <a:latin typeface="Arial" charset="0"/>
            </a:endParaRPr>
          </a:p>
        </p:txBody>
      </p:sp>
      <p:sp>
        <p:nvSpPr>
          <p:cNvPr id="99331"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933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18619814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EB9AAB9D-3252-453E-94C8-0E4348C1C52D}" type="slidenum">
              <a:rPr lang="en-US" smtClean="0">
                <a:solidFill>
                  <a:prstClr val="black"/>
                </a:solidFill>
                <a:latin typeface="Arial" charset="0"/>
              </a:rPr>
              <a:pPr>
                <a:defRPr/>
              </a:pPr>
              <a:t>25</a:t>
            </a:fld>
            <a:endParaRPr lang="en-US">
              <a:solidFill>
                <a:prstClr val="black"/>
              </a:solidFill>
              <a:latin typeface="Arial" charset="0"/>
            </a:endParaRPr>
          </a:p>
        </p:txBody>
      </p:sp>
      <p:sp>
        <p:nvSpPr>
          <p:cNvPr id="100355"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035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40675672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C191DF4B-10E4-44D3-85E6-D38F65898114}" type="slidenum">
              <a:rPr lang="en-US" altLang="en-US" sz="1200">
                <a:solidFill>
                  <a:prstClr val="black"/>
                </a:solidFill>
              </a:rPr>
              <a:pPr/>
              <a:t>26</a:t>
            </a:fld>
            <a:endParaRPr lang="en-US" altLang="en-US" sz="1200">
              <a:solidFill>
                <a:prstClr val="black"/>
              </a:solidFill>
            </a:endParaRPr>
          </a:p>
        </p:txBody>
      </p:sp>
      <p:sp>
        <p:nvSpPr>
          <p:cNvPr id="246787" name="Rectangle 2"/>
          <p:cNvSpPr>
            <a:spLocks noGrp="1" noRot="1" noChangeAspect="1" noChangeArrowheads="1" noTextEdit="1"/>
          </p:cNvSpPr>
          <p:nvPr>
            <p:ph type="sldImg"/>
          </p:nvPr>
        </p:nvSpPr>
        <p:spPr>
          <a:xfrm>
            <a:off x="1144588" y="685800"/>
            <a:ext cx="4572000" cy="3429000"/>
          </a:xfrm>
          <a:ln/>
        </p:spPr>
      </p:sp>
      <p:sp>
        <p:nvSpPr>
          <p:cNvPr id="24678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92249410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117E2F6A-4A35-4109-B8E6-CBA8D0CA91A0}" type="slidenum">
              <a:rPr lang="en-US" altLang="en-US" sz="1200">
                <a:solidFill>
                  <a:prstClr val="black"/>
                </a:solidFill>
              </a:rPr>
              <a:pPr/>
              <a:t>27</a:t>
            </a:fld>
            <a:endParaRPr lang="en-US" altLang="en-US" sz="1200">
              <a:solidFill>
                <a:prstClr val="black"/>
              </a:solidFill>
            </a:endParaRPr>
          </a:p>
        </p:txBody>
      </p:sp>
      <p:sp>
        <p:nvSpPr>
          <p:cNvPr id="247811" name="Rectangle 2"/>
          <p:cNvSpPr>
            <a:spLocks noGrp="1" noRot="1" noChangeAspect="1" noChangeArrowheads="1" noTextEdit="1"/>
          </p:cNvSpPr>
          <p:nvPr>
            <p:ph type="sldImg"/>
          </p:nvPr>
        </p:nvSpPr>
        <p:spPr>
          <a:xfrm>
            <a:off x="1144588" y="685800"/>
            <a:ext cx="4572000" cy="3429000"/>
          </a:xfrm>
          <a:ln/>
        </p:spPr>
      </p:sp>
      <p:sp>
        <p:nvSpPr>
          <p:cNvPr id="24781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8129941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F795A75A-AF07-40F5-8DA2-EC99371AD03E}" type="slidenum">
              <a:rPr lang="en-US" altLang="en-US" sz="1200">
                <a:solidFill>
                  <a:prstClr val="black"/>
                </a:solidFill>
              </a:rPr>
              <a:pPr/>
              <a:t>28</a:t>
            </a:fld>
            <a:endParaRPr lang="en-US" altLang="en-US" sz="1200">
              <a:solidFill>
                <a:prstClr val="black"/>
              </a:solidFill>
            </a:endParaRPr>
          </a:p>
        </p:txBody>
      </p:sp>
      <p:sp>
        <p:nvSpPr>
          <p:cNvPr id="248835" name="Rectangle 2"/>
          <p:cNvSpPr>
            <a:spLocks noGrp="1" noRot="1" noChangeAspect="1" noChangeArrowheads="1" noTextEdit="1"/>
          </p:cNvSpPr>
          <p:nvPr>
            <p:ph type="sldImg"/>
          </p:nvPr>
        </p:nvSpPr>
        <p:spPr>
          <a:xfrm>
            <a:off x="1144588" y="685800"/>
            <a:ext cx="4572000" cy="3429000"/>
          </a:xfrm>
          <a:ln/>
        </p:spPr>
      </p:sp>
      <p:sp>
        <p:nvSpPr>
          <p:cNvPr id="24883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6796295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B10608D3-67A4-4434-BB1C-F3506C27A6C5}" type="slidenum">
              <a:rPr lang="en-US" smtClean="0">
                <a:solidFill>
                  <a:prstClr val="black"/>
                </a:solidFill>
                <a:latin typeface="Arial" charset="0"/>
              </a:rPr>
              <a:pPr>
                <a:defRPr/>
              </a:pPr>
              <a:t>5</a:t>
            </a:fld>
            <a:endParaRPr lang="en-US">
              <a:solidFill>
                <a:prstClr val="black"/>
              </a:solidFill>
              <a:latin typeface="Arial" charset="0"/>
            </a:endParaRPr>
          </a:p>
        </p:txBody>
      </p:sp>
      <p:sp>
        <p:nvSpPr>
          <p:cNvPr id="88067"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166677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D2FA0E6F-0017-4C12-A089-AF9BC48478F2}" type="slidenum">
              <a:rPr lang="en-US" altLang="en-US" sz="1200">
                <a:solidFill>
                  <a:prstClr val="black"/>
                </a:solidFill>
              </a:rPr>
              <a:pPr/>
              <a:t>67</a:t>
            </a:fld>
            <a:endParaRPr lang="en-US" altLang="en-US" sz="1200">
              <a:solidFill>
                <a:prstClr val="black"/>
              </a:solidFill>
            </a:endParaRPr>
          </a:p>
        </p:txBody>
      </p:sp>
      <p:sp>
        <p:nvSpPr>
          <p:cNvPr id="228355" name="Rectangle 2"/>
          <p:cNvSpPr>
            <a:spLocks noGrp="1" noRot="1" noChangeAspect="1" noChangeArrowheads="1" noTextEdit="1"/>
          </p:cNvSpPr>
          <p:nvPr>
            <p:ph type="sldImg"/>
          </p:nvPr>
        </p:nvSpPr>
        <p:spPr>
          <a:xfrm>
            <a:off x="1144588" y="685800"/>
            <a:ext cx="4572000" cy="3429000"/>
          </a:xfrm>
          <a:ln/>
        </p:spPr>
      </p:sp>
      <p:sp>
        <p:nvSpPr>
          <p:cNvPr id="22835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72548500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2F5AA59F-E565-4A69-AF0B-62135178E1F3}" type="slidenum">
              <a:rPr lang="en-US" altLang="en-US" sz="1200">
                <a:solidFill>
                  <a:prstClr val="black"/>
                </a:solidFill>
              </a:rPr>
              <a:pPr/>
              <a:t>70</a:t>
            </a:fld>
            <a:endParaRPr lang="en-US" altLang="en-US" sz="1200">
              <a:solidFill>
                <a:prstClr val="black"/>
              </a:solidFill>
            </a:endParaRPr>
          </a:p>
        </p:txBody>
      </p:sp>
      <p:sp>
        <p:nvSpPr>
          <p:cNvPr id="229379" name="Rectangle 2"/>
          <p:cNvSpPr>
            <a:spLocks noGrp="1" noRot="1" noChangeAspect="1" noChangeArrowheads="1" noTextEdit="1"/>
          </p:cNvSpPr>
          <p:nvPr>
            <p:ph type="sldImg"/>
          </p:nvPr>
        </p:nvSpPr>
        <p:spPr>
          <a:xfrm>
            <a:off x="1144588" y="685800"/>
            <a:ext cx="4572000" cy="3429000"/>
          </a:xfrm>
          <a:ln/>
        </p:spPr>
      </p:sp>
      <p:sp>
        <p:nvSpPr>
          <p:cNvPr id="22938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8353856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FFA91972-4122-4975-82FF-A0931F06B713}" type="slidenum">
              <a:rPr lang="en-US" altLang="en-US" sz="1200">
                <a:solidFill>
                  <a:prstClr val="black"/>
                </a:solidFill>
              </a:rPr>
              <a:pPr/>
              <a:t>75</a:t>
            </a:fld>
            <a:endParaRPr lang="en-US" altLang="en-US" sz="1200">
              <a:solidFill>
                <a:prstClr val="black"/>
              </a:solidFill>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39138111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7A0DCA6C-D2E6-42BC-8D1E-1B8312E4C4E5}" type="slidenum">
              <a:rPr lang="en-US" altLang="en-US" sz="1200">
                <a:solidFill>
                  <a:prstClr val="black"/>
                </a:solidFill>
              </a:rPr>
              <a:pPr/>
              <a:t>76</a:t>
            </a:fld>
            <a:endParaRPr lang="en-US" altLang="en-US" sz="1200">
              <a:solidFill>
                <a:prstClr val="black"/>
              </a:solidFill>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94084436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723EB6BD-3C86-4965-8EA8-09274B148FA8}" type="slidenum">
              <a:rPr lang="en-US" altLang="en-US" sz="1200">
                <a:solidFill>
                  <a:prstClr val="black"/>
                </a:solidFill>
              </a:rPr>
              <a:pPr/>
              <a:t>77</a:t>
            </a:fld>
            <a:endParaRPr lang="en-US" altLang="en-US" sz="1200">
              <a:solidFill>
                <a:prstClr val="black"/>
              </a:solidFill>
            </a:endParaRPr>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00767589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91CAA76F-8D15-428B-9080-3EB7AE3E9616}" type="slidenum">
              <a:rPr lang="en-US" altLang="en-US" sz="1200">
                <a:solidFill>
                  <a:prstClr val="black"/>
                </a:solidFill>
              </a:rPr>
              <a:pPr/>
              <a:t>80</a:t>
            </a:fld>
            <a:endParaRPr lang="en-US" altLang="en-US" sz="1200">
              <a:solidFill>
                <a:prstClr val="black"/>
              </a:solidFill>
            </a:endParaRPr>
          </a:p>
        </p:txBody>
      </p:sp>
      <p:sp>
        <p:nvSpPr>
          <p:cNvPr id="237571" name="Rectangle 2"/>
          <p:cNvSpPr>
            <a:spLocks noGrp="1" noRot="1" noChangeAspect="1" noChangeArrowheads="1" noTextEdit="1"/>
          </p:cNvSpPr>
          <p:nvPr>
            <p:ph type="sldImg"/>
          </p:nvPr>
        </p:nvSpPr>
        <p:spPr>
          <a:xfrm>
            <a:off x="1144588" y="685800"/>
            <a:ext cx="4572000" cy="3429000"/>
          </a:xfrm>
          <a:ln/>
        </p:spPr>
      </p:sp>
      <p:sp>
        <p:nvSpPr>
          <p:cNvPr id="23757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35481935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39666385-CF0C-4E70-8DFB-2E1E46D25030}" type="slidenum">
              <a:rPr lang="en-US" altLang="en-US" sz="1200">
                <a:solidFill>
                  <a:prstClr val="black"/>
                </a:solidFill>
              </a:rPr>
              <a:pPr/>
              <a:t>81</a:t>
            </a:fld>
            <a:endParaRPr lang="en-US" altLang="en-US" sz="1200">
              <a:solidFill>
                <a:prstClr val="black"/>
              </a:solidFill>
            </a:endParaRPr>
          </a:p>
        </p:txBody>
      </p:sp>
      <p:sp>
        <p:nvSpPr>
          <p:cNvPr id="238595" name="Rectangle 2"/>
          <p:cNvSpPr>
            <a:spLocks noGrp="1" noRot="1" noChangeAspect="1" noChangeArrowheads="1" noTextEdit="1"/>
          </p:cNvSpPr>
          <p:nvPr>
            <p:ph type="sldImg"/>
          </p:nvPr>
        </p:nvSpPr>
        <p:spPr>
          <a:xfrm>
            <a:off x="1144588" y="685800"/>
            <a:ext cx="4572000" cy="3429000"/>
          </a:xfrm>
          <a:ln/>
        </p:spPr>
      </p:sp>
      <p:sp>
        <p:nvSpPr>
          <p:cNvPr id="23859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06521920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0BFB06CB-E5F2-4245-8702-C651FC92ABA6}" type="slidenum">
              <a:rPr lang="en-US" altLang="en-US" sz="1200">
                <a:solidFill>
                  <a:prstClr val="black"/>
                </a:solidFill>
              </a:rPr>
              <a:pPr/>
              <a:t>82</a:t>
            </a:fld>
            <a:endParaRPr lang="en-US" altLang="en-US" sz="1200">
              <a:solidFill>
                <a:prstClr val="black"/>
              </a:solidFill>
            </a:endParaRPr>
          </a:p>
        </p:txBody>
      </p:sp>
      <p:sp>
        <p:nvSpPr>
          <p:cNvPr id="249859" name="Rectangle 2"/>
          <p:cNvSpPr>
            <a:spLocks noGrp="1" noRot="1" noChangeAspect="1" noChangeArrowheads="1" noTextEdit="1"/>
          </p:cNvSpPr>
          <p:nvPr>
            <p:ph type="sldImg"/>
          </p:nvPr>
        </p:nvSpPr>
        <p:spPr>
          <a:xfrm>
            <a:off x="1144588" y="685800"/>
            <a:ext cx="4572000" cy="3429000"/>
          </a:xfrm>
          <a:ln/>
        </p:spPr>
      </p:sp>
      <p:sp>
        <p:nvSpPr>
          <p:cNvPr id="24986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86606280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4FB14B61-8CF0-44AF-82CA-D65F594B2828}" type="slidenum">
              <a:rPr lang="en-US" altLang="en-US" sz="1200">
                <a:solidFill>
                  <a:prstClr val="black"/>
                </a:solidFill>
              </a:rPr>
              <a:pPr/>
              <a:t>83</a:t>
            </a:fld>
            <a:endParaRPr lang="en-US" altLang="en-US" sz="1200">
              <a:solidFill>
                <a:prstClr val="black"/>
              </a:solidFill>
            </a:endParaRPr>
          </a:p>
        </p:txBody>
      </p:sp>
      <p:sp>
        <p:nvSpPr>
          <p:cNvPr id="259075" name="Rectangle 2"/>
          <p:cNvSpPr>
            <a:spLocks noGrp="1" noRot="1" noChangeAspect="1" noChangeArrowheads="1" noTextEdit="1"/>
          </p:cNvSpPr>
          <p:nvPr>
            <p:ph type="sldImg"/>
          </p:nvPr>
        </p:nvSpPr>
        <p:spPr>
          <a:xfrm>
            <a:off x="1144588" y="685800"/>
            <a:ext cx="4572000" cy="3429000"/>
          </a:xfrm>
          <a:ln/>
        </p:spPr>
      </p:sp>
      <p:sp>
        <p:nvSpPr>
          <p:cNvPr id="25907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82746696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F320927E-CFFB-47D7-9D47-61FDDD9627E1}" type="slidenum">
              <a:rPr lang="en-US" altLang="en-US" sz="1200">
                <a:solidFill>
                  <a:prstClr val="black"/>
                </a:solidFill>
              </a:rPr>
              <a:pPr/>
              <a:t>84</a:t>
            </a:fld>
            <a:endParaRPr lang="en-US" altLang="en-US" sz="1200">
              <a:solidFill>
                <a:prstClr val="black"/>
              </a:solidFill>
            </a:endParaRPr>
          </a:p>
        </p:txBody>
      </p:sp>
      <p:sp>
        <p:nvSpPr>
          <p:cNvPr id="260099" name="Rectangle 2"/>
          <p:cNvSpPr>
            <a:spLocks noGrp="1" noRot="1" noChangeAspect="1" noChangeArrowheads="1" noTextEdit="1"/>
          </p:cNvSpPr>
          <p:nvPr>
            <p:ph type="sldImg"/>
          </p:nvPr>
        </p:nvSpPr>
        <p:spPr>
          <a:xfrm>
            <a:off x="1144588" y="685800"/>
            <a:ext cx="4572000" cy="3429000"/>
          </a:xfrm>
          <a:ln/>
        </p:spPr>
      </p:sp>
      <p:sp>
        <p:nvSpPr>
          <p:cNvPr id="26010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1997611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9ED29D3B-71D5-474E-B792-6DCA2A7436C9}" type="slidenum">
              <a:rPr lang="en-US" smtClean="0">
                <a:solidFill>
                  <a:prstClr val="black"/>
                </a:solidFill>
                <a:latin typeface="Arial" charset="0"/>
              </a:rPr>
              <a:pPr>
                <a:defRPr/>
              </a:pPr>
              <a:t>6</a:t>
            </a:fld>
            <a:endParaRPr lang="en-US">
              <a:solidFill>
                <a:prstClr val="black"/>
              </a:solidFill>
              <a:latin typeface="Arial" charset="0"/>
            </a:endParaRPr>
          </a:p>
        </p:txBody>
      </p:sp>
      <p:sp>
        <p:nvSpPr>
          <p:cNvPr id="89091"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909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309953178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29C7BCAA-B269-4C65-87CB-FB93A587D3A6}" type="slidenum">
              <a:rPr lang="en-US" altLang="en-US" sz="1200">
                <a:solidFill>
                  <a:prstClr val="black"/>
                </a:solidFill>
              </a:rPr>
              <a:pPr/>
              <a:t>85</a:t>
            </a:fld>
            <a:endParaRPr lang="en-US" altLang="en-US" sz="1200">
              <a:solidFill>
                <a:prstClr val="black"/>
              </a:solidFill>
            </a:endParaRPr>
          </a:p>
        </p:txBody>
      </p:sp>
      <p:sp>
        <p:nvSpPr>
          <p:cNvPr id="261123" name="Rectangle 2"/>
          <p:cNvSpPr>
            <a:spLocks noGrp="1" noRot="1" noChangeAspect="1" noChangeArrowheads="1" noTextEdit="1"/>
          </p:cNvSpPr>
          <p:nvPr>
            <p:ph type="sldImg"/>
          </p:nvPr>
        </p:nvSpPr>
        <p:spPr>
          <a:xfrm>
            <a:off x="1144588" y="685800"/>
            <a:ext cx="4572000" cy="3429000"/>
          </a:xfrm>
          <a:ln/>
        </p:spPr>
      </p:sp>
      <p:sp>
        <p:nvSpPr>
          <p:cNvPr id="26112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05013936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27B81A62-8343-4D5E-A11D-F8113F020718}" type="slidenum">
              <a:rPr lang="en-US" altLang="en-US" sz="1200">
                <a:solidFill>
                  <a:prstClr val="black"/>
                </a:solidFill>
              </a:rPr>
              <a:pPr/>
              <a:t>86</a:t>
            </a:fld>
            <a:endParaRPr lang="en-US" altLang="en-US" sz="1200">
              <a:solidFill>
                <a:prstClr val="black"/>
              </a:solidFill>
            </a:endParaRPr>
          </a:p>
        </p:txBody>
      </p:sp>
      <p:sp>
        <p:nvSpPr>
          <p:cNvPr id="262147" name="Rectangle 2"/>
          <p:cNvSpPr>
            <a:spLocks noGrp="1" noRot="1" noChangeAspect="1" noChangeArrowheads="1" noTextEdit="1"/>
          </p:cNvSpPr>
          <p:nvPr>
            <p:ph type="sldImg"/>
          </p:nvPr>
        </p:nvSpPr>
        <p:spPr>
          <a:xfrm>
            <a:off x="1144588" y="685800"/>
            <a:ext cx="4572000" cy="3429000"/>
          </a:xfrm>
          <a:ln/>
        </p:spPr>
      </p:sp>
      <p:sp>
        <p:nvSpPr>
          <p:cNvPr id="26214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03877642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09D3B1BB-F932-4B6F-BE47-0DBDCB2B3823}" type="slidenum">
              <a:rPr lang="en-US" altLang="en-US" sz="1200">
                <a:solidFill>
                  <a:prstClr val="black"/>
                </a:solidFill>
              </a:rPr>
              <a:pPr/>
              <a:t>87</a:t>
            </a:fld>
            <a:endParaRPr lang="en-US" altLang="en-US" sz="1200">
              <a:solidFill>
                <a:prstClr val="black"/>
              </a:solidFill>
            </a:endParaRPr>
          </a:p>
        </p:txBody>
      </p:sp>
      <p:sp>
        <p:nvSpPr>
          <p:cNvPr id="263171" name="Rectangle 2"/>
          <p:cNvSpPr>
            <a:spLocks noGrp="1" noRot="1" noChangeAspect="1" noChangeArrowheads="1" noTextEdit="1"/>
          </p:cNvSpPr>
          <p:nvPr>
            <p:ph type="sldImg"/>
          </p:nvPr>
        </p:nvSpPr>
        <p:spPr>
          <a:xfrm>
            <a:off x="1144588" y="685800"/>
            <a:ext cx="4572000" cy="3429000"/>
          </a:xfrm>
          <a:ln/>
        </p:spPr>
      </p:sp>
      <p:sp>
        <p:nvSpPr>
          <p:cNvPr id="26317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007431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441EDD73-F0FD-43E3-9321-45284FE79D07}" type="slidenum">
              <a:rPr lang="en-US" altLang="en-US" sz="1200">
                <a:solidFill>
                  <a:prstClr val="black"/>
                </a:solidFill>
              </a:rPr>
              <a:pPr/>
              <a:t>88</a:t>
            </a:fld>
            <a:endParaRPr lang="en-US" altLang="en-US" sz="1200">
              <a:solidFill>
                <a:prstClr val="black"/>
              </a:solidFill>
            </a:endParaRPr>
          </a:p>
        </p:txBody>
      </p:sp>
      <p:sp>
        <p:nvSpPr>
          <p:cNvPr id="264195" name="Rectangle 2"/>
          <p:cNvSpPr>
            <a:spLocks noGrp="1" noRot="1" noChangeAspect="1" noChangeArrowheads="1" noTextEdit="1"/>
          </p:cNvSpPr>
          <p:nvPr>
            <p:ph type="sldImg"/>
          </p:nvPr>
        </p:nvSpPr>
        <p:spPr>
          <a:xfrm>
            <a:off x="1144588" y="685800"/>
            <a:ext cx="4572000" cy="3429000"/>
          </a:xfrm>
          <a:ln/>
        </p:spPr>
      </p:sp>
      <p:sp>
        <p:nvSpPr>
          <p:cNvPr id="26419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3768726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12FF87BE-2BA2-4A3D-B1A5-2D970BE376E0}" type="slidenum">
              <a:rPr lang="en-US" altLang="en-US" sz="1200">
                <a:solidFill>
                  <a:prstClr val="black"/>
                </a:solidFill>
              </a:rPr>
              <a:pPr/>
              <a:t>89</a:t>
            </a:fld>
            <a:endParaRPr lang="en-US" altLang="en-US" sz="1200">
              <a:solidFill>
                <a:prstClr val="black"/>
              </a:solidFill>
            </a:endParaRPr>
          </a:p>
        </p:txBody>
      </p:sp>
      <p:sp>
        <p:nvSpPr>
          <p:cNvPr id="265219" name="Rectangle 2"/>
          <p:cNvSpPr>
            <a:spLocks noGrp="1" noRot="1" noChangeAspect="1" noChangeArrowheads="1" noTextEdit="1"/>
          </p:cNvSpPr>
          <p:nvPr>
            <p:ph type="sldImg"/>
          </p:nvPr>
        </p:nvSpPr>
        <p:spPr>
          <a:xfrm>
            <a:off x="1144588" y="685800"/>
            <a:ext cx="4572000" cy="3429000"/>
          </a:xfrm>
          <a:ln/>
        </p:spPr>
      </p:sp>
      <p:sp>
        <p:nvSpPr>
          <p:cNvPr id="26522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75952365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472631C9-4F38-4FB3-8E71-9E715EAF076F}" type="slidenum">
              <a:rPr lang="en-US" altLang="en-US" sz="1200">
                <a:solidFill>
                  <a:prstClr val="black"/>
                </a:solidFill>
              </a:rPr>
              <a:pPr/>
              <a:t>96</a:t>
            </a:fld>
            <a:endParaRPr lang="en-US" altLang="en-US" sz="1200">
              <a:solidFill>
                <a:prstClr val="black"/>
              </a:solidFill>
            </a:endParaRPr>
          </a:p>
        </p:txBody>
      </p:sp>
      <p:sp>
        <p:nvSpPr>
          <p:cNvPr id="266243" name="Slide Image Placeholder 1"/>
          <p:cNvSpPr>
            <a:spLocks noGrp="1" noRot="1" noChangeAspect="1" noTextEdit="1"/>
          </p:cNvSpPr>
          <p:nvPr>
            <p:ph type="sldImg"/>
          </p:nvPr>
        </p:nvSpPr>
        <p:spPr>
          <a:xfrm>
            <a:off x="1144588" y="685800"/>
            <a:ext cx="4572000" cy="3429000"/>
          </a:xfrm>
          <a:ln/>
        </p:spPr>
      </p:sp>
      <p:sp>
        <p:nvSpPr>
          <p:cNvPr id="266244" name="Notes Placeholder 2"/>
          <p:cNvSpPr>
            <a:spLocks noGrp="1"/>
          </p:cNvSpPr>
          <p:nvPr>
            <p:ph type="body" idx="1"/>
          </p:nvPr>
        </p:nvSpPr>
        <p:spPr>
          <a:noFill/>
        </p:spPr>
        <p:txBody>
          <a:bodyPr lIns="91432" tIns="45716" rIns="91432" bIns="45716"/>
          <a:lstStyle/>
          <a:p>
            <a:pPr eaLnBrk="1" hangingPunct="1">
              <a:spcBef>
                <a:spcPct val="0"/>
              </a:spcBef>
            </a:pPr>
            <a:endParaRPr lang="en-US" altLang="en-US"/>
          </a:p>
        </p:txBody>
      </p:sp>
      <p:sp>
        <p:nvSpPr>
          <p:cNvPr id="26624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2" tIns="45716" rIns="91432" bIns="45716" anchor="b"/>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pPr algn="r" fontAlgn="base">
              <a:spcBef>
                <a:spcPct val="0"/>
              </a:spcBef>
              <a:spcAft>
                <a:spcPct val="0"/>
              </a:spcAft>
            </a:pPr>
            <a:fld id="{9A91F588-0DE5-4CB0-B2A7-BCF5B4B440F3}" type="slidenum">
              <a:rPr lang="en-US" altLang="en-US" sz="1200" smtClean="0">
                <a:solidFill>
                  <a:prstClr val="black"/>
                </a:solidFill>
                <a:latin typeface="Calibri" pitchFamily="34" charset="0"/>
              </a:rPr>
              <a:pPr algn="r" fontAlgn="base">
                <a:spcBef>
                  <a:spcPct val="0"/>
                </a:spcBef>
                <a:spcAft>
                  <a:spcPct val="0"/>
                </a:spcAft>
              </a:pPr>
              <a:t>96</a:t>
            </a:fld>
            <a:endParaRPr lang="en-US" altLang="en-US" sz="1200">
              <a:solidFill>
                <a:prstClr val="black"/>
              </a:solidFill>
              <a:latin typeface="Calibri" pitchFamily="34" charset="0"/>
            </a:endParaRPr>
          </a:p>
        </p:txBody>
      </p:sp>
    </p:spTree>
    <p:extLst>
      <p:ext uri="{BB962C8B-B14F-4D97-AF65-F5344CB8AC3E}">
        <p14:creationId xmlns:p14="http://schemas.microsoft.com/office/powerpoint/2010/main" val="265860330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9DBAE219-09A7-4A35-A716-425B612B2748}" type="slidenum">
              <a:rPr lang="en-US" altLang="en-US" sz="1200">
                <a:solidFill>
                  <a:prstClr val="black"/>
                </a:solidFill>
              </a:rPr>
              <a:pPr/>
              <a:t>97</a:t>
            </a:fld>
            <a:endParaRPr lang="en-US" altLang="en-US" sz="1200">
              <a:solidFill>
                <a:prstClr val="black"/>
              </a:solidFill>
            </a:endParaRPr>
          </a:p>
        </p:txBody>
      </p:sp>
      <p:sp>
        <p:nvSpPr>
          <p:cNvPr id="267267" name="Rectangle 2"/>
          <p:cNvSpPr>
            <a:spLocks noGrp="1" noRot="1" noChangeAspect="1" noChangeArrowheads="1" noTextEdit="1"/>
          </p:cNvSpPr>
          <p:nvPr>
            <p:ph type="sldImg"/>
          </p:nvPr>
        </p:nvSpPr>
        <p:spPr>
          <a:xfrm>
            <a:off x="1144588" y="685800"/>
            <a:ext cx="4572000" cy="3429000"/>
          </a:xfrm>
          <a:ln/>
        </p:spPr>
      </p:sp>
      <p:sp>
        <p:nvSpPr>
          <p:cNvPr id="26726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78941692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2A4D8850-F7AA-471A-BA33-6721EE068D5E}" type="slidenum">
              <a:rPr lang="en-US" altLang="en-US" sz="1200">
                <a:solidFill>
                  <a:prstClr val="black"/>
                </a:solidFill>
              </a:rPr>
              <a:pPr/>
              <a:t>99</a:t>
            </a:fld>
            <a:endParaRPr lang="en-US" altLang="en-US" sz="1200">
              <a:solidFill>
                <a:prstClr val="black"/>
              </a:solidFill>
            </a:endParaRPr>
          </a:p>
        </p:txBody>
      </p:sp>
      <p:sp>
        <p:nvSpPr>
          <p:cNvPr id="268291" name="Rectangle 2"/>
          <p:cNvSpPr>
            <a:spLocks noGrp="1" noRot="1" noChangeAspect="1" noChangeArrowheads="1" noTextEdit="1"/>
          </p:cNvSpPr>
          <p:nvPr>
            <p:ph type="sldImg"/>
          </p:nvPr>
        </p:nvSpPr>
        <p:spPr>
          <a:xfrm>
            <a:off x="1144588" y="685800"/>
            <a:ext cx="4572000" cy="3429000"/>
          </a:xfrm>
          <a:ln/>
        </p:spPr>
      </p:sp>
      <p:sp>
        <p:nvSpPr>
          <p:cNvPr id="26829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09467383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B1EE7354-AEA2-4BD3-A031-47A728C2B3F3}" type="slidenum">
              <a:rPr lang="en-US" altLang="en-US" sz="1200">
                <a:solidFill>
                  <a:prstClr val="black"/>
                </a:solidFill>
              </a:rPr>
              <a:pPr/>
              <a:t>100</a:t>
            </a:fld>
            <a:endParaRPr lang="en-US" altLang="en-US" sz="1200">
              <a:solidFill>
                <a:prstClr val="black"/>
              </a:solidFill>
            </a:endParaRPr>
          </a:p>
        </p:txBody>
      </p:sp>
      <p:sp>
        <p:nvSpPr>
          <p:cNvPr id="269315" name="Rectangle 2"/>
          <p:cNvSpPr>
            <a:spLocks noGrp="1" noRot="1" noChangeAspect="1" noChangeArrowheads="1" noTextEdit="1"/>
          </p:cNvSpPr>
          <p:nvPr>
            <p:ph type="sldImg"/>
          </p:nvPr>
        </p:nvSpPr>
        <p:spPr>
          <a:xfrm>
            <a:off x="1144588" y="685800"/>
            <a:ext cx="4572000" cy="3429000"/>
          </a:xfrm>
          <a:ln/>
        </p:spPr>
      </p:sp>
      <p:sp>
        <p:nvSpPr>
          <p:cNvPr id="2693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06135278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EAE14806-A035-4225-91A4-46B479B594CE}" type="slidenum">
              <a:rPr lang="en-US" altLang="en-US" sz="1200">
                <a:solidFill>
                  <a:prstClr val="black"/>
                </a:solidFill>
              </a:rPr>
              <a:pPr/>
              <a:t>101</a:t>
            </a:fld>
            <a:endParaRPr lang="en-US" altLang="en-US" sz="1200">
              <a:solidFill>
                <a:prstClr val="black"/>
              </a:solidFill>
            </a:endParaRPr>
          </a:p>
        </p:txBody>
      </p:sp>
      <p:sp>
        <p:nvSpPr>
          <p:cNvPr id="270339" name="Rectangle 2"/>
          <p:cNvSpPr>
            <a:spLocks noGrp="1" noRot="1" noChangeAspect="1" noChangeArrowheads="1" noTextEdit="1"/>
          </p:cNvSpPr>
          <p:nvPr>
            <p:ph type="sldImg"/>
          </p:nvPr>
        </p:nvSpPr>
        <p:spPr>
          <a:xfrm>
            <a:off x="1144588" y="685800"/>
            <a:ext cx="4572000" cy="3429000"/>
          </a:xfrm>
          <a:ln/>
        </p:spPr>
      </p:sp>
      <p:sp>
        <p:nvSpPr>
          <p:cNvPr id="27034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7708501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D7BE2C91-B48C-4ABA-AFAF-FCD3B57C6289}" type="slidenum">
              <a:rPr lang="en-US" smtClean="0">
                <a:solidFill>
                  <a:prstClr val="black"/>
                </a:solidFill>
                <a:latin typeface="Arial" charset="0"/>
              </a:rPr>
              <a:pPr>
                <a:defRPr/>
              </a:pPr>
              <a:t>7</a:t>
            </a:fld>
            <a:endParaRPr lang="en-US">
              <a:solidFill>
                <a:prstClr val="black"/>
              </a:solidFill>
              <a:latin typeface="Arial" charset="0"/>
            </a:endParaRPr>
          </a:p>
        </p:txBody>
      </p:sp>
      <p:sp>
        <p:nvSpPr>
          <p:cNvPr id="84995"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300716435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1FE292D8-32A8-4DC5-BD54-A4A8B474056A}" type="slidenum">
              <a:rPr lang="en-US" altLang="en-US" sz="1200">
                <a:solidFill>
                  <a:prstClr val="black"/>
                </a:solidFill>
              </a:rPr>
              <a:pPr/>
              <a:t>102</a:t>
            </a:fld>
            <a:endParaRPr lang="en-US" altLang="en-US" sz="1200">
              <a:solidFill>
                <a:prstClr val="black"/>
              </a:solidFill>
            </a:endParaRPr>
          </a:p>
        </p:txBody>
      </p:sp>
      <p:sp>
        <p:nvSpPr>
          <p:cNvPr id="271363" name="Rectangle 2"/>
          <p:cNvSpPr>
            <a:spLocks noGrp="1" noRot="1" noChangeAspect="1" noChangeArrowheads="1" noTextEdit="1"/>
          </p:cNvSpPr>
          <p:nvPr>
            <p:ph type="sldImg"/>
          </p:nvPr>
        </p:nvSpPr>
        <p:spPr>
          <a:xfrm>
            <a:off x="1144588" y="685800"/>
            <a:ext cx="4572000" cy="3429000"/>
          </a:xfrm>
          <a:ln/>
        </p:spPr>
      </p:sp>
      <p:sp>
        <p:nvSpPr>
          <p:cNvPr id="27136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4057935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0007C1E4-370E-4E62-BD00-EAD9DC990E94}" type="slidenum">
              <a:rPr lang="en-US" altLang="en-US" sz="1200">
                <a:solidFill>
                  <a:prstClr val="black"/>
                </a:solidFill>
              </a:rPr>
              <a:pPr/>
              <a:t>103</a:t>
            </a:fld>
            <a:endParaRPr lang="en-US" altLang="en-US" sz="1200">
              <a:solidFill>
                <a:prstClr val="black"/>
              </a:solidFill>
            </a:endParaRPr>
          </a:p>
        </p:txBody>
      </p:sp>
      <p:sp>
        <p:nvSpPr>
          <p:cNvPr id="272387" name="Rectangle 2"/>
          <p:cNvSpPr>
            <a:spLocks noGrp="1" noRot="1" noChangeAspect="1" noChangeArrowheads="1" noTextEdit="1"/>
          </p:cNvSpPr>
          <p:nvPr>
            <p:ph type="sldImg"/>
          </p:nvPr>
        </p:nvSpPr>
        <p:spPr>
          <a:xfrm>
            <a:off x="1144588" y="685800"/>
            <a:ext cx="4572000" cy="3429000"/>
          </a:xfrm>
          <a:ln/>
        </p:spPr>
      </p:sp>
      <p:sp>
        <p:nvSpPr>
          <p:cNvPr id="27238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28068397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0BB89F02-94DF-463F-9F1B-7C6F4583E2F2}" type="slidenum">
              <a:rPr lang="en-US" altLang="en-US" sz="1200">
                <a:solidFill>
                  <a:prstClr val="black"/>
                </a:solidFill>
              </a:rPr>
              <a:pPr/>
              <a:t>104</a:t>
            </a:fld>
            <a:endParaRPr lang="en-US" altLang="en-US" sz="1200">
              <a:solidFill>
                <a:prstClr val="black"/>
              </a:solidFill>
            </a:endParaRPr>
          </a:p>
        </p:txBody>
      </p:sp>
      <p:sp>
        <p:nvSpPr>
          <p:cNvPr id="273411" name="Rectangle 2"/>
          <p:cNvSpPr>
            <a:spLocks noGrp="1" noRot="1" noChangeAspect="1" noChangeArrowheads="1" noTextEdit="1"/>
          </p:cNvSpPr>
          <p:nvPr>
            <p:ph type="sldImg"/>
          </p:nvPr>
        </p:nvSpPr>
        <p:spPr>
          <a:xfrm>
            <a:off x="1144588" y="685800"/>
            <a:ext cx="4572000" cy="3429000"/>
          </a:xfrm>
          <a:ln/>
        </p:spPr>
      </p:sp>
      <p:sp>
        <p:nvSpPr>
          <p:cNvPr id="27341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6880190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735599E8-BFB3-4DF8-89D5-34043E7F77DE}" type="slidenum">
              <a:rPr lang="en-US" altLang="en-US" sz="1200">
                <a:solidFill>
                  <a:prstClr val="black"/>
                </a:solidFill>
              </a:rPr>
              <a:pPr/>
              <a:t>105</a:t>
            </a:fld>
            <a:endParaRPr lang="en-US" altLang="en-US" sz="1200">
              <a:solidFill>
                <a:prstClr val="black"/>
              </a:solidFill>
            </a:endParaRPr>
          </a:p>
        </p:txBody>
      </p:sp>
      <p:sp>
        <p:nvSpPr>
          <p:cNvPr id="274435" name="Rectangle 2"/>
          <p:cNvSpPr>
            <a:spLocks noGrp="1" noRot="1" noChangeAspect="1" noChangeArrowheads="1" noTextEdit="1"/>
          </p:cNvSpPr>
          <p:nvPr>
            <p:ph type="sldImg"/>
          </p:nvPr>
        </p:nvSpPr>
        <p:spPr>
          <a:xfrm>
            <a:off x="1144588" y="685800"/>
            <a:ext cx="4572000" cy="3429000"/>
          </a:xfrm>
          <a:ln/>
        </p:spPr>
      </p:sp>
      <p:sp>
        <p:nvSpPr>
          <p:cNvPr id="27443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022880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77700A55-A93E-406E-87F3-F2FB2EF17E96}" type="slidenum">
              <a:rPr lang="en-US" altLang="en-US" sz="1200">
                <a:solidFill>
                  <a:prstClr val="black"/>
                </a:solidFill>
              </a:rPr>
              <a:pPr/>
              <a:t>106</a:t>
            </a:fld>
            <a:endParaRPr lang="en-US" altLang="en-US" sz="1200">
              <a:solidFill>
                <a:prstClr val="black"/>
              </a:solidFill>
            </a:endParaRPr>
          </a:p>
        </p:txBody>
      </p:sp>
      <p:sp>
        <p:nvSpPr>
          <p:cNvPr id="275459" name="Rectangle 2"/>
          <p:cNvSpPr>
            <a:spLocks noGrp="1" noRot="1" noChangeAspect="1" noChangeArrowheads="1" noTextEdit="1"/>
          </p:cNvSpPr>
          <p:nvPr>
            <p:ph type="sldImg"/>
          </p:nvPr>
        </p:nvSpPr>
        <p:spPr>
          <a:xfrm>
            <a:off x="1144588" y="685800"/>
            <a:ext cx="4572000" cy="3429000"/>
          </a:xfrm>
          <a:ln/>
        </p:spPr>
      </p:sp>
      <p:sp>
        <p:nvSpPr>
          <p:cNvPr id="27546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28176776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DF6156F2-83CC-4711-8E25-5EA5D7DEACDF}" type="slidenum">
              <a:rPr lang="en-US" altLang="en-US" sz="1200">
                <a:solidFill>
                  <a:prstClr val="black"/>
                </a:solidFill>
              </a:rPr>
              <a:pPr/>
              <a:t>107</a:t>
            </a:fld>
            <a:endParaRPr lang="en-US" altLang="en-US" sz="1200">
              <a:solidFill>
                <a:prstClr val="black"/>
              </a:solidFill>
            </a:endParaRPr>
          </a:p>
        </p:txBody>
      </p:sp>
      <p:sp>
        <p:nvSpPr>
          <p:cNvPr id="276483" name="Rectangle 2"/>
          <p:cNvSpPr>
            <a:spLocks noGrp="1" noRot="1" noChangeAspect="1" noChangeArrowheads="1" noTextEdit="1"/>
          </p:cNvSpPr>
          <p:nvPr>
            <p:ph type="sldImg"/>
          </p:nvPr>
        </p:nvSpPr>
        <p:spPr>
          <a:xfrm>
            <a:off x="1144588" y="685800"/>
            <a:ext cx="4572000" cy="3429000"/>
          </a:xfrm>
          <a:ln/>
        </p:spPr>
      </p:sp>
      <p:sp>
        <p:nvSpPr>
          <p:cNvPr id="27648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81259380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0546901C-DE85-40D2-8921-9B569925682A}" type="slidenum">
              <a:rPr lang="en-US" altLang="en-US" sz="1200">
                <a:solidFill>
                  <a:prstClr val="black"/>
                </a:solidFill>
              </a:rPr>
              <a:pPr/>
              <a:t>108</a:t>
            </a:fld>
            <a:endParaRPr lang="en-US" altLang="en-US" sz="1200">
              <a:solidFill>
                <a:prstClr val="black"/>
              </a:solidFill>
            </a:endParaRPr>
          </a:p>
        </p:txBody>
      </p:sp>
      <p:sp>
        <p:nvSpPr>
          <p:cNvPr id="277507" name="Rectangle 2"/>
          <p:cNvSpPr>
            <a:spLocks noGrp="1" noRot="1" noChangeAspect="1" noChangeArrowheads="1" noTextEdit="1"/>
          </p:cNvSpPr>
          <p:nvPr>
            <p:ph type="sldImg"/>
          </p:nvPr>
        </p:nvSpPr>
        <p:spPr>
          <a:xfrm>
            <a:off x="1144588" y="685800"/>
            <a:ext cx="4572000" cy="3429000"/>
          </a:xfrm>
          <a:ln/>
        </p:spPr>
      </p:sp>
      <p:sp>
        <p:nvSpPr>
          <p:cNvPr id="27750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43900145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CEEAF8C3-4949-4875-8666-BEECDDBA9D8C}" type="slidenum">
              <a:rPr lang="en-US" altLang="en-US" sz="1200">
                <a:solidFill>
                  <a:prstClr val="black"/>
                </a:solidFill>
              </a:rPr>
              <a:pPr/>
              <a:t>109</a:t>
            </a:fld>
            <a:endParaRPr lang="en-US" altLang="en-US" sz="1200">
              <a:solidFill>
                <a:prstClr val="black"/>
              </a:solidFill>
            </a:endParaRPr>
          </a:p>
        </p:txBody>
      </p:sp>
      <p:sp>
        <p:nvSpPr>
          <p:cNvPr id="278531" name="Rectangle 2"/>
          <p:cNvSpPr>
            <a:spLocks noGrp="1" noRot="1" noChangeAspect="1" noChangeArrowheads="1" noTextEdit="1"/>
          </p:cNvSpPr>
          <p:nvPr>
            <p:ph type="sldImg"/>
          </p:nvPr>
        </p:nvSpPr>
        <p:spPr>
          <a:xfrm>
            <a:off x="1144588" y="685800"/>
            <a:ext cx="4572000" cy="3429000"/>
          </a:xfrm>
          <a:ln/>
        </p:spPr>
      </p:sp>
      <p:sp>
        <p:nvSpPr>
          <p:cNvPr id="27853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63145552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EEBA678A-3DA9-417F-BA4A-B95D62CA56AE}" type="slidenum">
              <a:rPr lang="en-US" altLang="en-US" sz="1200">
                <a:solidFill>
                  <a:prstClr val="black"/>
                </a:solidFill>
              </a:rPr>
              <a:pPr/>
              <a:t>110</a:t>
            </a:fld>
            <a:endParaRPr lang="en-US" altLang="en-US" sz="1200">
              <a:solidFill>
                <a:prstClr val="black"/>
              </a:solidFill>
            </a:endParaRPr>
          </a:p>
        </p:txBody>
      </p:sp>
      <p:sp>
        <p:nvSpPr>
          <p:cNvPr id="280579" name="Rectangle 2"/>
          <p:cNvSpPr>
            <a:spLocks noGrp="1" noRot="1" noChangeAspect="1" noChangeArrowheads="1" noTextEdit="1"/>
          </p:cNvSpPr>
          <p:nvPr>
            <p:ph type="sldImg"/>
          </p:nvPr>
        </p:nvSpPr>
        <p:spPr>
          <a:xfrm>
            <a:off x="1144588" y="685800"/>
            <a:ext cx="4572000" cy="3429000"/>
          </a:xfrm>
          <a:ln/>
        </p:spPr>
      </p:sp>
      <p:sp>
        <p:nvSpPr>
          <p:cNvPr id="28058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20243868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B369F693-D2ED-4A5C-8398-764811388A12}" type="slidenum">
              <a:rPr lang="en-US" altLang="en-US" sz="1200">
                <a:solidFill>
                  <a:prstClr val="black"/>
                </a:solidFill>
              </a:rPr>
              <a:pPr/>
              <a:t>111</a:t>
            </a:fld>
            <a:endParaRPr lang="en-US" altLang="en-US" sz="1200">
              <a:solidFill>
                <a:prstClr val="black"/>
              </a:solidFill>
            </a:endParaRPr>
          </a:p>
        </p:txBody>
      </p:sp>
      <p:sp>
        <p:nvSpPr>
          <p:cNvPr id="281603" name="Rectangle 2"/>
          <p:cNvSpPr>
            <a:spLocks noGrp="1" noRot="1" noChangeAspect="1" noChangeArrowheads="1" noTextEdit="1"/>
          </p:cNvSpPr>
          <p:nvPr>
            <p:ph type="sldImg"/>
          </p:nvPr>
        </p:nvSpPr>
        <p:spPr>
          <a:xfrm>
            <a:off x="1144588" y="685800"/>
            <a:ext cx="4572000" cy="3429000"/>
          </a:xfrm>
          <a:ln/>
        </p:spPr>
      </p:sp>
      <p:sp>
        <p:nvSpPr>
          <p:cNvPr id="28160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50684017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B85C8AD7-F375-4C33-B91E-64D007B433C9}" type="slidenum">
              <a:rPr lang="en-US" smtClean="0">
                <a:solidFill>
                  <a:prstClr val="black"/>
                </a:solidFill>
                <a:latin typeface="Arial" charset="0"/>
              </a:rPr>
              <a:pPr>
                <a:defRPr/>
              </a:pPr>
              <a:t>13</a:t>
            </a:fld>
            <a:endParaRPr lang="en-US">
              <a:solidFill>
                <a:prstClr val="black"/>
              </a:solidFill>
              <a:latin typeface="Arial" charset="0"/>
            </a:endParaRPr>
          </a:p>
        </p:txBody>
      </p:sp>
      <p:sp>
        <p:nvSpPr>
          <p:cNvPr id="90115"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419021617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B5A49FF8-4434-430F-AFF1-D5152316CCA3}" type="slidenum">
              <a:rPr lang="en-US" altLang="en-US" sz="1200">
                <a:solidFill>
                  <a:prstClr val="black"/>
                </a:solidFill>
              </a:rPr>
              <a:pPr/>
              <a:t>112</a:t>
            </a:fld>
            <a:endParaRPr lang="en-US" altLang="en-US" sz="1200">
              <a:solidFill>
                <a:prstClr val="black"/>
              </a:solidFill>
            </a:endParaRPr>
          </a:p>
        </p:txBody>
      </p:sp>
      <p:sp>
        <p:nvSpPr>
          <p:cNvPr id="282627" name="Rectangle 2"/>
          <p:cNvSpPr>
            <a:spLocks noGrp="1" noRot="1" noChangeAspect="1" noChangeArrowheads="1" noTextEdit="1"/>
          </p:cNvSpPr>
          <p:nvPr>
            <p:ph type="sldImg"/>
          </p:nvPr>
        </p:nvSpPr>
        <p:spPr>
          <a:xfrm>
            <a:off x="1144588" y="685800"/>
            <a:ext cx="4572000" cy="3429000"/>
          </a:xfrm>
          <a:ln/>
        </p:spPr>
      </p:sp>
      <p:sp>
        <p:nvSpPr>
          <p:cNvPr id="28262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35612202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B6459E88-FA60-4365-AB5D-03FFAD5E2026}" type="slidenum">
              <a:rPr lang="en-US" altLang="en-US" sz="1200">
                <a:solidFill>
                  <a:prstClr val="black"/>
                </a:solidFill>
              </a:rPr>
              <a:pPr/>
              <a:t>114</a:t>
            </a:fld>
            <a:endParaRPr lang="en-US" altLang="en-US" sz="1200">
              <a:solidFill>
                <a:prstClr val="black"/>
              </a:solidFill>
            </a:endParaRPr>
          </a:p>
        </p:txBody>
      </p:sp>
      <p:sp>
        <p:nvSpPr>
          <p:cNvPr id="283651" name="Rectangle 2"/>
          <p:cNvSpPr>
            <a:spLocks noGrp="1" noRot="1" noChangeAspect="1" noChangeArrowheads="1" noTextEdit="1"/>
          </p:cNvSpPr>
          <p:nvPr>
            <p:ph type="sldImg"/>
          </p:nvPr>
        </p:nvSpPr>
        <p:spPr>
          <a:xfrm>
            <a:off x="1144588" y="685800"/>
            <a:ext cx="4572000" cy="3429000"/>
          </a:xfrm>
          <a:ln/>
        </p:spPr>
      </p:sp>
      <p:sp>
        <p:nvSpPr>
          <p:cNvPr id="28365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90116883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4BB2A6D2-C42A-4BE5-B965-568AE5E80F53}" type="slidenum">
              <a:rPr lang="en-US" altLang="en-US" sz="1200">
                <a:solidFill>
                  <a:prstClr val="black"/>
                </a:solidFill>
              </a:rPr>
              <a:pPr/>
              <a:t>115</a:t>
            </a:fld>
            <a:endParaRPr lang="en-US" altLang="en-US" sz="1200">
              <a:solidFill>
                <a:prstClr val="black"/>
              </a:solidFill>
            </a:endParaRPr>
          </a:p>
        </p:txBody>
      </p:sp>
      <p:sp>
        <p:nvSpPr>
          <p:cNvPr id="284675" name="Rectangle 2"/>
          <p:cNvSpPr>
            <a:spLocks noGrp="1" noRot="1" noChangeAspect="1" noChangeArrowheads="1" noTextEdit="1"/>
          </p:cNvSpPr>
          <p:nvPr>
            <p:ph type="sldImg"/>
          </p:nvPr>
        </p:nvSpPr>
        <p:spPr>
          <a:xfrm>
            <a:off x="1144588" y="685800"/>
            <a:ext cx="4572000" cy="3429000"/>
          </a:xfrm>
          <a:ln/>
        </p:spPr>
      </p:sp>
      <p:sp>
        <p:nvSpPr>
          <p:cNvPr id="28467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06252232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29BD2845-A689-4BE1-A46C-EA7290B190D1}" type="slidenum">
              <a:rPr lang="en-US" altLang="en-US" sz="1200">
                <a:solidFill>
                  <a:prstClr val="black"/>
                </a:solidFill>
              </a:rPr>
              <a:pPr/>
              <a:t>116</a:t>
            </a:fld>
            <a:endParaRPr lang="en-US" altLang="en-US" sz="1200">
              <a:solidFill>
                <a:prstClr val="black"/>
              </a:solidFill>
            </a:endParaRPr>
          </a:p>
        </p:txBody>
      </p:sp>
      <p:sp>
        <p:nvSpPr>
          <p:cNvPr id="285699" name="Rectangle 2"/>
          <p:cNvSpPr>
            <a:spLocks noGrp="1" noRot="1" noChangeAspect="1" noChangeArrowheads="1" noTextEdit="1"/>
          </p:cNvSpPr>
          <p:nvPr>
            <p:ph type="sldImg"/>
          </p:nvPr>
        </p:nvSpPr>
        <p:spPr>
          <a:xfrm>
            <a:off x="1144588" y="685800"/>
            <a:ext cx="4572000" cy="3429000"/>
          </a:xfrm>
          <a:ln/>
        </p:spPr>
      </p:sp>
      <p:sp>
        <p:nvSpPr>
          <p:cNvPr id="28570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55408582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60C57AD5-3AEB-4B21-BE77-930926B71071}" type="slidenum">
              <a:rPr lang="en-US" altLang="en-US" sz="1200">
                <a:solidFill>
                  <a:prstClr val="black"/>
                </a:solidFill>
              </a:rPr>
              <a:pPr/>
              <a:t>117</a:t>
            </a:fld>
            <a:endParaRPr lang="en-US" altLang="en-US" sz="1200">
              <a:solidFill>
                <a:prstClr val="black"/>
              </a:solidFill>
            </a:endParaRPr>
          </a:p>
        </p:txBody>
      </p:sp>
      <p:sp>
        <p:nvSpPr>
          <p:cNvPr id="286723" name="Rectangle 2"/>
          <p:cNvSpPr>
            <a:spLocks noGrp="1" noRot="1" noChangeAspect="1" noChangeArrowheads="1" noTextEdit="1"/>
          </p:cNvSpPr>
          <p:nvPr>
            <p:ph type="sldImg"/>
          </p:nvPr>
        </p:nvSpPr>
        <p:spPr>
          <a:xfrm>
            <a:off x="1144588" y="685800"/>
            <a:ext cx="4572000" cy="3429000"/>
          </a:xfrm>
          <a:ln/>
        </p:spPr>
      </p:sp>
      <p:sp>
        <p:nvSpPr>
          <p:cNvPr id="28672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79125402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9EBFC53B-8256-4237-BF99-C269DBFA8A54}" type="slidenum">
              <a:rPr lang="en-US" altLang="en-US" sz="1200">
                <a:solidFill>
                  <a:prstClr val="black"/>
                </a:solidFill>
              </a:rPr>
              <a:pPr/>
              <a:t>118</a:t>
            </a:fld>
            <a:endParaRPr lang="en-US" altLang="en-US" sz="1200">
              <a:solidFill>
                <a:prstClr val="black"/>
              </a:solidFill>
            </a:endParaRPr>
          </a:p>
        </p:txBody>
      </p:sp>
      <p:sp>
        <p:nvSpPr>
          <p:cNvPr id="287747" name="Rectangle 2"/>
          <p:cNvSpPr>
            <a:spLocks noGrp="1" noRot="1" noChangeAspect="1" noChangeArrowheads="1" noTextEdit="1"/>
          </p:cNvSpPr>
          <p:nvPr>
            <p:ph type="sldImg"/>
          </p:nvPr>
        </p:nvSpPr>
        <p:spPr>
          <a:xfrm>
            <a:off x="1144588" y="685800"/>
            <a:ext cx="4572000" cy="3429000"/>
          </a:xfrm>
          <a:ln/>
        </p:spPr>
      </p:sp>
      <p:sp>
        <p:nvSpPr>
          <p:cNvPr id="28774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83555199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1D7EF20E-A45F-4817-9784-89DA04C3645E}" type="slidenum">
              <a:rPr lang="en-US" altLang="en-US" sz="1200">
                <a:solidFill>
                  <a:prstClr val="black"/>
                </a:solidFill>
              </a:rPr>
              <a:pPr/>
              <a:t>120</a:t>
            </a:fld>
            <a:endParaRPr lang="en-US" altLang="en-US" sz="1200">
              <a:solidFill>
                <a:prstClr val="black"/>
              </a:solidFill>
            </a:endParaRPr>
          </a:p>
        </p:txBody>
      </p:sp>
      <p:sp>
        <p:nvSpPr>
          <p:cNvPr id="288771" name="Rectangle 2"/>
          <p:cNvSpPr>
            <a:spLocks noGrp="1" noRot="1" noChangeAspect="1" noChangeArrowheads="1" noTextEdit="1"/>
          </p:cNvSpPr>
          <p:nvPr>
            <p:ph type="sldImg"/>
          </p:nvPr>
        </p:nvSpPr>
        <p:spPr>
          <a:xfrm>
            <a:off x="1144588" y="685800"/>
            <a:ext cx="4572000" cy="3429000"/>
          </a:xfrm>
          <a:ln/>
        </p:spPr>
      </p:sp>
      <p:sp>
        <p:nvSpPr>
          <p:cNvPr id="28877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70815544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A1EFF34F-4753-4A64-A8CB-B39B81B3747E}" type="slidenum">
              <a:rPr lang="en-US" altLang="en-US" sz="1200">
                <a:solidFill>
                  <a:prstClr val="black"/>
                </a:solidFill>
              </a:rPr>
              <a:pPr/>
              <a:t>121</a:t>
            </a:fld>
            <a:endParaRPr lang="en-US" altLang="en-US" sz="1200">
              <a:solidFill>
                <a:prstClr val="black"/>
              </a:solidFill>
            </a:endParaRPr>
          </a:p>
        </p:txBody>
      </p:sp>
      <p:sp>
        <p:nvSpPr>
          <p:cNvPr id="289795" name="Rectangle 2"/>
          <p:cNvSpPr>
            <a:spLocks noGrp="1" noRot="1" noChangeAspect="1" noChangeArrowheads="1" noTextEdit="1"/>
          </p:cNvSpPr>
          <p:nvPr>
            <p:ph type="sldImg"/>
          </p:nvPr>
        </p:nvSpPr>
        <p:spPr>
          <a:xfrm>
            <a:off x="1144588" y="685800"/>
            <a:ext cx="4572000" cy="3429000"/>
          </a:xfrm>
          <a:ln/>
        </p:spPr>
      </p:sp>
      <p:sp>
        <p:nvSpPr>
          <p:cNvPr id="28979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62990283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1B0E9EC1-08B7-4A8C-8A87-B645EE814109}" type="slidenum">
              <a:rPr lang="en-US" altLang="en-US" sz="1200">
                <a:solidFill>
                  <a:prstClr val="black"/>
                </a:solidFill>
              </a:rPr>
              <a:pPr/>
              <a:t>122</a:t>
            </a:fld>
            <a:endParaRPr lang="en-US" altLang="en-US" sz="1200">
              <a:solidFill>
                <a:prstClr val="black"/>
              </a:solidFill>
            </a:endParaRPr>
          </a:p>
        </p:txBody>
      </p:sp>
      <p:sp>
        <p:nvSpPr>
          <p:cNvPr id="290819" name="Rectangle 2"/>
          <p:cNvSpPr>
            <a:spLocks noGrp="1" noRot="1" noChangeAspect="1" noChangeArrowheads="1" noTextEdit="1"/>
          </p:cNvSpPr>
          <p:nvPr>
            <p:ph type="sldImg"/>
          </p:nvPr>
        </p:nvSpPr>
        <p:spPr>
          <a:xfrm>
            <a:off x="1144588" y="685800"/>
            <a:ext cx="4572000" cy="3429000"/>
          </a:xfrm>
          <a:ln/>
        </p:spPr>
      </p:sp>
      <p:sp>
        <p:nvSpPr>
          <p:cNvPr id="29082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44982935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2A9CAE6F-8A24-4E9E-A1A9-58B664588C28}" type="slidenum">
              <a:rPr lang="en-US" altLang="en-US" sz="1200">
                <a:solidFill>
                  <a:prstClr val="black"/>
                </a:solidFill>
              </a:rPr>
              <a:pPr/>
              <a:t>123</a:t>
            </a:fld>
            <a:endParaRPr lang="en-US" altLang="en-US" sz="1200">
              <a:solidFill>
                <a:prstClr val="black"/>
              </a:solidFill>
            </a:endParaRPr>
          </a:p>
        </p:txBody>
      </p:sp>
      <p:sp>
        <p:nvSpPr>
          <p:cNvPr id="291843" name="Rectangle 2"/>
          <p:cNvSpPr>
            <a:spLocks noGrp="1" noRot="1" noChangeAspect="1" noChangeArrowheads="1" noTextEdit="1"/>
          </p:cNvSpPr>
          <p:nvPr>
            <p:ph type="sldImg"/>
          </p:nvPr>
        </p:nvSpPr>
        <p:spPr>
          <a:xfrm>
            <a:off x="1144588" y="685800"/>
            <a:ext cx="4572000" cy="3429000"/>
          </a:xfrm>
          <a:ln/>
        </p:spPr>
      </p:sp>
      <p:sp>
        <p:nvSpPr>
          <p:cNvPr id="29184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1215798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F456CAD4-2C6F-45A6-9260-D59ED914B1A6}" type="slidenum">
              <a:rPr lang="en-US" smtClean="0">
                <a:solidFill>
                  <a:prstClr val="black"/>
                </a:solidFill>
                <a:latin typeface="Arial" charset="0"/>
              </a:rPr>
              <a:pPr>
                <a:defRPr/>
              </a:pPr>
              <a:t>14</a:t>
            </a:fld>
            <a:endParaRPr lang="en-US">
              <a:solidFill>
                <a:prstClr val="black"/>
              </a:solidFill>
              <a:latin typeface="Arial" charset="0"/>
            </a:endParaRPr>
          </a:p>
        </p:txBody>
      </p:sp>
      <p:sp>
        <p:nvSpPr>
          <p:cNvPr id="91139"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114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211377735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2B828E1B-D6F9-442F-9B30-C037DC44D7D3}" type="slidenum">
              <a:rPr lang="en-US" altLang="en-US" sz="1200">
                <a:solidFill>
                  <a:prstClr val="black"/>
                </a:solidFill>
              </a:rPr>
              <a:pPr/>
              <a:t>124</a:t>
            </a:fld>
            <a:endParaRPr lang="en-US" altLang="en-US" sz="1200">
              <a:solidFill>
                <a:prstClr val="black"/>
              </a:solidFill>
            </a:endParaRPr>
          </a:p>
        </p:txBody>
      </p:sp>
      <p:sp>
        <p:nvSpPr>
          <p:cNvPr id="292867" name="Rectangle 2"/>
          <p:cNvSpPr>
            <a:spLocks noGrp="1" noRot="1" noChangeAspect="1" noChangeArrowheads="1" noTextEdit="1"/>
          </p:cNvSpPr>
          <p:nvPr>
            <p:ph type="sldImg"/>
          </p:nvPr>
        </p:nvSpPr>
        <p:spPr>
          <a:xfrm>
            <a:off x="1144588" y="685800"/>
            <a:ext cx="4572000" cy="3429000"/>
          </a:xfrm>
          <a:ln/>
        </p:spPr>
      </p:sp>
      <p:sp>
        <p:nvSpPr>
          <p:cNvPr id="29286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77481618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368E6A63-B23C-4FA2-AF76-C1EDA292DEE0}" type="slidenum">
              <a:rPr lang="en-US" altLang="en-US" sz="1200">
                <a:solidFill>
                  <a:prstClr val="black"/>
                </a:solidFill>
              </a:rPr>
              <a:pPr/>
              <a:t>125</a:t>
            </a:fld>
            <a:endParaRPr lang="en-US" altLang="en-US" sz="1200">
              <a:solidFill>
                <a:prstClr val="black"/>
              </a:solidFill>
            </a:endParaRPr>
          </a:p>
        </p:txBody>
      </p:sp>
      <p:sp>
        <p:nvSpPr>
          <p:cNvPr id="293891" name="Rectangle 2"/>
          <p:cNvSpPr>
            <a:spLocks noGrp="1" noRot="1" noChangeAspect="1" noChangeArrowheads="1" noTextEdit="1"/>
          </p:cNvSpPr>
          <p:nvPr>
            <p:ph type="sldImg"/>
          </p:nvPr>
        </p:nvSpPr>
        <p:spPr>
          <a:xfrm>
            <a:off x="1144588" y="685800"/>
            <a:ext cx="4572000" cy="3429000"/>
          </a:xfrm>
          <a:ln/>
        </p:spPr>
      </p:sp>
      <p:sp>
        <p:nvSpPr>
          <p:cNvPr id="29389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420082399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C9128714-ED09-4C4B-BA90-BA2C7BD1DF53}" type="slidenum">
              <a:rPr lang="en-US" altLang="en-US" sz="1200">
                <a:solidFill>
                  <a:prstClr val="black"/>
                </a:solidFill>
              </a:rPr>
              <a:pPr/>
              <a:t>127</a:t>
            </a:fld>
            <a:endParaRPr lang="en-US" altLang="en-US" sz="1200">
              <a:solidFill>
                <a:prstClr val="black"/>
              </a:solidFill>
            </a:endParaRPr>
          </a:p>
        </p:txBody>
      </p:sp>
      <p:sp>
        <p:nvSpPr>
          <p:cNvPr id="294915" name="Rectangle 2"/>
          <p:cNvSpPr>
            <a:spLocks noGrp="1" noRot="1" noChangeAspect="1" noChangeArrowheads="1" noTextEdit="1"/>
          </p:cNvSpPr>
          <p:nvPr>
            <p:ph type="sldImg"/>
          </p:nvPr>
        </p:nvSpPr>
        <p:spPr>
          <a:xfrm>
            <a:off x="1144588" y="685800"/>
            <a:ext cx="4572000" cy="3429000"/>
          </a:xfrm>
          <a:ln/>
        </p:spPr>
      </p:sp>
      <p:sp>
        <p:nvSpPr>
          <p:cNvPr id="2949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57204387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54D6BA72-C822-4A49-A134-5D82D1F3D955}" type="slidenum">
              <a:rPr lang="en-US" altLang="en-US" sz="1200">
                <a:solidFill>
                  <a:prstClr val="black"/>
                </a:solidFill>
              </a:rPr>
              <a:pPr/>
              <a:t>130</a:t>
            </a:fld>
            <a:endParaRPr lang="en-US" altLang="en-US" sz="1200">
              <a:solidFill>
                <a:prstClr val="black"/>
              </a:solidFill>
            </a:endParaRPr>
          </a:p>
        </p:txBody>
      </p:sp>
      <p:sp>
        <p:nvSpPr>
          <p:cNvPr id="295939" name="Rectangle 2"/>
          <p:cNvSpPr>
            <a:spLocks noGrp="1" noRot="1" noChangeAspect="1" noChangeArrowheads="1" noTextEdit="1"/>
          </p:cNvSpPr>
          <p:nvPr>
            <p:ph type="sldImg"/>
          </p:nvPr>
        </p:nvSpPr>
        <p:spPr>
          <a:xfrm>
            <a:off x="1144588" y="685800"/>
            <a:ext cx="4572000" cy="3429000"/>
          </a:xfrm>
          <a:ln/>
        </p:spPr>
      </p:sp>
      <p:sp>
        <p:nvSpPr>
          <p:cNvPr id="29594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30831847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1E5818EA-B002-440A-A7F8-059D4DB93B0E}" type="slidenum">
              <a:rPr lang="en-US" altLang="en-US" sz="1200">
                <a:solidFill>
                  <a:prstClr val="black"/>
                </a:solidFill>
              </a:rPr>
              <a:pPr/>
              <a:t>131</a:t>
            </a:fld>
            <a:endParaRPr lang="en-US" altLang="en-US" sz="1200">
              <a:solidFill>
                <a:prstClr val="black"/>
              </a:solidFill>
            </a:endParaRPr>
          </a:p>
        </p:txBody>
      </p:sp>
      <p:sp>
        <p:nvSpPr>
          <p:cNvPr id="296963" name="Rectangle 2"/>
          <p:cNvSpPr>
            <a:spLocks noGrp="1" noRot="1" noChangeAspect="1" noChangeArrowheads="1" noTextEdit="1"/>
          </p:cNvSpPr>
          <p:nvPr>
            <p:ph type="sldImg"/>
          </p:nvPr>
        </p:nvSpPr>
        <p:spPr>
          <a:xfrm>
            <a:off x="1144588" y="685800"/>
            <a:ext cx="4572000" cy="3429000"/>
          </a:xfrm>
          <a:ln/>
        </p:spPr>
      </p:sp>
      <p:sp>
        <p:nvSpPr>
          <p:cNvPr id="29696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20008011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E9C685BB-2AAA-44AC-AEA7-00DDEAD13155}" type="slidenum">
              <a:rPr lang="en-US" altLang="en-US" sz="1200">
                <a:solidFill>
                  <a:prstClr val="black"/>
                </a:solidFill>
              </a:rPr>
              <a:pPr/>
              <a:t>132</a:t>
            </a:fld>
            <a:endParaRPr lang="en-US" altLang="en-US" sz="1200">
              <a:solidFill>
                <a:prstClr val="black"/>
              </a:solidFill>
            </a:endParaRPr>
          </a:p>
        </p:txBody>
      </p:sp>
      <p:sp>
        <p:nvSpPr>
          <p:cNvPr id="297987" name="Rectangle 2"/>
          <p:cNvSpPr>
            <a:spLocks noGrp="1" noRot="1" noChangeAspect="1" noChangeArrowheads="1" noTextEdit="1"/>
          </p:cNvSpPr>
          <p:nvPr>
            <p:ph type="sldImg"/>
          </p:nvPr>
        </p:nvSpPr>
        <p:spPr>
          <a:xfrm>
            <a:off x="1144588" y="685800"/>
            <a:ext cx="4572000" cy="3429000"/>
          </a:xfrm>
          <a:ln/>
        </p:spPr>
      </p:sp>
      <p:sp>
        <p:nvSpPr>
          <p:cNvPr id="29798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49408103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F10654A3-246C-479D-AA9C-4E210C5F690E}" type="slidenum">
              <a:rPr lang="en-US" altLang="en-US" sz="1200">
                <a:solidFill>
                  <a:prstClr val="black"/>
                </a:solidFill>
              </a:rPr>
              <a:pPr/>
              <a:t>133</a:t>
            </a:fld>
            <a:endParaRPr lang="en-US" altLang="en-US" sz="1200">
              <a:solidFill>
                <a:prstClr val="black"/>
              </a:solidFill>
            </a:endParaRPr>
          </a:p>
        </p:txBody>
      </p:sp>
      <p:sp>
        <p:nvSpPr>
          <p:cNvPr id="299011" name="Rectangle 2"/>
          <p:cNvSpPr>
            <a:spLocks noGrp="1" noRot="1" noChangeAspect="1" noChangeArrowheads="1" noTextEdit="1"/>
          </p:cNvSpPr>
          <p:nvPr>
            <p:ph type="sldImg"/>
          </p:nvPr>
        </p:nvSpPr>
        <p:spPr>
          <a:xfrm>
            <a:off x="1144588" y="685800"/>
            <a:ext cx="4572000" cy="3429000"/>
          </a:xfrm>
          <a:ln/>
        </p:spPr>
      </p:sp>
      <p:sp>
        <p:nvSpPr>
          <p:cNvPr id="29901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819266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B52FF6C2-A84A-42A0-AB50-13B7976DAA68}" type="slidenum">
              <a:rPr lang="en-US" altLang="en-US" sz="1200">
                <a:solidFill>
                  <a:prstClr val="black"/>
                </a:solidFill>
              </a:rPr>
              <a:pPr/>
              <a:t>134</a:t>
            </a:fld>
            <a:endParaRPr lang="en-US" altLang="en-US" sz="1200">
              <a:solidFill>
                <a:prstClr val="black"/>
              </a:solidFill>
            </a:endParaRPr>
          </a:p>
        </p:txBody>
      </p:sp>
      <p:sp>
        <p:nvSpPr>
          <p:cNvPr id="300035" name="Rectangle 2"/>
          <p:cNvSpPr>
            <a:spLocks noGrp="1" noRot="1" noChangeAspect="1" noChangeArrowheads="1" noTextEdit="1"/>
          </p:cNvSpPr>
          <p:nvPr>
            <p:ph type="sldImg"/>
          </p:nvPr>
        </p:nvSpPr>
        <p:spPr>
          <a:xfrm>
            <a:off x="1144588" y="685800"/>
            <a:ext cx="4572000" cy="3429000"/>
          </a:xfrm>
          <a:ln/>
        </p:spPr>
      </p:sp>
      <p:sp>
        <p:nvSpPr>
          <p:cNvPr id="30003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67211487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D7CE5477-E293-4EF3-83FE-2D02D3541DFD}" type="slidenum">
              <a:rPr lang="en-US" altLang="en-US" sz="1200">
                <a:solidFill>
                  <a:prstClr val="black"/>
                </a:solidFill>
              </a:rPr>
              <a:pPr/>
              <a:t>135</a:t>
            </a:fld>
            <a:endParaRPr lang="en-US" altLang="en-US" sz="1200">
              <a:solidFill>
                <a:prstClr val="black"/>
              </a:solidFill>
            </a:endParaRPr>
          </a:p>
        </p:txBody>
      </p:sp>
      <p:sp>
        <p:nvSpPr>
          <p:cNvPr id="301059" name="Rectangle 2"/>
          <p:cNvSpPr>
            <a:spLocks noGrp="1" noRot="1" noChangeAspect="1" noChangeArrowheads="1" noTextEdit="1"/>
          </p:cNvSpPr>
          <p:nvPr>
            <p:ph type="sldImg"/>
          </p:nvPr>
        </p:nvSpPr>
        <p:spPr>
          <a:xfrm>
            <a:off x="1144588" y="685800"/>
            <a:ext cx="4572000" cy="3429000"/>
          </a:xfrm>
          <a:ln/>
        </p:spPr>
      </p:sp>
      <p:sp>
        <p:nvSpPr>
          <p:cNvPr id="30106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412488632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E33EB855-AF7B-40FD-97B0-5D2BA29B88F2}" type="slidenum">
              <a:rPr lang="en-US" altLang="en-US" sz="1200">
                <a:solidFill>
                  <a:prstClr val="black"/>
                </a:solidFill>
              </a:rPr>
              <a:pPr/>
              <a:t>136</a:t>
            </a:fld>
            <a:endParaRPr lang="en-US" altLang="en-US" sz="1200">
              <a:solidFill>
                <a:prstClr val="black"/>
              </a:solidFill>
            </a:endParaRPr>
          </a:p>
        </p:txBody>
      </p:sp>
      <p:sp>
        <p:nvSpPr>
          <p:cNvPr id="302083" name="Rectangle 2"/>
          <p:cNvSpPr>
            <a:spLocks noGrp="1" noRot="1" noChangeAspect="1" noChangeArrowheads="1" noTextEdit="1"/>
          </p:cNvSpPr>
          <p:nvPr>
            <p:ph type="sldImg"/>
          </p:nvPr>
        </p:nvSpPr>
        <p:spPr>
          <a:xfrm>
            <a:off x="1144588" y="685800"/>
            <a:ext cx="4572000" cy="3429000"/>
          </a:xfrm>
          <a:ln/>
        </p:spPr>
      </p:sp>
      <p:sp>
        <p:nvSpPr>
          <p:cNvPr id="30208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4817124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12422B78-260E-41CB-9B70-34B9F031DB18}" type="slidenum">
              <a:rPr lang="en-US" smtClean="0">
                <a:solidFill>
                  <a:prstClr val="black"/>
                </a:solidFill>
                <a:latin typeface="Arial" charset="0"/>
              </a:rPr>
              <a:pPr>
                <a:defRPr/>
              </a:pPr>
              <a:t>15</a:t>
            </a:fld>
            <a:endParaRPr lang="en-US">
              <a:solidFill>
                <a:prstClr val="black"/>
              </a:solidFill>
              <a:latin typeface="Arial" charset="0"/>
            </a:endParaRPr>
          </a:p>
        </p:txBody>
      </p:sp>
      <p:sp>
        <p:nvSpPr>
          <p:cNvPr id="92163"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35012157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3CE63C01-F61E-4114-981E-9CE1D1E08E20}" type="slidenum">
              <a:rPr lang="en-US" altLang="en-US" sz="1200">
                <a:solidFill>
                  <a:prstClr val="black"/>
                </a:solidFill>
              </a:rPr>
              <a:pPr/>
              <a:t>137</a:t>
            </a:fld>
            <a:endParaRPr lang="en-US" altLang="en-US" sz="1200">
              <a:solidFill>
                <a:prstClr val="black"/>
              </a:solidFill>
            </a:endParaRPr>
          </a:p>
        </p:txBody>
      </p:sp>
      <p:sp>
        <p:nvSpPr>
          <p:cNvPr id="303107" name="Rectangle 2"/>
          <p:cNvSpPr>
            <a:spLocks noGrp="1" noRot="1" noChangeAspect="1" noChangeArrowheads="1" noTextEdit="1"/>
          </p:cNvSpPr>
          <p:nvPr>
            <p:ph type="sldImg"/>
          </p:nvPr>
        </p:nvSpPr>
        <p:spPr>
          <a:xfrm>
            <a:off x="1144588" y="685800"/>
            <a:ext cx="4572000" cy="3429000"/>
          </a:xfrm>
          <a:ln/>
        </p:spPr>
      </p:sp>
      <p:sp>
        <p:nvSpPr>
          <p:cNvPr id="30310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03685654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DC7D5E86-4382-4A72-A5A0-C5C4686470BE}" type="slidenum">
              <a:rPr lang="en-US" altLang="en-US" sz="1200">
                <a:solidFill>
                  <a:prstClr val="black"/>
                </a:solidFill>
              </a:rPr>
              <a:pPr/>
              <a:t>138</a:t>
            </a:fld>
            <a:endParaRPr lang="en-US" altLang="en-US" sz="1200">
              <a:solidFill>
                <a:prstClr val="black"/>
              </a:solidFill>
            </a:endParaRPr>
          </a:p>
        </p:txBody>
      </p:sp>
      <p:sp>
        <p:nvSpPr>
          <p:cNvPr id="304131" name="Rectangle 2"/>
          <p:cNvSpPr>
            <a:spLocks noGrp="1" noRot="1" noChangeAspect="1" noChangeArrowheads="1" noTextEdit="1"/>
          </p:cNvSpPr>
          <p:nvPr>
            <p:ph type="sldImg"/>
          </p:nvPr>
        </p:nvSpPr>
        <p:spPr>
          <a:xfrm>
            <a:off x="1144588" y="685800"/>
            <a:ext cx="4572000" cy="3429000"/>
          </a:xfrm>
          <a:ln/>
        </p:spPr>
      </p:sp>
      <p:sp>
        <p:nvSpPr>
          <p:cNvPr id="30413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46347865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473FD676-E9C8-4AF9-B51E-DFF2E11E398A}" type="slidenum">
              <a:rPr lang="en-US" altLang="en-US" sz="1200">
                <a:solidFill>
                  <a:prstClr val="black"/>
                </a:solidFill>
              </a:rPr>
              <a:pPr/>
              <a:t>139</a:t>
            </a:fld>
            <a:endParaRPr lang="en-US" altLang="en-US" sz="1200">
              <a:solidFill>
                <a:prstClr val="black"/>
              </a:solidFill>
            </a:endParaRPr>
          </a:p>
        </p:txBody>
      </p:sp>
      <p:sp>
        <p:nvSpPr>
          <p:cNvPr id="305155" name="Rectangle 2"/>
          <p:cNvSpPr>
            <a:spLocks noGrp="1" noRot="1" noChangeAspect="1" noChangeArrowheads="1" noTextEdit="1"/>
          </p:cNvSpPr>
          <p:nvPr>
            <p:ph type="sldImg"/>
          </p:nvPr>
        </p:nvSpPr>
        <p:spPr>
          <a:xfrm>
            <a:off x="1144588" y="685800"/>
            <a:ext cx="4572000" cy="3429000"/>
          </a:xfrm>
          <a:ln/>
        </p:spPr>
      </p:sp>
      <p:sp>
        <p:nvSpPr>
          <p:cNvPr id="30515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30595601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EFFB56E5-01D6-40FB-A52F-8F4AB2427CB9}" type="slidenum">
              <a:rPr lang="en-US" altLang="en-US" sz="1200">
                <a:solidFill>
                  <a:prstClr val="black"/>
                </a:solidFill>
              </a:rPr>
              <a:pPr/>
              <a:t>140</a:t>
            </a:fld>
            <a:endParaRPr lang="en-US" altLang="en-US" sz="1200">
              <a:solidFill>
                <a:prstClr val="black"/>
              </a:solidFill>
            </a:endParaRPr>
          </a:p>
        </p:txBody>
      </p:sp>
      <p:sp>
        <p:nvSpPr>
          <p:cNvPr id="306179" name="Rectangle 2"/>
          <p:cNvSpPr>
            <a:spLocks noGrp="1" noRot="1" noChangeAspect="1" noChangeArrowheads="1" noTextEdit="1"/>
          </p:cNvSpPr>
          <p:nvPr>
            <p:ph type="sldImg"/>
          </p:nvPr>
        </p:nvSpPr>
        <p:spPr>
          <a:xfrm>
            <a:off x="1144588" y="685800"/>
            <a:ext cx="4572000" cy="3429000"/>
          </a:xfrm>
          <a:ln/>
        </p:spPr>
      </p:sp>
      <p:sp>
        <p:nvSpPr>
          <p:cNvPr id="30618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26289693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AE04D476-73A8-4975-9DDA-37816521815E}" type="slidenum">
              <a:rPr lang="en-US" altLang="en-US" sz="1200">
                <a:solidFill>
                  <a:prstClr val="black"/>
                </a:solidFill>
              </a:rPr>
              <a:pPr/>
              <a:t>141</a:t>
            </a:fld>
            <a:endParaRPr lang="en-US" altLang="en-US" sz="1200">
              <a:solidFill>
                <a:prstClr val="black"/>
              </a:solidFill>
            </a:endParaRPr>
          </a:p>
        </p:txBody>
      </p:sp>
      <p:sp>
        <p:nvSpPr>
          <p:cNvPr id="307203" name="Rectangle 2"/>
          <p:cNvSpPr>
            <a:spLocks noGrp="1" noRot="1" noChangeAspect="1" noChangeArrowheads="1" noTextEdit="1"/>
          </p:cNvSpPr>
          <p:nvPr>
            <p:ph type="sldImg"/>
          </p:nvPr>
        </p:nvSpPr>
        <p:spPr>
          <a:xfrm>
            <a:off x="1144588" y="685800"/>
            <a:ext cx="4572000" cy="3429000"/>
          </a:xfrm>
          <a:ln/>
        </p:spPr>
      </p:sp>
      <p:sp>
        <p:nvSpPr>
          <p:cNvPr id="30720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9676188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AE04D476-73A8-4975-9DDA-37816521815E}" type="slidenum">
              <a:rPr lang="en-US" altLang="en-US" sz="1200">
                <a:solidFill>
                  <a:prstClr val="black"/>
                </a:solidFill>
              </a:rPr>
              <a:pPr/>
              <a:t>142</a:t>
            </a:fld>
            <a:endParaRPr lang="en-US" altLang="en-US" sz="1200">
              <a:solidFill>
                <a:prstClr val="black"/>
              </a:solidFill>
            </a:endParaRPr>
          </a:p>
        </p:txBody>
      </p:sp>
      <p:sp>
        <p:nvSpPr>
          <p:cNvPr id="307203" name="Rectangle 2"/>
          <p:cNvSpPr>
            <a:spLocks noGrp="1" noRot="1" noChangeAspect="1" noChangeArrowheads="1" noTextEdit="1"/>
          </p:cNvSpPr>
          <p:nvPr>
            <p:ph type="sldImg"/>
          </p:nvPr>
        </p:nvSpPr>
        <p:spPr>
          <a:xfrm>
            <a:off x="1144588" y="685800"/>
            <a:ext cx="4572000" cy="3429000"/>
          </a:xfrm>
          <a:ln/>
        </p:spPr>
      </p:sp>
      <p:sp>
        <p:nvSpPr>
          <p:cNvPr id="30720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54499267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B5F8FEAD-A9F9-45B4-A8B1-EBD3F74EDBB1}" type="slidenum">
              <a:rPr lang="en-US" altLang="en-US" sz="1200">
                <a:solidFill>
                  <a:prstClr val="black"/>
                </a:solidFill>
              </a:rPr>
              <a:pPr/>
              <a:t>149</a:t>
            </a:fld>
            <a:endParaRPr lang="en-US" altLang="en-US" sz="1200">
              <a:solidFill>
                <a:prstClr val="black"/>
              </a:solidFill>
            </a:endParaRPr>
          </a:p>
        </p:txBody>
      </p:sp>
      <p:sp>
        <p:nvSpPr>
          <p:cNvPr id="320515" name="Rectangle 2"/>
          <p:cNvSpPr>
            <a:spLocks noGrp="1" noRot="1" noChangeAspect="1" noChangeArrowheads="1" noTextEdit="1"/>
          </p:cNvSpPr>
          <p:nvPr>
            <p:ph type="sldImg"/>
          </p:nvPr>
        </p:nvSpPr>
        <p:spPr>
          <a:xfrm>
            <a:off x="1144588" y="685800"/>
            <a:ext cx="4572000" cy="3429000"/>
          </a:xfrm>
          <a:ln/>
        </p:spPr>
      </p:sp>
      <p:sp>
        <p:nvSpPr>
          <p:cNvPr id="32051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99199614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7D7818E9-403E-48B2-8462-90D002FD45DB}" type="slidenum">
              <a:rPr lang="en-US" altLang="en-US" sz="1200">
                <a:solidFill>
                  <a:prstClr val="black"/>
                </a:solidFill>
              </a:rPr>
              <a:pPr/>
              <a:t>150</a:t>
            </a:fld>
            <a:endParaRPr lang="en-US" altLang="en-US" sz="1200">
              <a:solidFill>
                <a:prstClr val="black"/>
              </a:solidFill>
            </a:endParaRPr>
          </a:p>
        </p:txBody>
      </p:sp>
      <p:sp>
        <p:nvSpPr>
          <p:cNvPr id="321539" name="Rectangle 2"/>
          <p:cNvSpPr>
            <a:spLocks noGrp="1" noRot="1" noChangeAspect="1" noChangeArrowheads="1" noTextEdit="1"/>
          </p:cNvSpPr>
          <p:nvPr>
            <p:ph type="sldImg"/>
          </p:nvPr>
        </p:nvSpPr>
        <p:spPr>
          <a:xfrm>
            <a:off x="1144588" y="685800"/>
            <a:ext cx="4572000" cy="3429000"/>
          </a:xfrm>
          <a:ln/>
        </p:spPr>
      </p:sp>
      <p:sp>
        <p:nvSpPr>
          <p:cNvPr id="32154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45066569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4B8C9275-B33F-4A55-AA38-BEDA08E941B5}" type="slidenum">
              <a:rPr lang="en-US" altLang="en-US" sz="1200">
                <a:solidFill>
                  <a:prstClr val="black"/>
                </a:solidFill>
              </a:rPr>
              <a:pPr/>
              <a:t>151</a:t>
            </a:fld>
            <a:endParaRPr lang="en-US" altLang="en-US" sz="1200">
              <a:solidFill>
                <a:prstClr val="black"/>
              </a:solidFill>
            </a:endParaRPr>
          </a:p>
        </p:txBody>
      </p:sp>
      <p:sp>
        <p:nvSpPr>
          <p:cNvPr id="322563" name="Rectangle 2"/>
          <p:cNvSpPr>
            <a:spLocks noGrp="1" noRot="1" noChangeAspect="1" noChangeArrowheads="1" noTextEdit="1"/>
          </p:cNvSpPr>
          <p:nvPr>
            <p:ph type="sldImg"/>
          </p:nvPr>
        </p:nvSpPr>
        <p:spPr>
          <a:xfrm>
            <a:off x="1144588" y="685800"/>
            <a:ext cx="4572000" cy="3429000"/>
          </a:xfrm>
          <a:ln/>
        </p:spPr>
      </p:sp>
      <p:sp>
        <p:nvSpPr>
          <p:cNvPr id="32256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80404191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F4DEBD56-29B4-4263-9A96-8CB8F14A2059}" type="slidenum">
              <a:rPr lang="en-US" altLang="en-US" sz="1200">
                <a:solidFill>
                  <a:prstClr val="black"/>
                </a:solidFill>
              </a:rPr>
              <a:pPr/>
              <a:t>152</a:t>
            </a:fld>
            <a:endParaRPr lang="en-US" altLang="en-US" sz="1200">
              <a:solidFill>
                <a:prstClr val="black"/>
              </a:solidFill>
            </a:endParaRPr>
          </a:p>
        </p:txBody>
      </p:sp>
      <p:sp>
        <p:nvSpPr>
          <p:cNvPr id="323587" name="Rectangle 2"/>
          <p:cNvSpPr>
            <a:spLocks noGrp="1" noRot="1" noChangeAspect="1" noChangeArrowheads="1" noTextEdit="1"/>
          </p:cNvSpPr>
          <p:nvPr>
            <p:ph type="sldImg"/>
          </p:nvPr>
        </p:nvSpPr>
        <p:spPr>
          <a:xfrm>
            <a:off x="1144588" y="685800"/>
            <a:ext cx="4572000" cy="3429000"/>
          </a:xfrm>
          <a:ln/>
        </p:spPr>
      </p:sp>
      <p:sp>
        <p:nvSpPr>
          <p:cNvPr id="32358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91460323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B7F09AEF-7054-4D81-8521-54EC32B1D1C2}" type="slidenum">
              <a:rPr lang="en-US" smtClean="0">
                <a:solidFill>
                  <a:prstClr val="black"/>
                </a:solidFill>
                <a:latin typeface="Arial" charset="0"/>
              </a:rPr>
              <a:pPr>
                <a:defRPr/>
              </a:pPr>
              <a:t>16</a:t>
            </a:fld>
            <a:endParaRPr lang="en-US">
              <a:solidFill>
                <a:prstClr val="black"/>
              </a:solidFill>
              <a:latin typeface="Arial" charset="0"/>
            </a:endParaRPr>
          </a:p>
        </p:txBody>
      </p:sp>
      <p:sp>
        <p:nvSpPr>
          <p:cNvPr id="93187"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318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175358336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E3319E37-FFF8-4A61-81CC-E93D80A46BE9}" type="slidenum">
              <a:rPr lang="en-US" altLang="en-US" sz="1200">
                <a:solidFill>
                  <a:prstClr val="black"/>
                </a:solidFill>
              </a:rPr>
              <a:pPr/>
              <a:t>153</a:t>
            </a:fld>
            <a:endParaRPr lang="en-US" altLang="en-US" sz="1200">
              <a:solidFill>
                <a:prstClr val="black"/>
              </a:solidFill>
            </a:endParaRPr>
          </a:p>
        </p:txBody>
      </p:sp>
      <p:sp>
        <p:nvSpPr>
          <p:cNvPr id="324611" name="Rectangle 2"/>
          <p:cNvSpPr>
            <a:spLocks noGrp="1" noRot="1" noChangeAspect="1" noChangeArrowheads="1" noTextEdit="1"/>
          </p:cNvSpPr>
          <p:nvPr>
            <p:ph type="sldImg"/>
          </p:nvPr>
        </p:nvSpPr>
        <p:spPr>
          <a:xfrm>
            <a:off x="1144588" y="685800"/>
            <a:ext cx="4572000" cy="3429000"/>
          </a:xfrm>
          <a:ln/>
        </p:spPr>
      </p:sp>
      <p:sp>
        <p:nvSpPr>
          <p:cNvPr id="32461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56553336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0AB2D916-F75A-4E81-BDEF-0FC6B3A19F13}" type="slidenum">
              <a:rPr lang="en-US" altLang="en-US" sz="1200">
                <a:solidFill>
                  <a:prstClr val="black"/>
                </a:solidFill>
              </a:rPr>
              <a:pPr/>
              <a:t>154</a:t>
            </a:fld>
            <a:endParaRPr lang="en-US" altLang="en-US" sz="1200">
              <a:solidFill>
                <a:prstClr val="black"/>
              </a:solidFill>
            </a:endParaRPr>
          </a:p>
        </p:txBody>
      </p:sp>
      <p:sp>
        <p:nvSpPr>
          <p:cNvPr id="325635" name="Rectangle 2"/>
          <p:cNvSpPr>
            <a:spLocks noGrp="1" noRot="1" noChangeAspect="1" noChangeArrowheads="1" noTextEdit="1"/>
          </p:cNvSpPr>
          <p:nvPr>
            <p:ph type="sldImg"/>
          </p:nvPr>
        </p:nvSpPr>
        <p:spPr>
          <a:xfrm>
            <a:off x="1144588" y="685800"/>
            <a:ext cx="4572000" cy="3429000"/>
          </a:xfrm>
          <a:ln/>
        </p:spPr>
      </p:sp>
      <p:sp>
        <p:nvSpPr>
          <p:cNvPr id="32563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71820591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82F9E23D-565E-4308-9F4B-E526BD015498}" type="slidenum">
              <a:rPr lang="en-US" altLang="en-US" sz="1200">
                <a:solidFill>
                  <a:prstClr val="black"/>
                </a:solidFill>
              </a:rPr>
              <a:pPr/>
              <a:t>155</a:t>
            </a:fld>
            <a:endParaRPr lang="en-US" altLang="en-US" sz="1200">
              <a:solidFill>
                <a:prstClr val="black"/>
              </a:solidFill>
            </a:endParaRPr>
          </a:p>
        </p:txBody>
      </p:sp>
      <p:sp>
        <p:nvSpPr>
          <p:cNvPr id="326659" name="Rectangle 2"/>
          <p:cNvSpPr>
            <a:spLocks noGrp="1" noRot="1" noChangeAspect="1" noChangeArrowheads="1" noTextEdit="1"/>
          </p:cNvSpPr>
          <p:nvPr>
            <p:ph type="sldImg"/>
          </p:nvPr>
        </p:nvSpPr>
        <p:spPr>
          <a:xfrm>
            <a:off x="1144588" y="685800"/>
            <a:ext cx="4572000" cy="3429000"/>
          </a:xfrm>
          <a:ln/>
        </p:spPr>
      </p:sp>
      <p:sp>
        <p:nvSpPr>
          <p:cNvPr id="32666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7137202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326B45C5-C7E3-47BE-80E9-788904E3B990}" type="slidenum">
              <a:rPr lang="en-US" altLang="en-US" sz="1200">
                <a:solidFill>
                  <a:prstClr val="black"/>
                </a:solidFill>
              </a:rPr>
              <a:pPr/>
              <a:t>156</a:t>
            </a:fld>
            <a:endParaRPr lang="en-US" altLang="en-US" sz="1200">
              <a:solidFill>
                <a:prstClr val="black"/>
              </a:solidFill>
            </a:endParaRPr>
          </a:p>
        </p:txBody>
      </p:sp>
      <p:sp>
        <p:nvSpPr>
          <p:cNvPr id="327683" name="Rectangle 2"/>
          <p:cNvSpPr>
            <a:spLocks noGrp="1" noRot="1" noChangeAspect="1" noChangeArrowheads="1" noTextEdit="1"/>
          </p:cNvSpPr>
          <p:nvPr>
            <p:ph type="sldImg"/>
          </p:nvPr>
        </p:nvSpPr>
        <p:spPr>
          <a:xfrm>
            <a:off x="1144588" y="685800"/>
            <a:ext cx="4572000" cy="3429000"/>
          </a:xfrm>
          <a:ln/>
        </p:spPr>
      </p:sp>
      <p:sp>
        <p:nvSpPr>
          <p:cNvPr id="327684"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30496419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5740739F-50C4-4F3D-808E-FAE1B9C3B3D8}" type="slidenum">
              <a:rPr lang="en-US" altLang="en-US" sz="1200">
                <a:solidFill>
                  <a:prstClr val="black"/>
                </a:solidFill>
              </a:rPr>
              <a:pPr/>
              <a:t>157</a:t>
            </a:fld>
            <a:endParaRPr lang="en-US" altLang="en-US" sz="1200">
              <a:solidFill>
                <a:prstClr val="black"/>
              </a:solidFill>
            </a:endParaRPr>
          </a:p>
        </p:txBody>
      </p:sp>
      <p:sp>
        <p:nvSpPr>
          <p:cNvPr id="328707" name="Rectangle 2"/>
          <p:cNvSpPr>
            <a:spLocks noGrp="1" noRot="1" noChangeAspect="1" noChangeArrowheads="1" noTextEdit="1"/>
          </p:cNvSpPr>
          <p:nvPr>
            <p:ph type="sldImg"/>
          </p:nvPr>
        </p:nvSpPr>
        <p:spPr>
          <a:xfrm>
            <a:off x="1144588" y="685800"/>
            <a:ext cx="4572000" cy="3429000"/>
          </a:xfrm>
          <a:ln/>
        </p:spPr>
      </p:sp>
      <p:sp>
        <p:nvSpPr>
          <p:cNvPr id="328708"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07783597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13D6BA13-65C0-4030-9AF5-634A240E6BB3}" type="slidenum">
              <a:rPr lang="en-US" altLang="en-US" sz="1200">
                <a:solidFill>
                  <a:prstClr val="black"/>
                </a:solidFill>
              </a:rPr>
              <a:pPr/>
              <a:t>158</a:t>
            </a:fld>
            <a:endParaRPr lang="en-US" altLang="en-US" sz="1200">
              <a:solidFill>
                <a:prstClr val="black"/>
              </a:solidFill>
            </a:endParaRPr>
          </a:p>
        </p:txBody>
      </p:sp>
      <p:sp>
        <p:nvSpPr>
          <p:cNvPr id="329731" name="Rectangle 2"/>
          <p:cNvSpPr>
            <a:spLocks noGrp="1" noRot="1" noChangeAspect="1" noChangeArrowheads="1" noTextEdit="1"/>
          </p:cNvSpPr>
          <p:nvPr>
            <p:ph type="sldImg"/>
          </p:nvPr>
        </p:nvSpPr>
        <p:spPr>
          <a:xfrm>
            <a:off x="1144588" y="685800"/>
            <a:ext cx="4572000" cy="3429000"/>
          </a:xfrm>
          <a:ln/>
        </p:spPr>
      </p:sp>
      <p:sp>
        <p:nvSpPr>
          <p:cNvPr id="32973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58265017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AB0E9D7A-55F3-4B45-B78C-F8DE101B2A6A}" type="slidenum">
              <a:rPr lang="en-US" altLang="en-US" sz="1200">
                <a:solidFill>
                  <a:prstClr val="black"/>
                </a:solidFill>
              </a:rPr>
              <a:pPr/>
              <a:t>162</a:t>
            </a:fld>
            <a:endParaRPr lang="en-US" altLang="en-US" sz="1200">
              <a:solidFill>
                <a:prstClr val="black"/>
              </a:solidFill>
            </a:endParaRPr>
          </a:p>
        </p:txBody>
      </p:sp>
      <p:sp>
        <p:nvSpPr>
          <p:cNvPr id="330755" name="Rectangle 2"/>
          <p:cNvSpPr>
            <a:spLocks noGrp="1" noRot="1" noChangeAspect="1" noChangeArrowheads="1" noTextEdit="1"/>
          </p:cNvSpPr>
          <p:nvPr>
            <p:ph type="sldImg"/>
          </p:nvPr>
        </p:nvSpPr>
        <p:spPr>
          <a:xfrm>
            <a:off x="1144588" y="685800"/>
            <a:ext cx="4572000" cy="3429000"/>
          </a:xfrm>
          <a:ln/>
        </p:spPr>
      </p:sp>
      <p:sp>
        <p:nvSpPr>
          <p:cNvPr id="330756"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5502515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A4A07764-1FB3-4CC7-8EF5-302FC2813AAD}" type="slidenum">
              <a:rPr lang="en-US" altLang="en-US" sz="1200">
                <a:solidFill>
                  <a:prstClr val="black"/>
                </a:solidFill>
              </a:rPr>
              <a:pPr/>
              <a:t>163</a:t>
            </a:fld>
            <a:endParaRPr lang="en-US" altLang="en-US" sz="1200">
              <a:solidFill>
                <a:prstClr val="black"/>
              </a:solidFill>
            </a:endParaRPr>
          </a:p>
        </p:txBody>
      </p:sp>
      <p:sp>
        <p:nvSpPr>
          <p:cNvPr id="331779" name="Rectangle 2"/>
          <p:cNvSpPr>
            <a:spLocks noGrp="1" noRot="1" noChangeAspect="1" noChangeArrowheads="1" noTextEdit="1"/>
          </p:cNvSpPr>
          <p:nvPr>
            <p:ph type="sldImg"/>
          </p:nvPr>
        </p:nvSpPr>
        <p:spPr>
          <a:xfrm>
            <a:off x="1144588" y="685800"/>
            <a:ext cx="4572000" cy="3429000"/>
          </a:xfrm>
          <a:ln/>
        </p:spPr>
      </p:sp>
      <p:sp>
        <p:nvSpPr>
          <p:cNvPr id="331780"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92838176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A6DC41A6-2A15-4FBE-99A2-D2AEB04051A2}" type="slidenum">
              <a:rPr lang="en-US" altLang="en-US" sz="1200">
                <a:solidFill>
                  <a:prstClr val="black"/>
                </a:solidFill>
              </a:rPr>
              <a:pPr/>
              <a:t>164</a:t>
            </a:fld>
            <a:endParaRPr lang="en-US" altLang="en-US" sz="1200">
              <a:solidFill>
                <a:prstClr val="black"/>
              </a:solidFill>
            </a:endParaRPr>
          </a:p>
        </p:txBody>
      </p:sp>
      <p:sp>
        <p:nvSpPr>
          <p:cNvPr id="309251" name="Rectangle 2"/>
          <p:cNvSpPr>
            <a:spLocks noGrp="1" noRot="1" noChangeAspect="1" noChangeArrowheads="1" noTextEdit="1"/>
          </p:cNvSpPr>
          <p:nvPr>
            <p:ph type="sldImg"/>
          </p:nvPr>
        </p:nvSpPr>
        <p:spPr>
          <a:xfrm>
            <a:off x="1144588" y="685800"/>
            <a:ext cx="4572000" cy="3429000"/>
          </a:xfrm>
          <a:ln/>
        </p:spPr>
      </p:sp>
      <p:sp>
        <p:nvSpPr>
          <p:cNvPr id="30925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358221310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BF3FB994-4A7C-4991-BC24-AF75C226381C}" type="slidenum">
              <a:rPr lang="en-US" altLang="en-US" sz="1200">
                <a:solidFill>
                  <a:prstClr val="black"/>
                </a:solidFill>
              </a:rPr>
              <a:pPr/>
              <a:t>172</a:t>
            </a:fld>
            <a:endParaRPr lang="en-US" altLang="en-US" sz="1200">
              <a:solidFill>
                <a:prstClr val="black"/>
              </a:solidFill>
            </a:endParaRPr>
          </a:p>
        </p:txBody>
      </p:sp>
      <p:sp>
        <p:nvSpPr>
          <p:cNvPr id="310275" name="Slide Image Placeholder 1"/>
          <p:cNvSpPr>
            <a:spLocks noGrp="1" noRot="1" noChangeAspect="1" noTextEdit="1"/>
          </p:cNvSpPr>
          <p:nvPr>
            <p:ph type="sldImg"/>
          </p:nvPr>
        </p:nvSpPr>
        <p:spPr>
          <a:xfrm>
            <a:off x="1144588" y="685800"/>
            <a:ext cx="4572000" cy="3429000"/>
          </a:xfrm>
          <a:ln/>
        </p:spPr>
      </p:sp>
      <p:sp>
        <p:nvSpPr>
          <p:cNvPr id="310276" name="Notes Placeholder 2"/>
          <p:cNvSpPr>
            <a:spLocks noGrp="1"/>
          </p:cNvSpPr>
          <p:nvPr>
            <p:ph type="body" idx="1"/>
          </p:nvPr>
        </p:nvSpPr>
        <p:spPr>
          <a:noFill/>
        </p:spPr>
        <p:txBody>
          <a:bodyPr lIns="91432" tIns="45716" rIns="91432" bIns="45716"/>
          <a:lstStyle/>
          <a:p>
            <a:pPr eaLnBrk="1" hangingPunct="1">
              <a:spcBef>
                <a:spcPct val="0"/>
              </a:spcBef>
            </a:pPr>
            <a:endParaRPr lang="en-US" altLang="en-US"/>
          </a:p>
        </p:txBody>
      </p:sp>
      <p:sp>
        <p:nvSpPr>
          <p:cNvPr id="310277"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2" tIns="45716" rIns="91432" bIns="45716" anchor="b"/>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pPr algn="r" fontAlgn="base">
              <a:spcBef>
                <a:spcPct val="0"/>
              </a:spcBef>
              <a:spcAft>
                <a:spcPct val="0"/>
              </a:spcAft>
            </a:pPr>
            <a:fld id="{1EA11829-09BA-4ED5-84ED-59201D6D3CD1}" type="slidenum">
              <a:rPr lang="en-US" altLang="en-US" sz="1200" smtClean="0">
                <a:solidFill>
                  <a:prstClr val="black"/>
                </a:solidFill>
                <a:latin typeface="Calibri" pitchFamily="34" charset="0"/>
              </a:rPr>
              <a:pPr algn="r" fontAlgn="base">
                <a:spcBef>
                  <a:spcPct val="0"/>
                </a:spcBef>
                <a:spcAft>
                  <a:spcPct val="0"/>
                </a:spcAft>
              </a:pPr>
              <a:t>172</a:t>
            </a:fld>
            <a:endParaRPr lang="en-US" altLang="en-US" sz="1200">
              <a:solidFill>
                <a:prstClr val="black"/>
              </a:solidFill>
              <a:latin typeface="Calibri" pitchFamily="34" charset="0"/>
            </a:endParaRPr>
          </a:p>
        </p:txBody>
      </p:sp>
    </p:spTree>
    <p:extLst>
      <p:ext uri="{BB962C8B-B14F-4D97-AF65-F5344CB8AC3E}">
        <p14:creationId xmlns:p14="http://schemas.microsoft.com/office/powerpoint/2010/main" val="12347084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defRPr/>
            </a:pPr>
            <a:fld id="{211A0193-288B-49A7-B045-9B52A6B7FD4A}" type="slidenum">
              <a:rPr lang="en-US" smtClean="0">
                <a:solidFill>
                  <a:prstClr val="black"/>
                </a:solidFill>
                <a:latin typeface="Arial" charset="0"/>
              </a:rPr>
              <a:pPr>
                <a:defRPr/>
              </a:pPr>
              <a:t>17</a:t>
            </a:fld>
            <a:endParaRPr lang="en-US">
              <a:solidFill>
                <a:prstClr val="black"/>
              </a:solidFill>
              <a:latin typeface="Arial" charset="0"/>
            </a:endParaRPr>
          </a:p>
        </p:txBody>
      </p:sp>
      <p:sp>
        <p:nvSpPr>
          <p:cNvPr id="94211"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386664667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F44832C6-C78D-4EAC-BC1F-84217F1ABC00}" type="slidenum">
              <a:rPr lang="en-US" altLang="en-US" sz="1200">
                <a:solidFill>
                  <a:prstClr val="black"/>
                </a:solidFill>
              </a:rPr>
              <a:pPr/>
              <a:t>173</a:t>
            </a:fld>
            <a:endParaRPr lang="en-US" altLang="en-US" sz="1200">
              <a:solidFill>
                <a:prstClr val="black"/>
              </a:solidFill>
            </a:endParaRPr>
          </a:p>
        </p:txBody>
      </p:sp>
      <p:sp>
        <p:nvSpPr>
          <p:cNvPr id="311299" name="Slide Image Placeholder 1"/>
          <p:cNvSpPr>
            <a:spLocks noGrp="1" noRot="1" noChangeAspect="1" noTextEdit="1"/>
          </p:cNvSpPr>
          <p:nvPr>
            <p:ph type="sldImg"/>
          </p:nvPr>
        </p:nvSpPr>
        <p:spPr>
          <a:xfrm>
            <a:off x="1144588" y="685800"/>
            <a:ext cx="4572000" cy="3429000"/>
          </a:xfrm>
          <a:ln/>
        </p:spPr>
      </p:sp>
      <p:sp>
        <p:nvSpPr>
          <p:cNvPr id="311300" name="Notes Placeholder 2"/>
          <p:cNvSpPr>
            <a:spLocks noGrp="1"/>
          </p:cNvSpPr>
          <p:nvPr>
            <p:ph type="body" idx="1"/>
          </p:nvPr>
        </p:nvSpPr>
        <p:spPr>
          <a:noFill/>
        </p:spPr>
        <p:txBody>
          <a:bodyPr lIns="91432" tIns="45716" rIns="91432" bIns="45716"/>
          <a:lstStyle/>
          <a:p>
            <a:pPr eaLnBrk="1" hangingPunct="1">
              <a:spcBef>
                <a:spcPct val="0"/>
              </a:spcBef>
            </a:pPr>
            <a:endParaRPr lang="en-US" altLang="en-US"/>
          </a:p>
        </p:txBody>
      </p:sp>
      <p:sp>
        <p:nvSpPr>
          <p:cNvPr id="311301"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2" tIns="45716" rIns="91432" bIns="45716" anchor="b"/>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pPr algn="r" fontAlgn="base">
              <a:spcBef>
                <a:spcPct val="0"/>
              </a:spcBef>
              <a:spcAft>
                <a:spcPct val="0"/>
              </a:spcAft>
            </a:pPr>
            <a:fld id="{CD6DD69A-47FF-4A40-A680-BDC6D3D799AF}" type="slidenum">
              <a:rPr lang="en-US" altLang="en-US" sz="1200" smtClean="0">
                <a:solidFill>
                  <a:prstClr val="black"/>
                </a:solidFill>
                <a:latin typeface="Calibri" pitchFamily="34" charset="0"/>
              </a:rPr>
              <a:pPr algn="r" fontAlgn="base">
                <a:spcBef>
                  <a:spcPct val="0"/>
                </a:spcBef>
                <a:spcAft>
                  <a:spcPct val="0"/>
                </a:spcAft>
              </a:pPr>
              <a:t>173</a:t>
            </a:fld>
            <a:endParaRPr lang="en-US" altLang="en-US" sz="1200">
              <a:solidFill>
                <a:prstClr val="black"/>
              </a:solidFill>
              <a:latin typeface="Calibri" pitchFamily="34" charset="0"/>
            </a:endParaRPr>
          </a:p>
        </p:txBody>
      </p:sp>
    </p:spTree>
    <p:extLst>
      <p:ext uri="{BB962C8B-B14F-4D97-AF65-F5344CB8AC3E}">
        <p14:creationId xmlns:p14="http://schemas.microsoft.com/office/powerpoint/2010/main" val="160453318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17D607D7-1DDD-46F4-B34C-653F26163ACF}" type="slidenum">
              <a:rPr lang="en-US" altLang="en-US" sz="1200">
                <a:solidFill>
                  <a:prstClr val="black"/>
                </a:solidFill>
              </a:rPr>
              <a:pPr/>
              <a:t>174</a:t>
            </a:fld>
            <a:endParaRPr lang="en-US" altLang="en-US" sz="1200">
              <a:solidFill>
                <a:prstClr val="black"/>
              </a:solidFill>
            </a:endParaRPr>
          </a:p>
        </p:txBody>
      </p:sp>
      <p:sp>
        <p:nvSpPr>
          <p:cNvPr id="312323" name="Slide Image Placeholder 1"/>
          <p:cNvSpPr>
            <a:spLocks noGrp="1" noRot="1" noChangeAspect="1" noTextEdit="1"/>
          </p:cNvSpPr>
          <p:nvPr>
            <p:ph type="sldImg"/>
          </p:nvPr>
        </p:nvSpPr>
        <p:spPr>
          <a:xfrm>
            <a:off x="1144588" y="685800"/>
            <a:ext cx="4572000" cy="3429000"/>
          </a:xfrm>
          <a:ln/>
        </p:spPr>
      </p:sp>
      <p:sp>
        <p:nvSpPr>
          <p:cNvPr id="312324" name="Notes Placeholder 2"/>
          <p:cNvSpPr>
            <a:spLocks noGrp="1"/>
          </p:cNvSpPr>
          <p:nvPr>
            <p:ph type="body" idx="1"/>
          </p:nvPr>
        </p:nvSpPr>
        <p:spPr>
          <a:noFill/>
        </p:spPr>
        <p:txBody>
          <a:bodyPr lIns="91432" tIns="45716" rIns="91432" bIns="45716"/>
          <a:lstStyle/>
          <a:p>
            <a:pPr eaLnBrk="1" hangingPunct="1">
              <a:spcBef>
                <a:spcPct val="0"/>
              </a:spcBef>
            </a:pPr>
            <a:endParaRPr lang="en-US" altLang="en-US"/>
          </a:p>
        </p:txBody>
      </p:sp>
      <p:sp>
        <p:nvSpPr>
          <p:cNvPr id="312325"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2" tIns="45716" rIns="91432" bIns="45716" anchor="b"/>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pPr algn="r" fontAlgn="base">
              <a:spcBef>
                <a:spcPct val="0"/>
              </a:spcBef>
              <a:spcAft>
                <a:spcPct val="0"/>
              </a:spcAft>
            </a:pPr>
            <a:fld id="{567B23B5-7DF3-413B-AA76-2BA7A2B95E54}" type="slidenum">
              <a:rPr lang="en-US" altLang="en-US" sz="1200" smtClean="0">
                <a:solidFill>
                  <a:prstClr val="black"/>
                </a:solidFill>
                <a:latin typeface="Calibri" pitchFamily="34" charset="0"/>
              </a:rPr>
              <a:pPr algn="r" fontAlgn="base">
                <a:spcBef>
                  <a:spcPct val="0"/>
                </a:spcBef>
                <a:spcAft>
                  <a:spcPct val="0"/>
                </a:spcAft>
              </a:pPr>
              <a:t>174</a:t>
            </a:fld>
            <a:endParaRPr lang="en-US" altLang="en-US" sz="1200">
              <a:solidFill>
                <a:prstClr val="black"/>
              </a:solidFill>
              <a:latin typeface="Calibri" pitchFamily="34" charset="0"/>
            </a:endParaRPr>
          </a:p>
        </p:txBody>
      </p:sp>
    </p:spTree>
    <p:extLst>
      <p:ext uri="{BB962C8B-B14F-4D97-AF65-F5344CB8AC3E}">
        <p14:creationId xmlns:p14="http://schemas.microsoft.com/office/powerpoint/2010/main" val="267124695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AADBEF65-C88A-4241-A891-DD8E887C246A}" type="slidenum">
              <a:rPr lang="en-US" altLang="en-US" sz="1200">
                <a:solidFill>
                  <a:prstClr val="black"/>
                </a:solidFill>
              </a:rPr>
              <a:pPr/>
              <a:t>175</a:t>
            </a:fld>
            <a:endParaRPr lang="en-US" altLang="en-US" sz="1200">
              <a:solidFill>
                <a:prstClr val="black"/>
              </a:solidFill>
            </a:endParaRPr>
          </a:p>
        </p:txBody>
      </p:sp>
      <p:sp>
        <p:nvSpPr>
          <p:cNvPr id="313347" name="Slide Image Placeholder 1"/>
          <p:cNvSpPr>
            <a:spLocks noGrp="1" noRot="1" noChangeAspect="1" noTextEdit="1"/>
          </p:cNvSpPr>
          <p:nvPr>
            <p:ph type="sldImg"/>
          </p:nvPr>
        </p:nvSpPr>
        <p:spPr>
          <a:xfrm>
            <a:off x="1144588" y="685800"/>
            <a:ext cx="4572000" cy="3429000"/>
          </a:xfrm>
          <a:ln/>
        </p:spPr>
      </p:sp>
      <p:sp>
        <p:nvSpPr>
          <p:cNvPr id="313348" name="Notes Placeholder 2"/>
          <p:cNvSpPr>
            <a:spLocks noGrp="1"/>
          </p:cNvSpPr>
          <p:nvPr>
            <p:ph type="body" idx="1"/>
          </p:nvPr>
        </p:nvSpPr>
        <p:spPr>
          <a:noFill/>
        </p:spPr>
        <p:txBody>
          <a:bodyPr lIns="91432" tIns="45716" rIns="91432" bIns="45716"/>
          <a:lstStyle/>
          <a:p>
            <a:pPr eaLnBrk="1" hangingPunct="1">
              <a:spcBef>
                <a:spcPct val="0"/>
              </a:spcBef>
            </a:pPr>
            <a:endParaRPr lang="en-US" altLang="en-US"/>
          </a:p>
        </p:txBody>
      </p:sp>
      <p:sp>
        <p:nvSpPr>
          <p:cNvPr id="313349" name="Slide Number Placeholder 3"/>
          <p:cNvSpPr txBox="1">
            <a:spLocks noGrp="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2" tIns="45716" rIns="91432" bIns="45716" anchor="b"/>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pPr algn="r" fontAlgn="base">
              <a:spcBef>
                <a:spcPct val="0"/>
              </a:spcBef>
              <a:spcAft>
                <a:spcPct val="0"/>
              </a:spcAft>
            </a:pPr>
            <a:fld id="{DDFB1A28-2C97-44CE-9EBF-E7B4090E943C}" type="slidenum">
              <a:rPr lang="en-US" altLang="en-US" sz="1200" smtClean="0">
                <a:solidFill>
                  <a:prstClr val="black"/>
                </a:solidFill>
                <a:latin typeface="Calibri" pitchFamily="34" charset="0"/>
              </a:rPr>
              <a:pPr algn="r" fontAlgn="base">
                <a:spcBef>
                  <a:spcPct val="0"/>
                </a:spcBef>
                <a:spcAft>
                  <a:spcPct val="0"/>
                </a:spcAft>
              </a:pPr>
              <a:t>175</a:t>
            </a:fld>
            <a:endParaRPr lang="en-US" altLang="en-US" sz="1200">
              <a:solidFill>
                <a:prstClr val="black"/>
              </a:solidFill>
              <a:latin typeface="Calibri" pitchFamily="34" charset="0"/>
            </a:endParaRPr>
          </a:p>
        </p:txBody>
      </p:sp>
    </p:spTree>
    <p:extLst>
      <p:ext uri="{BB962C8B-B14F-4D97-AF65-F5344CB8AC3E}">
        <p14:creationId xmlns:p14="http://schemas.microsoft.com/office/powerpoint/2010/main" val="222840979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EBEB7867-D08B-4DC5-93BD-BE10A8E70BA2}" type="slidenum">
              <a:rPr lang="en-US" altLang="en-US" sz="1200">
                <a:solidFill>
                  <a:prstClr val="black"/>
                </a:solidFill>
              </a:rPr>
              <a:pPr/>
              <a:t>178</a:t>
            </a:fld>
            <a:endParaRPr lang="en-US" altLang="en-US" sz="1200">
              <a:solidFill>
                <a:prstClr val="black"/>
              </a:solidFill>
            </a:endParaRPr>
          </a:p>
        </p:txBody>
      </p:sp>
      <p:sp>
        <p:nvSpPr>
          <p:cNvPr id="314371" name="Rectangle 2"/>
          <p:cNvSpPr>
            <a:spLocks noGrp="1" noRot="1" noChangeAspect="1" noChangeArrowheads="1" noTextEdit="1"/>
          </p:cNvSpPr>
          <p:nvPr>
            <p:ph type="sldImg"/>
          </p:nvPr>
        </p:nvSpPr>
        <p:spPr>
          <a:xfrm>
            <a:off x="1144588" y="685800"/>
            <a:ext cx="4572000" cy="3429000"/>
          </a:xfrm>
          <a:ln/>
        </p:spPr>
      </p:sp>
      <p:sp>
        <p:nvSpPr>
          <p:cNvPr id="31437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178705848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noFill/>
        </p:spPr>
        <p:txBody>
          <a:bodyPr/>
          <a:lstStyle>
            <a:lvl1pPr>
              <a:defRPr sz="2400">
                <a:solidFill>
                  <a:schemeClr val="accent2"/>
                </a:solidFill>
                <a:latin typeface="Arial" charset="0"/>
              </a:defRPr>
            </a:lvl1pPr>
            <a:lvl2pPr marL="742950" indent="-285750">
              <a:defRPr sz="2400">
                <a:solidFill>
                  <a:schemeClr val="accent2"/>
                </a:solidFill>
                <a:latin typeface="Arial" charset="0"/>
              </a:defRPr>
            </a:lvl2pPr>
            <a:lvl3pPr marL="1143000" indent="-228600">
              <a:defRPr sz="2400">
                <a:solidFill>
                  <a:schemeClr val="accent2"/>
                </a:solidFill>
                <a:latin typeface="Arial" charset="0"/>
              </a:defRPr>
            </a:lvl3pPr>
            <a:lvl4pPr marL="1600200" indent="-228600">
              <a:defRPr sz="2400">
                <a:solidFill>
                  <a:schemeClr val="accent2"/>
                </a:solidFill>
                <a:latin typeface="Arial" charset="0"/>
              </a:defRPr>
            </a:lvl4pPr>
            <a:lvl5pPr marL="2057400" indent="-228600">
              <a:defRPr sz="2400">
                <a:solidFill>
                  <a:schemeClr val="accent2"/>
                </a:solidFill>
                <a:latin typeface="Arial" charset="0"/>
              </a:defRPr>
            </a:lvl5pPr>
            <a:lvl6pPr marL="2514600" indent="-228600" eaLnBrk="0" fontAlgn="base" hangingPunct="0">
              <a:spcBef>
                <a:spcPct val="0"/>
              </a:spcBef>
              <a:spcAft>
                <a:spcPct val="0"/>
              </a:spcAft>
              <a:defRPr sz="2400">
                <a:solidFill>
                  <a:schemeClr val="accent2"/>
                </a:solidFill>
                <a:latin typeface="Arial" charset="0"/>
              </a:defRPr>
            </a:lvl6pPr>
            <a:lvl7pPr marL="2971800" indent="-228600" eaLnBrk="0" fontAlgn="base" hangingPunct="0">
              <a:spcBef>
                <a:spcPct val="0"/>
              </a:spcBef>
              <a:spcAft>
                <a:spcPct val="0"/>
              </a:spcAft>
              <a:defRPr sz="2400">
                <a:solidFill>
                  <a:schemeClr val="accent2"/>
                </a:solidFill>
                <a:latin typeface="Arial" charset="0"/>
              </a:defRPr>
            </a:lvl7pPr>
            <a:lvl8pPr marL="3429000" indent="-228600" eaLnBrk="0" fontAlgn="base" hangingPunct="0">
              <a:spcBef>
                <a:spcPct val="0"/>
              </a:spcBef>
              <a:spcAft>
                <a:spcPct val="0"/>
              </a:spcAft>
              <a:defRPr sz="2400">
                <a:solidFill>
                  <a:schemeClr val="accent2"/>
                </a:solidFill>
                <a:latin typeface="Arial" charset="0"/>
              </a:defRPr>
            </a:lvl8pPr>
            <a:lvl9pPr marL="3886200" indent="-228600" eaLnBrk="0" fontAlgn="base" hangingPunct="0">
              <a:spcBef>
                <a:spcPct val="0"/>
              </a:spcBef>
              <a:spcAft>
                <a:spcPct val="0"/>
              </a:spcAft>
              <a:defRPr sz="2400">
                <a:solidFill>
                  <a:schemeClr val="accent2"/>
                </a:solidFill>
                <a:latin typeface="Arial" charset="0"/>
              </a:defRPr>
            </a:lvl9pPr>
          </a:lstStyle>
          <a:p>
            <a:fld id="{4C1D4449-FBAE-44C2-BADC-E6E0CDAACC9F}" type="slidenum">
              <a:rPr lang="en-US" altLang="en-US" sz="1200">
                <a:solidFill>
                  <a:prstClr val="black"/>
                </a:solidFill>
              </a:rPr>
              <a:pPr/>
              <a:t>179</a:t>
            </a:fld>
            <a:endParaRPr lang="en-US" altLang="en-US" sz="1200">
              <a:solidFill>
                <a:prstClr val="black"/>
              </a:solidFill>
            </a:endParaRPr>
          </a:p>
        </p:txBody>
      </p:sp>
      <p:sp>
        <p:nvSpPr>
          <p:cNvPr id="319491" name="Rectangle 2"/>
          <p:cNvSpPr>
            <a:spLocks noGrp="1" noRot="1" noChangeAspect="1" noChangeArrowheads="1" noTextEdit="1"/>
          </p:cNvSpPr>
          <p:nvPr>
            <p:ph type="sldImg"/>
          </p:nvPr>
        </p:nvSpPr>
        <p:spPr>
          <a:xfrm>
            <a:off x="1144588" y="685800"/>
            <a:ext cx="4572000" cy="3429000"/>
          </a:xfrm>
          <a:ln/>
        </p:spPr>
      </p:sp>
      <p:sp>
        <p:nvSpPr>
          <p:cNvPr id="319492" name="Rectangle 3"/>
          <p:cNvSpPr>
            <a:spLocks noGrp="1" noChangeArrowheads="1"/>
          </p:cNvSpPr>
          <p:nvPr>
            <p:ph type="body" idx="1"/>
          </p:nvPr>
        </p:nvSpPr>
        <p:spPr>
          <a:noFill/>
        </p:spPr>
        <p:txBody>
          <a:bodyPr/>
          <a:lstStyle/>
          <a:p>
            <a:pPr eaLnBrk="1" hangingPunct="1"/>
            <a:endParaRPr lang="en-US" altLang="en-US"/>
          </a:p>
        </p:txBody>
      </p:sp>
    </p:spTree>
    <p:extLst>
      <p:ext uri="{BB962C8B-B14F-4D97-AF65-F5344CB8AC3E}">
        <p14:creationId xmlns:p14="http://schemas.microsoft.com/office/powerpoint/2010/main" val="24672581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92EB61CA-6053-409E-8A99-3BCF0718D397}" type="datetime1">
              <a:rPr lang="en-US" smtClean="0">
                <a:solidFill>
                  <a:srgbClr val="002060">
                    <a:tint val="75000"/>
                  </a:srgbClr>
                </a:solidFill>
              </a:rPr>
              <a:t>5/16/2021</a:t>
            </a:fld>
            <a:endParaRPr lang="en-US">
              <a:solidFill>
                <a:srgbClr val="00206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6" name="Slide Number Placeholder 5"/>
          <p:cNvSpPr>
            <a:spLocks noGrp="1"/>
          </p:cNvSpPr>
          <p:nvPr>
            <p:ph type="sldNum" sz="quarter" idx="12"/>
          </p:nvPr>
        </p:nvSpPr>
        <p:spPr/>
        <p:txBody>
          <a:bodyPr/>
          <a:lstStyle>
            <a:lvl1pPr>
              <a:defRPr/>
            </a:lvl1pPr>
          </a:lstStyle>
          <a:p>
            <a:pPr>
              <a:defRPr/>
            </a:pPr>
            <a:fld id="{663F2A19-7C34-4DA7-8451-619E94EAF235}"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23190956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3C025837-B403-4E53-A6AA-3192B5FA3027}" type="datetime1">
              <a:rPr lang="en-US" smtClean="0">
                <a:solidFill>
                  <a:srgbClr val="002060">
                    <a:tint val="75000"/>
                  </a:srgbClr>
                </a:solidFill>
              </a:rPr>
              <a:t>5/16/2021</a:t>
            </a:fld>
            <a:endParaRPr lang="en-US">
              <a:solidFill>
                <a:srgbClr val="00206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6" name="Slide Number Placeholder 5"/>
          <p:cNvSpPr>
            <a:spLocks noGrp="1"/>
          </p:cNvSpPr>
          <p:nvPr>
            <p:ph type="sldNum" sz="quarter" idx="12"/>
          </p:nvPr>
        </p:nvSpPr>
        <p:spPr/>
        <p:txBody>
          <a:bodyPr/>
          <a:lstStyle>
            <a:lvl1pPr>
              <a:defRPr/>
            </a:lvl1pPr>
          </a:lstStyle>
          <a:p>
            <a:pPr>
              <a:defRPr/>
            </a:pPr>
            <a:fld id="{E2C2C6CD-3BAF-40A1-9DDB-2274D5AD27D4}"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20673532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3ACC151-869B-4CAF-A539-C3FAD367DE46}" type="datetime1">
              <a:rPr lang="en-US" smtClean="0">
                <a:solidFill>
                  <a:srgbClr val="002060">
                    <a:tint val="75000"/>
                  </a:srgbClr>
                </a:solidFill>
              </a:rPr>
              <a:t>5/16/2021</a:t>
            </a:fld>
            <a:endParaRPr lang="en-US">
              <a:solidFill>
                <a:srgbClr val="00206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6" name="Slide Number Placeholder 5"/>
          <p:cNvSpPr>
            <a:spLocks noGrp="1"/>
          </p:cNvSpPr>
          <p:nvPr>
            <p:ph type="sldNum" sz="quarter" idx="12"/>
          </p:nvPr>
        </p:nvSpPr>
        <p:spPr/>
        <p:txBody>
          <a:bodyPr/>
          <a:lstStyle>
            <a:lvl1pPr>
              <a:defRPr/>
            </a:lvl1pPr>
          </a:lstStyle>
          <a:p>
            <a:pPr>
              <a:defRPr/>
            </a:pPr>
            <a:fld id="{FCFAB91A-515E-4B68-A3CC-7FBD5FC407E2}"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58363674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97F42617-B886-4AA6-9D39-A25904CCEF81}" type="datetime1">
              <a:rPr lang="en-US" smtClean="0">
                <a:solidFill>
                  <a:srgbClr val="000000"/>
                </a:solidFill>
              </a:rPr>
              <a:t>5/16/2021</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de-DE">
                <a:solidFill>
                  <a:srgbClr val="000000"/>
                </a:solidFill>
              </a:rPr>
              <a:t>PHY 262 Dark Energy; A. Albrecht</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7353B09-B893-4471-B163-3B7B06CE1C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74816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D6544D8D-1381-482C-B05A-0D158F55A87F}" type="datetime1">
              <a:rPr lang="en-US" smtClean="0">
                <a:solidFill>
                  <a:srgbClr val="000000"/>
                </a:solidFill>
              </a:rPr>
              <a:t>5/16/2021</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de-DE">
                <a:solidFill>
                  <a:srgbClr val="000000"/>
                </a:solidFill>
              </a:rPr>
              <a:t>PHY 262 Dark Energy; A. Albrecht</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2C0C0D-862C-476C-B4F8-B0870E90E7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361394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F854B897-357D-4B2E-BFD7-0EF241AEE2F5}" type="datetime1">
              <a:rPr lang="en-US" smtClean="0">
                <a:solidFill>
                  <a:srgbClr val="000000"/>
                </a:solidFill>
              </a:rPr>
              <a:t>5/16/2021</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de-DE">
                <a:solidFill>
                  <a:srgbClr val="000000"/>
                </a:solidFill>
              </a:rPr>
              <a:t>PHY 262 Dark Energy; A. Albrecht</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BD3DA-7E84-4329-B068-74DCE5FA25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25610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8B67CC6C-854B-4543-AC80-BC26270CCCA3}" type="datetime1">
              <a:rPr lang="en-US" smtClean="0">
                <a:solidFill>
                  <a:srgbClr val="000000"/>
                </a:solidFill>
              </a:rPr>
              <a:t>5/16/2021</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de-DE">
                <a:solidFill>
                  <a:srgbClr val="000000"/>
                </a:solidFill>
              </a:rPr>
              <a:t>PHY 262 Dark Energy; A. Albrecht</a:t>
            </a: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519D1D2-9710-48D0-97B0-450B9C5714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2999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9AA06A8F-2ADD-4F30-B5C6-AA1B8B8685DD}" type="datetime1">
              <a:rPr lang="en-US" smtClean="0">
                <a:solidFill>
                  <a:srgbClr val="000000"/>
                </a:solidFill>
              </a:rPr>
              <a:t>5/16/2021</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r>
              <a:rPr lang="de-DE">
                <a:solidFill>
                  <a:srgbClr val="000000"/>
                </a:solidFill>
              </a:rPr>
              <a:t>PHY 262 Dark Energy; A. Albrecht</a:t>
            </a: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C2B62E2-E6A4-4BA7-B3C1-257BC333D1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71401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92702BAE-3AE3-4318-A3B6-44C1FEFAE522}" type="datetime1">
              <a:rPr lang="en-US" smtClean="0">
                <a:solidFill>
                  <a:srgbClr val="000000"/>
                </a:solidFill>
              </a:rPr>
              <a:t>5/16/2021</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r>
              <a:rPr lang="de-DE">
                <a:solidFill>
                  <a:srgbClr val="000000"/>
                </a:solidFill>
              </a:rPr>
              <a:t>PHY 262 Dark Energy; A. Albrecht</a:t>
            </a: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F6D782A-CFD2-4840-A5A0-B1F97B58BE6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887937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34624C42-7C37-4370-9F9E-B5A56BA592A0}" type="datetime1">
              <a:rPr lang="en-US" smtClean="0">
                <a:solidFill>
                  <a:srgbClr val="000000"/>
                </a:solidFill>
              </a:rPr>
              <a:t>5/16/2021</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r>
              <a:rPr lang="de-DE">
                <a:solidFill>
                  <a:srgbClr val="000000"/>
                </a:solidFill>
              </a:rPr>
              <a:t>PHY 262 Dark Energy; A. Albrecht</a:t>
            </a: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FBB7EBD-45E0-4BCD-82D7-13FCDE2B5A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909972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44A36893-A389-4A27-B07E-8AA15320360D}" type="datetime1">
              <a:rPr lang="en-US" smtClean="0">
                <a:solidFill>
                  <a:srgbClr val="000000"/>
                </a:solidFill>
              </a:rPr>
              <a:t>5/16/2021</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de-DE">
                <a:solidFill>
                  <a:srgbClr val="000000"/>
                </a:solidFill>
              </a:rPr>
              <a:t>PHY 262 Dark Energy; A. Albrecht</a:t>
            </a: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7AF0D9-AA88-4F29-A0DF-183B3122F7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51013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8FB7F1D-E543-49E9-8E43-727839CBFF60}" type="datetime1">
              <a:rPr lang="en-US" smtClean="0">
                <a:solidFill>
                  <a:srgbClr val="002060">
                    <a:tint val="75000"/>
                  </a:srgbClr>
                </a:solidFill>
              </a:rPr>
              <a:t>5/16/2021</a:t>
            </a:fld>
            <a:endParaRPr lang="en-US">
              <a:solidFill>
                <a:srgbClr val="00206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6" name="Slide Number Placeholder 5"/>
          <p:cNvSpPr>
            <a:spLocks noGrp="1"/>
          </p:cNvSpPr>
          <p:nvPr>
            <p:ph type="sldNum" sz="quarter" idx="12"/>
          </p:nvPr>
        </p:nvSpPr>
        <p:spPr/>
        <p:txBody>
          <a:bodyPr/>
          <a:lstStyle>
            <a:lvl1pPr>
              <a:defRPr/>
            </a:lvl1pPr>
          </a:lstStyle>
          <a:p>
            <a:pPr>
              <a:defRPr/>
            </a:pPr>
            <a:fld id="{526B814D-0219-4468-BEB7-2C48F1004E9D}"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290557697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AB61D0F-A57E-4D8F-838F-524E0F96CDB2}" type="datetime1">
              <a:rPr lang="en-US" smtClean="0">
                <a:solidFill>
                  <a:srgbClr val="000000"/>
                </a:solidFill>
              </a:rPr>
              <a:t>5/16/2021</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de-DE">
                <a:solidFill>
                  <a:srgbClr val="000000"/>
                </a:solidFill>
              </a:rPr>
              <a:t>PHY 262 Dark Energy; A. Albrecht</a:t>
            </a: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38E962-5DFB-4C80-BA9C-884957C303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7191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C515B144-C668-4135-965D-558A91915F4B}" type="datetime1">
              <a:rPr lang="en-US" smtClean="0">
                <a:solidFill>
                  <a:srgbClr val="000000"/>
                </a:solidFill>
              </a:rPr>
              <a:t>5/16/2021</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de-DE">
                <a:solidFill>
                  <a:srgbClr val="000000"/>
                </a:solidFill>
              </a:rPr>
              <a:t>PHY 262 Dark Energy; A. Albrecht</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E0B696F-7E47-4AB5-BFD3-E02E8833D3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6668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CC0321F6-FC44-4AB6-89CA-2385175E2C5F}" type="datetime1">
              <a:rPr lang="en-US" smtClean="0">
                <a:solidFill>
                  <a:srgbClr val="000000"/>
                </a:solidFill>
              </a:rPr>
              <a:t>5/16/2021</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de-DE">
                <a:solidFill>
                  <a:srgbClr val="000000"/>
                </a:solidFill>
              </a:rPr>
              <a:t>PHY 262 Dark Energy; A. Albrecht</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446AC7-53AC-4F62-A84E-CE1C3317E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38493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E890A4D7-8B39-4974-AE9C-2CA032882294}" type="datetime1">
              <a:rPr lang="en-US" smtClean="0">
                <a:solidFill>
                  <a:srgbClr val="002060">
                    <a:tint val="75000"/>
                  </a:srgbClr>
                </a:solidFill>
              </a:rPr>
              <a:t>5/16/2021</a:t>
            </a:fld>
            <a:endParaRPr lang="en-US">
              <a:solidFill>
                <a:srgbClr val="00206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6" name="Slide Number Placeholder 5"/>
          <p:cNvSpPr>
            <a:spLocks noGrp="1"/>
          </p:cNvSpPr>
          <p:nvPr>
            <p:ph type="sldNum" sz="quarter" idx="12"/>
          </p:nvPr>
        </p:nvSpPr>
        <p:spPr/>
        <p:txBody>
          <a:bodyPr/>
          <a:lstStyle>
            <a:lvl1pPr>
              <a:defRPr/>
            </a:lvl1pPr>
          </a:lstStyle>
          <a:p>
            <a:pPr>
              <a:defRPr/>
            </a:pPr>
            <a:fld id="{8A7D8711-726C-42BF-9A7A-FC1D52C00A36}"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24503728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24291AD0-8330-4DF6-8AAA-C96404F8323B}" type="datetime1">
              <a:rPr lang="en-US" smtClean="0">
                <a:solidFill>
                  <a:srgbClr val="002060">
                    <a:tint val="75000"/>
                  </a:srgbClr>
                </a:solidFill>
              </a:rPr>
              <a:t>5/16/2021</a:t>
            </a:fld>
            <a:endParaRPr lang="en-US">
              <a:solidFill>
                <a:srgbClr val="00206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7" name="Slide Number Placeholder 5"/>
          <p:cNvSpPr>
            <a:spLocks noGrp="1"/>
          </p:cNvSpPr>
          <p:nvPr>
            <p:ph type="sldNum" sz="quarter" idx="12"/>
          </p:nvPr>
        </p:nvSpPr>
        <p:spPr/>
        <p:txBody>
          <a:bodyPr/>
          <a:lstStyle>
            <a:lvl1pPr>
              <a:defRPr/>
            </a:lvl1pPr>
          </a:lstStyle>
          <a:p>
            <a:pPr>
              <a:defRPr/>
            </a:pPr>
            <a:fld id="{CC0F12F7-69B3-40A2-8630-372B38E4DA29}"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125305102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0E487468-3D85-4EC9-BC98-76A13CEE3291}" type="datetime1">
              <a:rPr lang="en-US" smtClean="0">
                <a:solidFill>
                  <a:srgbClr val="002060">
                    <a:tint val="75000"/>
                  </a:srgbClr>
                </a:solidFill>
              </a:rPr>
              <a:t>5/16/2021</a:t>
            </a:fld>
            <a:endParaRPr lang="en-US">
              <a:solidFill>
                <a:srgbClr val="002060">
                  <a:tint val="75000"/>
                </a:srgbClr>
              </a:solidFill>
            </a:endParaRPr>
          </a:p>
        </p:txBody>
      </p:sp>
      <p:sp>
        <p:nvSpPr>
          <p:cNvPr id="8" name="Footer Placeholder 4"/>
          <p:cNvSpPr>
            <a:spLocks noGrp="1"/>
          </p:cNvSpPr>
          <p:nvPr>
            <p:ph type="ftr" sz="quarter" idx="11"/>
          </p:nvPr>
        </p:nvSpPr>
        <p:spPr/>
        <p:txBody>
          <a:bodyPr/>
          <a:lstStyle>
            <a:lvl1pPr>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9" name="Slide Number Placeholder 5"/>
          <p:cNvSpPr>
            <a:spLocks noGrp="1"/>
          </p:cNvSpPr>
          <p:nvPr>
            <p:ph type="sldNum" sz="quarter" idx="12"/>
          </p:nvPr>
        </p:nvSpPr>
        <p:spPr/>
        <p:txBody>
          <a:bodyPr/>
          <a:lstStyle>
            <a:lvl1pPr>
              <a:defRPr/>
            </a:lvl1pPr>
          </a:lstStyle>
          <a:p>
            <a:pPr>
              <a:defRPr/>
            </a:pPr>
            <a:fld id="{BD160899-2BC8-491F-AC85-89E1AA586BDF}"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409907433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E3455E53-3F75-4445-8CE8-9A87F7B461C0}"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4"/>
          <p:cNvSpPr>
            <a:spLocks noGrp="1"/>
          </p:cNvSpPr>
          <p:nvPr>
            <p:ph type="ftr" sz="quarter" idx="11"/>
          </p:nvPr>
        </p:nvSpPr>
        <p:spPr/>
        <p:txBody>
          <a:bodyPr/>
          <a:lstStyle>
            <a:lvl1pPr>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5"/>
          <p:cNvSpPr>
            <a:spLocks noGrp="1"/>
          </p:cNvSpPr>
          <p:nvPr>
            <p:ph type="sldNum" sz="quarter" idx="12"/>
          </p:nvPr>
        </p:nvSpPr>
        <p:spPr/>
        <p:txBody>
          <a:bodyPr/>
          <a:lstStyle>
            <a:lvl1pPr>
              <a:defRPr/>
            </a:lvl1pPr>
          </a:lstStyle>
          <a:p>
            <a:pPr>
              <a:defRPr/>
            </a:pPr>
            <a:fld id="{DB2C9DBA-720B-4E02-B67A-E1D3A6E57D9D}"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348083189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4D4F9B99-C03F-49B5-87AA-27F94ABCABD0}"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4"/>
          <p:cNvSpPr>
            <a:spLocks noGrp="1"/>
          </p:cNvSpPr>
          <p:nvPr>
            <p:ph type="ftr" sz="quarter" idx="11"/>
          </p:nvPr>
        </p:nvSpPr>
        <p:spPr/>
        <p:txBody>
          <a:bodyPr/>
          <a:lstStyle>
            <a:lvl1pPr>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5"/>
          <p:cNvSpPr>
            <a:spLocks noGrp="1"/>
          </p:cNvSpPr>
          <p:nvPr>
            <p:ph type="sldNum" sz="quarter" idx="12"/>
          </p:nvPr>
        </p:nvSpPr>
        <p:spPr/>
        <p:txBody>
          <a:bodyPr/>
          <a:lstStyle>
            <a:lvl1pPr>
              <a:defRPr/>
            </a:lvl1pPr>
          </a:lstStyle>
          <a:p>
            <a:pPr>
              <a:defRPr/>
            </a:pPr>
            <a:fld id="{56EAEDB1-16F5-47D1-A06A-2F4F84D1C2CD}"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184815498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08A51910-DDC6-4251-AEAC-F0FA4D55C566}" type="datetime1">
              <a:rPr lang="en-US" smtClean="0">
                <a:solidFill>
                  <a:srgbClr val="002060">
                    <a:tint val="75000"/>
                  </a:srgbClr>
                </a:solidFill>
              </a:rPr>
              <a:t>5/16/2021</a:t>
            </a:fld>
            <a:endParaRPr lang="en-US">
              <a:solidFill>
                <a:srgbClr val="00206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7" name="Slide Number Placeholder 5"/>
          <p:cNvSpPr>
            <a:spLocks noGrp="1"/>
          </p:cNvSpPr>
          <p:nvPr>
            <p:ph type="sldNum" sz="quarter" idx="12"/>
          </p:nvPr>
        </p:nvSpPr>
        <p:spPr/>
        <p:txBody>
          <a:bodyPr/>
          <a:lstStyle>
            <a:lvl1pPr>
              <a:defRPr/>
            </a:lvl1pPr>
          </a:lstStyle>
          <a:p>
            <a:pPr>
              <a:defRPr/>
            </a:pPr>
            <a:fld id="{C197E42E-5B55-4D78-8295-CA3F27A02819}"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209785507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9F3123F-CDA5-4D05-BFBB-3E4A4014D4B1}" type="datetime1">
              <a:rPr lang="en-US" smtClean="0">
                <a:solidFill>
                  <a:srgbClr val="002060">
                    <a:tint val="75000"/>
                  </a:srgbClr>
                </a:solidFill>
              </a:rPr>
              <a:t>5/16/2021</a:t>
            </a:fld>
            <a:endParaRPr lang="en-US">
              <a:solidFill>
                <a:srgbClr val="00206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7" name="Slide Number Placeholder 5"/>
          <p:cNvSpPr>
            <a:spLocks noGrp="1"/>
          </p:cNvSpPr>
          <p:nvPr>
            <p:ph type="sldNum" sz="quarter" idx="12"/>
          </p:nvPr>
        </p:nvSpPr>
        <p:spPr/>
        <p:txBody>
          <a:bodyPr/>
          <a:lstStyle>
            <a:lvl1pPr>
              <a:defRPr/>
            </a:lvl1pPr>
          </a:lstStyle>
          <a:p>
            <a:pPr>
              <a:defRPr/>
            </a:pPr>
            <a:fld id="{D79DBB41-F98F-48C6-8604-CF27F5DDF9CF}"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17204155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alpha val="0"/>
          </a:schemeClr>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BBA7E085-5C2C-4701-89D7-7435478B54CE}" type="datetime1">
              <a:rPr lang="en-US" smtClean="0">
                <a:solidFill>
                  <a:srgbClr val="002060">
                    <a:tint val="75000"/>
                  </a:srgbClr>
                </a:solidFill>
              </a:rPr>
              <a:t>5/16/2021</a:t>
            </a:fld>
            <a:endParaRPr lang="en-US">
              <a:solidFill>
                <a:srgbClr val="002060">
                  <a:tint val="75000"/>
                </a:srgb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127C6716-F743-4E06-AC37-3A35C6752B6B}" type="slidenum">
              <a:rPr lang="en-US">
                <a:solidFill>
                  <a:srgbClr val="002060">
                    <a:tint val="75000"/>
                  </a:srgbClr>
                </a:solidFill>
              </a:rPr>
              <a:pPr>
                <a:defRPr/>
              </a:pPr>
              <a:t>‹#›</a:t>
            </a:fld>
            <a:endParaRPr lang="en-US">
              <a:solidFill>
                <a:srgbClr val="002060">
                  <a:tint val="75000"/>
                </a:srgbClr>
              </a:solidFill>
            </a:endParaRPr>
          </a:p>
        </p:txBody>
      </p:sp>
    </p:spTree>
    <p:extLst>
      <p:ext uri="{BB962C8B-B14F-4D97-AF65-F5344CB8AC3E}">
        <p14:creationId xmlns:p14="http://schemas.microsoft.com/office/powerpoint/2010/main" val="26635776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solidFill>
                  <a:schemeClr val="tx1"/>
                </a:solidFill>
              </a:defRPr>
            </a:lvl1pPr>
          </a:lstStyle>
          <a:p>
            <a:pPr fontAlgn="base">
              <a:spcBef>
                <a:spcPct val="0"/>
              </a:spcBef>
              <a:spcAft>
                <a:spcPct val="0"/>
              </a:spcAft>
              <a:defRPr/>
            </a:pPr>
            <a:fld id="{2A455541-2013-45AC-AE4C-A3CCA9794EB6}" type="datetime1">
              <a:rPr lang="en-US" smtClean="0">
                <a:solidFill>
                  <a:srgbClr val="000000"/>
                </a:solidFill>
              </a:rPr>
              <a:t>5/16/2021</a:t>
            </a:fld>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solidFill>
                  <a:schemeClr val="tx1"/>
                </a:solidFill>
              </a:defRPr>
            </a:lvl1pPr>
          </a:lstStyle>
          <a:p>
            <a:pPr fontAlgn="base">
              <a:spcBef>
                <a:spcPct val="0"/>
              </a:spcBef>
              <a:spcAft>
                <a:spcPct val="0"/>
              </a:spcAft>
              <a:defRPr/>
            </a:pPr>
            <a:r>
              <a:rPr lang="de-DE">
                <a:solidFill>
                  <a:srgbClr val="000000"/>
                </a:solidFill>
              </a:rPr>
              <a:t>PHY 262 Dark Energy; A. Albrecht</a:t>
            </a: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chemeClr val="tx1"/>
                </a:solidFill>
              </a:defRPr>
            </a:lvl1pPr>
          </a:lstStyle>
          <a:p>
            <a:pPr fontAlgn="base">
              <a:spcBef>
                <a:spcPct val="0"/>
              </a:spcBef>
              <a:spcAft>
                <a:spcPct val="0"/>
              </a:spcAft>
              <a:defRPr/>
            </a:pPr>
            <a:fld id="{78729BD3-6452-4888-9681-4E69E1C7F452}" type="slidenum">
              <a:rPr lang="en-US">
                <a:solidFill>
                  <a:srgbClr val="000000"/>
                </a:solidFill>
              </a:rPr>
              <a:pPr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577762850"/>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oleObject" Target="../embeddings/oleObject9.bin"/><Relationship Id="rId1" Type="http://schemas.openxmlformats.org/officeDocument/2006/relationships/slideLayout" Target="../slideLayouts/slideLayout7.xml"/><Relationship Id="rId5" Type="http://schemas.openxmlformats.org/officeDocument/2006/relationships/image" Target="../media/image7.wmf"/><Relationship Id="rId4" Type="http://schemas.openxmlformats.org/officeDocument/2006/relationships/oleObject" Target="../embeddings/oleObject10.bin"/></Relationships>
</file>

<file path=ppt/slides/_rels/slide100.xml.rels><?xml version="1.0" encoding="UTF-8" standalone="yes"?>
<Relationships xmlns="http://schemas.openxmlformats.org/package/2006/relationships"><Relationship Id="rId8" Type="http://schemas.openxmlformats.org/officeDocument/2006/relationships/image" Target="../media/image62.wmf"/><Relationship Id="rId13" Type="http://schemas.openxmlformats.org/officeDocument/2006/relationships/oleObject" Target="../embeddings/oleObject100.bin"/><Relationship Id="rId18" Type="http://schemas.openxmlformats.org/officeDocument/2006/relationships/image" Target="../media/image68.wmf"/><Relationship Id="rId3" Type="http://schemas.openxmlformats.org/officeDocument/2006/relationships/oleObject" Target="../embeddings/oleObject95.bin"/><Relationship Id="rId7" Type="http://schemas.openxmlformats.org/officeDocument/2006/relationships/oleObject" Target="../embeddings/oleObject97.bin"/><Relationship Id="rId12" Type="http://schemas.openxmlformats.org/officeDocument/2006/relationships/image" Target="../media/image64.wmf"/><Relationship Id="rId17" Type="http://schemas.openxmlformats.org/officeDocument/2006/relationships/oleObject" Target="../embeddings/oleObject102.bin"/><Relationship Id="rId2" Type="http://schemas.openxmlformats.org/officeDocument/2006/relationships/notesSlide" Target="../notesSlides/notesSlide38.xml"/><Relationship Id="rId16" Type="http://schemas.openxmlformats.org/officeDocument/2006/relationships/image" Target="../media/image67.wmf"/><Relationship Id="rId1" Type="http://schemas.openxmlformats.org/officeDocument/2006/relationships/slideLayout" Target="../slideLayouts/slideLayout18.xml"/><Relationship Id="rId6" Type="http://schemas.openxmlformats.org/officeDocument/2006/relationships/image" Target="../media/image61.wmf"/><Relationship Id="rId11" Type="http://schemas.openxmlformats.org/officeDocument/2006/relationships/oleObject" Target="../embeddings/oleObject99.bin"/><Relationship Id="rId5" Type="http://schemas.openxmlformats.org/officeDocument/2006/relationships/oleObject" Target="../embeddings/oleObject96.bin"/><Relationship Id="rId15" Type="http://schemas.openxmlformats.org/officeDocument/2006/relationships/oleObject" Target="../embeddings/oleObject101.bin"/><Relationship Id="rId10" Type="http://schemas.openxmlformats.org/officeDocument/2006/relationships/image" Target="../media/image63.wmf"/><Relationship Id="rId4" Type="http://schemas.openxmlformats.org/officeDocument/2006/relationships/image" Target="../media/image65.wmf"/><Relationship Id="rId9" Type="http://schemas.openxmlformats.org/officeDocument/2006/relationships/oleObject" Target="../embeddings/oleObject98.bin"/><Relationship Id="rId14" Type="http://schemas.openxmlformats.org/officeDocument/2006/relationships/image" Target="../media/image66.wmf"/></Relationships>
</file>

<file path=ppt/slides/_rels/slide101.xml.rels><?xml version="1.0" encoding="UTF-8" standalone="yes"?>
<Relationships xmlns="http://schemas.openxmlformats.org/package/2006/relationships"><Relationship Id="rId8" Type="http://schemas.openxmlformats.org/officeDocument/2006/relationships/image" Target="../media/image62.wmf"/><Relationship Id="rId13" Type="http://schemas.openxmlformats.org/officeDocument/2006/relationships/oleObject" Target="../embeddings/oleObject108.bin"/><Relationship Id="rId18" Type="http://schemas.openxmlformats.org/officeDocument/2006/relationships/image" Target="../media/image70.wmf"/><Relationship Id="rId3" Type="http://schemas.openxmlformats.org/officeDocument/2006/relationships/oleObject" Target="../embeddings/oleObject103.bin"/><Relationship Id="rId7" Type="http://schemas.openxmlformats.org/officeDocument/2006/relationships/oleObject" Target="../embeddings/oleObject105.bin"/><Relationship Id="rId12" Type="http://schemas.openxmlformats.org/officeDocument/2006/relationships/image" Target="../media/image64.wmf"/><Relationship Id="rId17" Type="http://schemas.openxmlformats.org/officeDocument/2006/relationships/oleObject" Target="../embeddings/oleObject110.bin"/><Relationship Id="rId2" Type="http://schemas.openxmlformats.org/officeDocument/2006/relationships/notesSlide" Target="../notesSlides/notesSlide39.xml"/><Relationship Id="rId16" Type="http://schemas.openxmlformats.org/officeDocument/2006/relationships/image" Target="../media/image67.wmf"/><Relationship Id="rId1" Type="http://schemas.openxmlformats.org/officeDocument/2006/relationships/slideLayout" Target="../slideLayouts/slideLayout18.xml"/><Relationship Id="rId6" Type="http://schemas.openxmlformats.org/officeDocument/2006/relationships/image" Target="../media/image61.wmf"/><Relationship Id="rId11" Type="http://schemas.openxmlformats.org/officeDocument/2006/relationships/oleObject" Target="../embeddings/oleObject107.bin"/><Relationship Id="rId5" Type="http://schemas.openxmlformats.org/officeDocument/2006/relationships/oleObject" Target="../embeddings/oleObject104.bin"/><Relationship Id="rId15" Type="http://schemas.openxmlformats.org/officeDocument/2006/relationships/oleObject" Target="../embeddings/oleObject109.bin"/><Relationship Id="rId10" Type="http://schemas.openxmlformats.org/officeDocument/2006/relationships/image" Target="../media/image63.wmf"/><Relationship Id="rId4" Type="http://schemas.openxmlformats.org/officeDocument/2006/relationships/image" Target="../media/image69.wmf"/><Relationship Id="rId9" Type="http://schemas.openxmlformats.org/officeDocument/2006/relationships/oleObject" Target="../embeddings/oleObject106.bin"/><Relationship Id="rId14" Type="http://schemas.openxmlformats.org/officeDocument/2006/relationships/image" Target="../media/image66.wmf"/></Relationships>
</file>

<file path=ppt/slides/_rels/slide102.xml.rels><?xml version="1.0" encoding="UTF-8" standalone="yes"?>
<Relationships xmlns="http://schemas.openxmlformats.org/package/2006/relationships"><Relationship Id="rId3" Type="http://schemas.openxmlformats.org/officeDocument/2006/relationships/image" Target="../media/image71.wmf"/><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103.xml.rels><?xml version="1.0" encoding="UTF-8" standalone="yes"?>
<Relationships xmlns="http://schemas.openxmlformats.org/package/2006/relationships"><Relationship Id="rId3" Type="http://schemas.openxmlformats.org/officeDocument/2006/relationships/oleObject" Target="../embeddings/oleObject111.bin"/><Relationship Id="rId2" Type="http://schemas.openxmlformats.org/officeDocument/2006/relationships/notesSlide" Target="../notesSlides/notesSlide41.xml"/><Relationship Id="rId1" Type="http://schemas.openxmlformats.org/officeDocument/2006/relationships/slideLayout" Target="../slideLayouts/slideLayout18.xml"/><Relationship Id="rId4" Type="http://schemas.openxmlformats.org/officeDocument/2006/relationships/image" Target="../media/image72.wmf"/></Relationships>
</file>

<file path=ppt/slides/_rels/slide104.xml.rels><?xml version="1.0" encoding="UTF-8" standalone="yes"?>
<Relationships xmlns="http://schemas.openxmlformats.org/package/2006/relationships"><Relationship Id="rId3" Type="http://schemas.openxmlformats.org/officeDocument/2006/relationships/oleObject" Target="../embeddings/oleObject112.bin"/><Relationship Id="rId2" Type="http://schemas.openxmlformats.org/officeDocument/2006/relationships/notesSlide" Target="../notesSlides/notesSlide42.xml"/><Relationship Id="rId1" Type="http://schemas.openxmlformats.org/officeDocument/2006/relationships/slideLayout" Target="../slideLayouts/slideLayout18.xml"/><Relationship Id="rId4" Type="http://schemas.openxmlformats.org/officeDocument/2006/relationships/image" Target="../media/image72.wmf"/></Relationships>
</file>

<file path=ppt/slides/_rels/slide105.xml.rels><?xml version="1.0" encoding="UTF-8" standalone="yes"?>
<Relationships xmlns="http://schemas.openxmlformats.org/package/2006/relationships"><Relationship Id="rId3" Type="http://schemas.openxmlformats.org/officeDocument/2006/relationships/oleObject" Target="../embeddings/oleObject113.bin"/><Relationship Id="rId2" Type="http://schemas.openxmlformats.org/officeDocument/2006/relationships/notesSlide" Target="../notesSlides/notesSlide43.xml"/><Relationship Id="rId1" Type="http://schemas.openxmlformats.org/officeDocument/2006/relationships/slideLayout" Target="../slideLayouts/slideLayout18.xml"/><Relationship Id="rId4" Type="http://schemas.openxmlformats.org/officeDocument/2006/relationships/image" Target="../media/image73.wmf"/></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8.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8.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8.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oleObject" Target="../embeddings/oleObject11.bin"/><Relationship Id="rId1" Type="http://schemas.openxmlformats.org/officeDocument/2006/relationships/slideLayout" Target="../slideLayouts/slideLayout7.xml"/><Relationship Id="rId5" Type="http://schemas.openxmlformats.org/officeDocument/2006/relationships/image" Target="../media/image8.wmf"/><Relationship Id="rId4" Type="http://schemas.openxmlformats.org/officeDocument/2006/relationships/oleObject" Target="../embeddings/oleObject12.bin"/></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8.xml"/></Relationships>
</file>

<file path=ppt/slides/_rels/slide111.xml.rels><?xml version="1.0" encoding="UTF-8" standalone="yes"?>
<Relationships xmlns="http://schemas.openxmlformats.org/package/2006/relationships"><Relationship Id="rId8" Type="http://schemas.openxmlformats.org/officeDocument/2006/relationships/oleObject" Target="../embeddings/oleObject116.bin"/><Relationship Id="rId3" Type="http://schemas.openxmlformats.org/officeDocument/2006/relationships/image" Target="../media/image74.png"/><Relationship Id="rId7" Type="http://schemas.openxmlformats.org/officeDocument/2006/relationships/image" Target="../media/image76.wmf"/><Relationship Id="rId2" Type="http://schemas.openxmlformats.org/officeDocument/2006/relationships/notesSlide" Target="../notesSlides/notesSlide49.xml"/><Relationship Id="rId1" Type="http://schemas.openxmlformats.org/officeDocument/2006/relationships/slideLayout" Target="../slideLayouts/slideLayout18.xml"/><Relationship Id="rId6" Type="http://schemas.openxmlformats.org/officeDocument/2006/relationships/oleObject" Target="../embeddings/oleObject115.bin"/><Relationship Id="rId5" Type="http://schemas.openxmlformats.org/officeDocument/2006/relationships/image" Target="../media/image75.wmf"/><Relationship Id="rId4" Type="http://schemas.openxmlformats.org/officeDocument/2006/relationships/oleObject" Target="../embeddings/oleObject114.bin"/><Relationship Id="rId9" Type="http://schemas.openxmlformats.org/officeDocument/2006/relationships/image" Target="../media/image9.wmf"/></Relationships>
</file>

<file path=ppt/slides/_rels/slide112.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50.xml"/><Relationship Id="rId1" Type="http://schemas.openxmlformats.org/officeDocument/2006/relationships/slideLayout" Target="../slideLayouts/slideLayout17.xml"/><Relationship Id="rId5" Type="http://schemas.openxmlformats.org/officeDocument/2006/relationships/image" Target="../media/image78.wmf"/><Relationship Id="rId4" Type="http://schemas.openxmlformats.org/officeDocument/2006/relationships/oleObject" Target="../embeddings/oleObject117.bin"/></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4.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1.xml"/><Relationship Id="rId1" Type="http://schemas.openxmlformats.org/officeDocument/2006/relationships/slideLayout" Target="../slideLayouts/slideLayout18.xml"/><Relationship Id="rId4" Type="http://schemas.openxmlformats.org/officeDocument/2006/relationships/image" Target="../media/image80.png"/></Relationships>
</file>

<file path=ppt/slides/_rels/slide11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52.xml"/><Relationship Id="rId1" Type="http://schemas.openxmlformats.org/officeDocument/2006/relationships/slideLayout" Target="../slideLayouts/slideLayout18.xml"/><Relationship Id="rId4" Type="http://schemas.openxmlformats.org/officeDocument/2006/relationships/image" Target="../media/image82.jpeg"/></Relationships>
</file>

<file path=ppt/slides/_rels/slide11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53.xml"/><Relationship Id="rId1" Type="http://schemas.openxmlformats.org/officeDocument/2006/relationships/slideLayout" Target="../slideLayouts/slideLayout18.xml"/><Relationship Id="rId4" Type="http://schemas.openxmlformats.org/officeDocument/2006/relationships/image" Target="../media/image84.png"/></Relationships>
</file>

<file path=ppt/slides/_rels/slide11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54.xml"/><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55.xml"/><Relationship Id="rId1" Type="http://schemas.openxmlformats.org/officeDocument/2006/relationships/slideLayout" Target="../slideLayouts/slideLayout13.xml"/><Relationship Id="rId6" Type="http://schemas.openxmlformats.org/officeDocument/2006/relationships/image" Target="../media/image89.png"/><Relationship Id="rId5" Type="http://schemas.openxmlformats.org/officeDocument/2006/relationships/image" Target="../media/image88.png"/><Relationship Id="rId4" Type="http://schemas.openxmlformats.org/officeDocument/2006/relationships/image" Target="../media/image87.png"/></Relationships>
</file>

<file path=ppt/slides/_rels/slide119.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oleObject" Target="../embeddings/oleObject13.bin"/><Relationship Id="rId1" Type="http://schemas.openxmlformats.org/officeDocument/2006/relationships/slideLayout" Target="../slideLayouts/slideLayout7.xml"/><Relationship Id="rId5" Type="http://schemas.openxmlformats.org/officeDocument/2006/relationships/image" Target="../media/image8.wmf"/><Relationship Id="rId4" Type="http://schemas.openxmlformats.org/officeDocument/2006/relationships/oleObject" Target="../embeddings/oleObject14.bin"/></Relationships>
</file>

<file path=ppt/slides/_rels/slide120.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6.xml"/><Relationship Id="rId1" Type="http://schemas.openxmlformats.org/officeDocument/2006/relationships/slideLayout" Target="../slideLayouts/slideLayout13.xml"/><Relationship Id="rId4" Type="http://schemas.openxmlformats.org/officeDocument/2006/relationships/image" Target="../media/image92.png"/></Relationships>
</file>

<file path=ppt/slides/_rels/slide12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7.xml"/><Relationship Id="rId1" Type="http://schemas.openxmlformats.org/officeDocument/2006/relationships/slideLayout" Target="../slideLayouts/slideLayout13.xml"/><Relationship Id="rId4" Type="http://schemas.openxmlformats.org/officeDocument/2006/relationships/image" Target="../media/image94.jpeg"/></Relationships>
</file>

<file path=ppt/slides/_rels/slide122.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8.xml"/><Relationship Id="rId1" Type="http://schemas.openxmlformats.org/officeDocument/2006/relationships/slideLayout" Target="../slideLayouts/slideLayout15.xml"/><Relationship Id="rId5" Type="http://schemas.openxmlformats.org/officeDocument/2006/relationships/image" Target="../media/image97.png"/><Relationship Id="rId4" Type="http://schemas.openxmlformats.org/officeDocument/2006/relationships/image" Target="../media/image96.jpeg"/></Relationships>
</file>

<file path=ppt/slides/_rels/slide12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59.xml"/><Relationship Id="rId1" Type="http://schemas.openxmlformats.org/officeDocument/2006/relationships/slideLayout" Target="../slideLayouts/slideLayout13.xml"/><Relationship Id="rId6" Type="http://schemas.openxmlformats.org/officeDocument/2006/relationships/image" Target="../media/image101.png"/><Relationship Id="rId5" Type="http://schemas.openxmlformats.org/officeDocument/2006/relationships/image" Target="../media/image100.png"/><Relationship Id="rId4" Type="http://schemas.openxmlformats.org/officeDocument/2006/relationships/image" Target="../media/image99.png"/></Relationships>
</file>

<file path=ppt/slides/_rels/slide12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125.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61.xml"/><Relationship Id="rId1" Type="http://schemas.openxmlformats.org/officeDocument/2006/relationships/slideLayout" Target="../slideLayouts/slideLayout13.xml"/><Relationship Id="rId4" Type="http://schemas.openxmlformats.org/officeDocument/2006/relationships/image" Target="../media/image104.jpeg"/></Relationships>
</file>

<file path=ppt/slides/_rels/slide12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18.xml"/></Relationships>
</file>

<file path=ppt/slides/_rels/slide127.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09.jpeg"/><Relationship Id="rId2" Type="http://schemas.openxmlformats.org/officeDocument/2006/relationships/notesSlide" Target="../notesSlides/notesSlide62.xml"/><Relationship Id="rId1" Type="http://schemas.openxmlformats.org/officeDocument/2006/relationships/slideLayout" Target="../slideLayouts/slideLayout13.xml"/><Relationship Id="rId6" Type="http://schemas.openxmlformats.org/officeDocument/2006/relationships/image" Target="../media/image82.jpeg"/><Relationship Id="rId5" Type="http://schemas.openxmlformats.org/officeDocument/2006/relationships/image" Target="../media/image108.jpeg"/><Relationship Id="rId4" Type="http://schemas.openxmlformats.org/officeDocument/2006/relationships/image" Target="../media/image107.wmf"/></Relationships>
</file>

<file path=ppt/slides/_rels/slide128.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18.xml"/></Relationships>
</file>

<file path=ppt/slides/_rels/slide129.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png"/><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10.wmf"/><Relationship Id="rId5" Type="http://schemas.openxmlformats.org/officeDocument/2006/relationships/oleObject" Target="../embeddings/oleObject16.bin"/><Relationship Id="rId4" Type="http://schemas.openxmlformats.org/officeDocument/2006/relationships/image" Target="../media/image9.wmf"/></Relationships>
</file>

<file path=ppt/slides/_rels/slide130.xml.rels><?xml version="1.0" encoding="UTF-8" standalone="yes"?>
<Relationships xmlns="http://schemas.openxmlformats.org/package/2006/relationships"><Relationship Id="rId3" Type="http://schemas.openxmlformats.org/officeDocument/2006/relationships/oleObject" Target="../embeddings/oleObject118.bin"/><Relationship Id="rId2" Type="http://schemas.openxmlformats.org/officeDocument/2006/relationships/notesSlide" Target="../notesSlides/notesSlide63.xml"/><Relationship Id="rId1" Type="http://schemas.openxmlformats.org/officeDocument/2006/relationships/slideLayout" Target="../slideLayouts/slideLayout18.xml"/><Relationship Id="rId4" Type="http://schemas.openxmlformats.org/officeDocument/2006/relationships/image" Target="../media/image112.wmf"/></Relationships>
</file>

<file path=ppt/slides/_rels/slide131.xml.rels><?xml version="1.0" encoding="UTF-8" standalone="yes"?>
<Relationships xmlns="http://schemas.openxmlformats.org/package/2006/relationships"><Relationship Id="rId3" Type="http://schemas.openxmlformats.org/officeDocument/2006/relationships/oleObject" Target="../embeddings/oleObject119.bin"/><Relationship Id="rId2" Type="http://schemas.openxmlformats.org/officeDocument/2006/relationships/notesSlide" Target="../notesSlides/notesSlide64.xml"/><Relationship Id="rId1" Type="http://schemas.openxmlformats.org/officeDocument/2006/relationships/slideLayout" Target="../slideLayouts/slideLayout18.xml"/><Relationship Id="rId4" Type="http://schemas.openxmlformats.org/officeDocument/2006/relationships/image" Target="../media/image112.wmf"/></Relationships>
</file>

<file path=ppt/slides/_rels/slide132.xml.rels><?xml version="1.0" encoding="UTF-8" standalone="yes"?>
<Relationships xmlns="http://schemas.openxmlformats.org/package/2006/relationships"><Relationship Id="rId3" Type="http://schemas.openxmlformats.org/officeDocument/2006/relationships/oleObject" Target="../embeddings/oleObject120.bin"/><Relationship Id="rId2" Type="http://schemas.openxmlformats.org/officeDocument/2006/relationships/notesSlide" Target="../notesSlides/notesSlide65.xml"/><Relationship Id="rId1" Type="http://schemas.openxmlformats.org/officeDocument/2006/relationships/slideLayout" Target="../slideLayouts/slideLayout18.xml"/><Relationship Id="rId4" Type="http://schemas.openxmlformats.org/officeDocument/2006/relationships/image" Target="../media/image112.wmf"/></Relationships>
</file>

<file path=ppt/slides/_rels/slide133.xml.rels><?xml version="1.0" encoding="UTF-8" standalone="yes"?>
<Relationships xmlns="http://schemas.openxmlformats.org/package/2006/relationships"><Relationship Id="rId8" Type="http://schemas.openxmlformats.org/officeDocument/2006/relationships/oleObject" Target="../embeddings/oleObject124.bin"/><Relationship Id="rId3" Type="http://schemas.openxmlformats.org/officeDocument/2006/relationships/oleObject" Target="../embeddings/oleObject121.bin"/><Relationship Id="rId7" Type="http://schemas.openxmlformats.org/officeDocument/2006/relationships/oleObject" Target="../embeddings/oleObject123.bin"/><Relationship Id="rId2" Type="http://schemas.openxmlformats.org/officeDocument/2006/relationships/notesSlide" Target="../notesSlides/notesSlide66.xml"/><Relationship Id="rId1" Type="http://schemas.openxmlformats.org/officeDocument/2006/relationships/slideLayout" Target="../slideLayouts/slideLayout18.xml"/><Relationship Id="rId6" Type="http://schemas.openxmlformats.org/officeDocument/2006/relationships/image" Target="../media/image10.wmf"/><Relationship Id="rId5" Type="http://schemas.openxmlformats.org/officeDocument/2006/relationships/oleObject" Target="../embeddings/oleObject122.bin"/><Relationship Id="rId4" Type="http://schemas.openxmlformats.org/officeDocument/2006/relationships/image" Target="../media/image9.wmf"/><Relationship Id="rId9" Type="http://schemas.openxmlformats.org/officeDocument/2006/relationships/image" Target="../media/image11.wmf"/></Relationships>
</file>

<file path=ppt/slides/_rels/slide134.xml.rels><?xml version="1.0" encoding="UTF-8" standalone="yes"?>
<Relationships xmlns="http://schemas.openxmlformats.org/package/2006/relationships"><Relationship Id="rId3" Type="http://schemas.openxmlformats.org/officeDocument/2006/relationships/oleObject" Target="../embeddings/oleObject125.bin"/><Relationship Id="rId2" Type="http://schemas.openxmlformats.org/officeDocument/2006/relationships/notesSlide" Target="../notesSlides/notesSlide67.xml"/><Relationship Id="rId1" Type="http://schemas.openxmlformats.org/officeDocument/2006/relationships/slideLayout" Target="../slideLayouts/slideLayout18.xml"/><Relationship Id="rId4" Type="http://schemas.openxmlformats.org/officeDocument/2006/relationships/image" Target="../media/image113.wmf"/></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8.xml"/></Relationships>
</file>

<file path=ppt/slides/_rels/slide13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69.xml"/><Relationship Id="rId1" Type="http://schemas.openxmlformats.org/officeDocument/2006/relationships/slideLayout" Target="../slideLayouts/slideLayout18.xml"/></Relationships>
</file>

<file path=ppt/slides/_rels/slide13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70.xml"/><Relationship Id="rId1" Type="http://schemas.openxmlformats.org/officeDocument/2006/relationships/slideLayout" Target="../slideLayouts/slideLayout18.xml"/></Relationships>
</file>

<file path=ppt/slides/_rels/slide13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71.xml"/><Relationship Id="rId1" Type="http://schemas.openxmlformats.org/officeDocument/2006/relationships/slideLayout" Target="../slideLayouts/slideLayout18.xml"/></Relationships>
</file>

<file path=ppt/slides/_rels/slide13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2.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10.wmf"/><Relationship Id="rId5" Type="http://schemas.openxmlformats.org/officeDocument/2006/relationships/oleObject" Target="../embeddings/oleObject18.bin"/><Relationship Id="rId4" Type="http://schemas.openxmlformats.org/officeDocument/2006/relationships/image" Target="../media/image9.wmf"/></Relationships>
</file>

<file path=ppt/slides/_rels/slide140.xml.rels><?xml version="1.0" encoding="UTF-8" standalone="yes"?>
<Relationships xmlns="http://schemas.openxmlformats.org/package/2006/relationships"><Relationship Id="rId3" Type="http://schemas.openxmlformats.org/officeDocument/2006/relationships/image" Target="../media/image118.emf"/><Relationship Id="rId2" Type="http://schemas.openxmlformats.org/officeDocument/2006/relationships/notesSlide" Target="../notesSlides/notesSlide73.xml"/><Relationship Id="rId1" Type="http://schemas.openxmlformats.org/officeDocument/2006/relationships/slideLayout" Target="../slideLayouts/slideLayout18.xml"/></Relationships>
</file>

<file path=ppt/slides/_rels/slide141.xml.rels><?xml version="1.0" encoding="UTF-8" standalone="yes"?>
<Relationships xmlns="http://schemas.openxmlformats.org/package/2006/relationships"><Relationship Id="rId3" Type="http://schemas.openxmlformats.org/officeDocument/2006/relationships/oleObject" Target="../embeddings/oleObject126.bin"/><Relationship Id="rId2" Type="http://schemas.openxmlformats.org/officeDocument/2006/relationships/notesSlide" Target="../notesSlides/notesSlide74.xml"/><Relationship Id="rId1" Type="http://schemas.openxmlformats.org/officeDocument/2006/relationships/slideLayout" Target="../slideLayouts/slideLayout18.xml"/><Relationship Id="rId4" Type="http://schemas.openxmlformats.org/officeDocument/2006/relationships/image" Target="../media/image119.wmf"/></Relationships>
</file>

<file path=ppt/slides/_rels/slide142.xml.rels><?xml version="1.0" encoding="UTF-8" standalone="yes"?>
<Relationships xmlns="http://schemas.openxmlformats.org/package/2006/relationships"><Relationship Id="rId3" Type="http://schemas.openxmlformats.org/officeDocument/2006/relationships/oleObject" Target="../embeddings/oleObject126.bin"/><Relationship Id="rId2" Type="http://schemas.openxmlformats.org/officeDocument/2006/relationships/notesSlide" Target="../notesSlides/notesSlide75.xml"/><Relationship Id="rId1" Type="http://schemas.openxmlformats.org/officeDocument/2006/relationships/slideLayout" Target="../slideLayouts/slideLayout18.xml"/><Relationship Id="rId4" Type="http://schemas.openxmlformats.org/officeDocument/2006/relationships/image" Target="../media/image119.wmf"/></Relationships>
</file>

<file path=ppt/slides/_rels/slide143.xml.rels><?xml version="1.0" encoding="UTF-8" standalone="yes"?>
<Relationships xmlns="http://schemas.openxmlformats.org/package/2006/relationships"><Relationship Id="rId3" Type="http://schemas.openxmlformats.org/officeDocument/2006/relationships/image" Target="../media/image120.wmf"/><Relationship Id="rId2" Type="http://schemas.openxmlformats.org/officeDocument/2006/relationships/oleObject" Target="../embeddings/oleObject127.bin"/><Relationship Id="rId1" Type="http://schemas.openxmlformats.org/officeDocument/2006/relationships/slideLayout" Target="../slideLayouts/slideLayout18.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9.xml.rels><?xml version="1.0" encoding="UTF-8" standalone="yes"?>
<Relationships xmlns="http://schemas.openxmlformats.org/package/2006/relationships"><Relationship Id="rId3" Type="http://schemas.openxmlformats.org/officeDocument/2006/relationships/image" Target="../media/image121.emf"/><Relationship Id="rId2" Type="http://schemas.openxmlformats.org/officeDocument/2006/relationships/notesSlide" Target="../notesSlides/notesSlide76.xml"/><Relationship Id="rId1" Type="http://schemas.openxmlformats.org/officeDocument/2006/relationships/slideLayout" Target="../slideLayouts/slideLayout18.xml"/><Relationship Id="rId5" Type="http://schemas.openxmlformats.org/officeDocument/2006/relationships/image" Target="../media/image113.wmf"/><Relationship Id="rId4" Type="http://schemas.openxmlformats.org/officeDocument/2006/relationships/oleObject" Target="../embeddings/oleObject128.bin"/></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10.wmf"/><Relationship Id="rId5" Type="http://schemas.openxmlformats.org/officeDocument/2006/relationships/oleObject" Target="../embeddings/oleObject20.bin"/><Relationship Id="rId4" Type="http://schemas.openxmlformats.org/officeDocument/2006/relationships/image" Target="../media/image9.wmf"/></Relationships>
</file>

<file path=ppt/slides/_rels/slide150.xml.rels><?xml version="1.0" encoding="UTF-8" standalone="yes"?>
<Relationships xmlns="http://schemas.openxmlformats.org/package/2006/relationships"><Relationship Id="rId3" Type="http://schemas.openxmlformats.org/officeDocument/2006/relationships/image" Target="../media/image121.emf"/><Relationship Id="rId7" Type="http://schemas.openxmlformats.org/officeDocument/2006/relationships/image" Target="../media/image122.wmf"/><Relationship Id="rId2" Type="http://schemas.openxmlformats.org/officeDocument/2006/relationships/notesSlide" Target="../notesSlides/notesSlide77.xml"/><Relationship Id="rId1" Type="http://schemas.openxmlformats.org/officeDocument/2006/relationships/slideLayout" Target="../slideLayouts/slideLayout18.xml"/><Relationship Id="rId6" Type="http://schemas.openxmlformats.org/officeDocument/2006/relationships/oleObject" Target="../embeddings/oleObject130.bin"/><Relationship Id="rId5" Type="http://schemas.openxmlformats.org/officeDocument/2006/relationships/image" Target="../media/image113.wmf"/><Relationship Id="rId4" Type="http://schemas.openxmlformats.org/officeDocument/2006/relationships/oleObject" Target="../embeddings/oleObject129.bin"/></Relationships>
</file>

<file path=ppt/slides/_rels/slide151.xml.rels><?xml version="1.0" encoding="UTF-8" standalone="yes"?>
<Relationships xmlns="http://schemas.openxmlformats.org/package/2006/relationships"><Relationship Id="rId8" Type="http://schemas.openxmlformats.org/officeDocument/2006/relationships/oleObject" Target="../embeddings/oleObject132.bin"/><Relationship Id="rId3" Type="http://schemas.openxmlformats.org/officeDocument/2006/relationships/image" Target="../media/image123.wmf"/><Relationship Id="rId7" Type="http://schemas.openxmlformats.org/officeDocument/2006/relationships/hyperlink" Target="http://www.physics.ucdavis.edu/Cosmology/albrecht/MoreInfo0608269/" TargetMode="External"/><Relationship Id="rId2" Type="http://schemas.openxmlformats.org/officeDocument/2006/relationships/notesSlide" Target="../notesSlides/notesSlide78.xml"/><Relationship Id="rId1" Type="http://schemas.openxmlformats.org/officeDocument/2006/relationships/slideLayout" Target="../slideLayouts/slideLayout18.xml"/><Relationship Id="rId6" Type="http://schemas.openxmlformats.org/officeDocument/2006/relationships/hyperlink" Target="http://arxiv.org/abs/astro-ph/0608269" TargetMode="External"/><Relationship Id="rId11" Type="http://schemas.openxmlformats.org/officeDocument/2006/relationships/image" Target="../media/image126.wmf"/><Relationship Id="rId5" Type="http://schemas.openxmlformats.org/officeDocument/2006/relationships/image" Target="../media/image124.wmf"/><Relationship Id="rId10" Type="http://schemas.openxmlformats.org/officeDocument/2006/relationships/oleObject" Target="../embeddings/oleObject133.bin"/><Relationship Id="rId4" Type="http://schemas.openxmlformats.org/officeDocument/2006/relationships/oleObject" Target="../embeddings/oleObject131.bin"/><Relationship Id="rId9" Type="http://schemas.openxmlformats.org/officeDocument/2006/relationships/image" Target="../media/image125.wmf"/></Relationships>
</file>

<file path=ppt/slides/_rels/slide152.xml.rels><?xml version="1.0" encoding="UTF-8" standalone="yes"?>
<Relationships xmlns="http://schemas.openxmlformats.org/package/2006/relationships"><Relationship Id="rId8" Type="http://schemas.openxmlformats.org/officeDocument/2006/relationships/oleObject" Target="../embeddings/oleObject135.bin"/><Relationship Id="rId3" Type="http://schemas.openxmlformats.org/officeDocument/2006/relationships/image" Target="../media/image123.wmf"/><Relationship Id="rId7" Type="http://schemas.openxmlformats.org/officeDocument/2006/relationships/hyperlink" Target="http://www.physics.ucdavis.edu/Cosmology/albrecht/MoreInfo0608269/" TargetMode="External"/><Relationship Id="rId2" Type="http://schemas.openxmlformats.org/officeDocument/2006/relationships/notesSlide" Target="../notesSlides/notesSlide79.xml"/><Relationship Id="rId1" Type="http://schemas.openxmlformats.org/officeDocument/2006/relationships/slideLayout" Target="../slideLayouts/slideLayout18.xml"/><Relationship Id="rId6" Type="http://schemas.openxmlformats.org/officeDocument/2006/relationships/hyperlink" Target="http://arxiv.org/abs/astro-ph/0608269" TargetMode="External"/><Relationship Id="rId11" Type="http://schemas.openxmlformats.org/officeDocument/2006/relationships/image" Target="../media/image126.wmf"/><Relationship Id="rId5" Type="http://schemas.openxmlformats.org/officeDocument/2006/relationships/image" Target="../media/image124.wmf"/><Relationship Id="rId10" Type="http://schemas.openxmlformats.org/officeDocument/2006/relationships/oleObject" Target="../embeddings/oleObject136.bin"/><Relationship Id="rId4" Type="http://schemas.openxmlformats.org/officeDocument/2006/relationships/oleObject" Target="../embeddings/oleObject134.bin"/><Relationship Id="rId9" Type="http://schemas.openxmlformats.org/officeDocument/2006/relationships/image" Target="../media/image127.wmf"/></Relationships>
</file>

<file path=ppt/slides/_rels/slide153.xml.rels><?xml version="1.0" encoding="UTF-8" standalone="yes"?>
<Relationships xmlns="http://schemas.openxmlformats.org/package/2006/relationships"><Relationship Id="rId8" Type="http://schemas.openxmlformats.org/officeDocument/2006/relationships/oleObject" Target="../embeddings/oleObject139.bin"/><Relationship Id="rId3" Type="http://schemas.openxmlformats.org/officeDocument/2006/relationships/image" Target="../media/image123.wmf"/><Relationship Id="rId7" Type="http://schemas.openxmlformats.org/officeDocument/2006/relationships/image" Target="../media/image128.wmf"/><Relationship Id="rId2" Type="http://schemas.openxmlformats.org/officeDocument/2006/relationships/notesSlide" Target="../notesSlides/notesSlide80.xml"/><Relationship Id="rId1" Type="http://schemas.openxmlformats.org/officeDocument/2006/relationships/slideLayout" Target="../slideLayouts/slideLayout18.xml"/><Relationship Id="rId6" Type="http://schemas.openxmlformats.org/officeDocument/2006/relationships/oleObject" Target="../embeddings/oleObject138.bin"/><Relationship Id="rId5" Type="http://schemas.openxmlformats.org/officeDocument/2006/relationships/image" Target="../media/image124.wmf"/><Relationship Id="rId4" Type="http://schemas.openxmlformats.org/officeDocument/2006/relationships/oleObject" Target="../embeddings/oleObject137.bin"/><Relationship Id="rId9" Type="http://schemas.openxmlformats.org/officeDocument/2006/relationships/image" Target="../media/image126.wmf"/></Relationships>
</file>

<file path=ppt/slides/_rels/slide154.xml.rels><?xml version="1.0" encoding="UTF-8" standalone="yes"?>
<Relationships xmlns="http://schemas.openxmlformats.org/package/2006/relationships"><Relationship Id="rId8" Type="http://schemas.openxmlformats.org/officeDocument/2006/relationships/oleObject" Target="../embeddings/oleObject142.bin"/><Relationship Id="rId3" Type="http://schemas.openxmlformats.org/officeDocument/2006/relationships/image" Target="../media/image123.wmf"/><Relationship Id="rId7" Type="http://schemas.openxmlformats.org/officeDocument/2006/relationships/image" Target="../media/image129.wmf"/><Relationship Id="rId2" Type="http://schemas.openxmlformats.org/officeDocument/2006/relationships/notesSlide" Target="../notesSlides/notesSlide81.xml"/><Relationship Id="rId1" Type="http://schemas.openxmlformats.org/officeDocument/2006/relationships/slideLayout" Target="../slideLayouts/slideLayout18.xml"/><Relationship Id="rId6" Type="http://schemas.openxmlformats.org/officeDocument/2006/relationships/oleObject" Target="../embeddings/oleObject141.bin"/><Relationship Id="rId5" Type="http://schemas.openxmlformats.org/officeDocument/2006/relationships/image" Target="../media/image124.wmf"/><Relationship Id="rId4" Type="http://schemas.openxmlformats.org/officeDocument/2006/relationships/oleObject" Target="../embeddings/oleObject140.bin"/><Relationship Id="rId9" Type="http://schemas.openxmlformats.org/officeDocument/2006/relationships/image" Target="../media/image126.wmf"/></Relationships>
</file>

<file path=ppt/slides/_rels/slide155.xml.rels><?xml version="1.0" encoding="UTF-8" standalone="yes"?>
<Relationships xmlns="http://schemas.openxmlformats.org/package/2006/relationships"><Relationship Id="rId8" Type="http://schemas.openxmlformats.org/officeDocument/2006/relationships/image" Target="../media/image132.wmf"/><Relationship Id="rId13" Type="http://schemas.openxmlformats.org/officeDocument/2006/relationships/oleObject" Target="../embeddings/oleObject148.bin"/><Relationship Id="rId3" Type="http://schemas.openxmlformats.org/officeDocument/2006/relationships/oleObject" Target="../embeddings/oleObject143.bin"/><Relationship Id="rId7" Type="http://schemas.openxmlformats.org/officeDocument/2006/relationships/oleObject" Target="../embeddings/oleObject145.bin"/><Relationship Id="rId12" Type="http://schemas.openxmlformats.org/officeDocument/2006/relationships/image" Target="../media/image134.wmf"/><Relationship Id="rId2" Type="http://schemas.openxmlformats.org/officeDocument/2006/relationships/notesSlide" Target="../notesSlides/notesSlide82.xml"/><Relationship Id="rId1" Type="http://schemas.openxmlformats.org/officeDocument/2006/relationships/slideLayout" Target="../slideLayouts/slideLayout18.xml"/><Relationship Id="rId6" Type="http://schemas.openxmlformats.org/officeDocument/2006/relationships/image" Target="../media/image131.wmf"/><Relationship Id="rId11" Type="http://schemas.openxmlformats.org/officeDocument/2006/relationships/oleObject" Target="../embeddings/oleObject147.bin"/><Relationship Id="rId5" Type="http://schemas.openxmlformats.org/officeDocument/2006/relationships/oleObject" Target="../embeddings/oleObject144.bin"/><Relationship Id="rId10" Type="http://schemas.openxmlformats.org/officeDocument/2006/relationships/image" Target="../media/image133.wmf"/><Relationship Id="rId4" Type="http://schemas.openxmlformats.org/officeDocument/2006/relationships/image" Target="../media/image130.wmf"/><Relationship Id="rId9" Type="http://schemas.openxmlformats.org/officeDocument/2006/relationships/oleObject" Target="../embeddings/oleObject146.bin"/><Relationship Id="rId14" Type="http://schemas.openxmlformats.org/officeDocument/2006/relationships/image" Target="../media/image135.wmf"/></Relationships>
</file>

<file path=ppt/slides/_rels/slide156.xml.rels><?xml version="1.0" encoding="UTF-8" standalone="yes"?>
<Relationships xmlns="http://schemas.openxmlformats.org/package/2006/relationships"><Relationship Id="rId8" Type="http://schemas.openxmlformats.org/officeDocument/2006/relationships/image" Target="../media/image130.wmf"/><Relationship Id="rId13" Type="http://schemas.openxmlformats.org/officeDocument/2006/relationships/oleObject" Target="../embeddings/oleObject154.bin"/><Relationship Id="rId3" Type="http://schemas.openxmlformats.org/officeDocument/2006/relationships/oleObject" Target="../embeddings/oleObject149.bin"/><Relationship Id="rId7" Type="http://schemas.openxmlformats.org/officeDocument/2006/relationships/oleObject" Target="../embeddings/oleObject151.bin"/><Relationship Id="rId12" Type="http://schemas.openxmlformats.org/officeDocument/2006/relationships/image" Target="../media/image132.wmf"/><Relationship Id="rId2" Type="http://schemas.openxmlformats.org/officeDocument/2006/relationships/notesSlide" Target="../notesSlides/notesSlide83.xml"/><Relationship Id="rId1" Type="http://schemas.openxmlformats.org/officeDocument/2006/relationships/slideLayout" Target="../slideLayouts/slideLayout18.xml"/><Relationship Id="rId6" Type="http://schemas.openxmlformats.org/officeDocument/2006/relationships/image" Target="../media/image135.wmf"/><Relationship Id="rId11" Type="http://schemas.openxmlformats.org/officeDocument/2006/relationships/oleObject" Target="../embeddings/oleObject153.bin"/><Relationship Id="rId5" Type="http://schemas.openxmlformats.org/officeDocument/2006/relationships/oleObject" Target="../embeddings/oleObject150.bin"/><Relationship Id="rId10" Type="http://schemas.openxmlformats.org/officeDocument/2006/relationships/image" Target="../media/image131.wmf"/><Relationship Id="rId4" Type="http://schemas.openxmlformats.org/officeDocument/2006/relationships/image" Target="../media/image134.wmf"/><Relationship Id="rId9" Type="http://schemas.openxmlformats.org/officeDocument/2006/relationships/oleObject" Target="../embeddings/oleObject152.bin"/><Relationship Id="rId14" Type="http://schemas.openxmlformats.org/officeDocument/2006/relationships/image" Target="../media/image133.wmf"/></Relationships>
</file>

<file path=ppt/slides/_rels/slide157.xml.rels><?xml version="1.0" encoding="UTF-8" standalone="yes"?>
<Relationships xmlns="http://schemas.openxmlformats.org/package/2006/relationships"><Relationship Id="rId8" Type="http://schemas.openxmlformats.org/officeDocument/2006/relationships/image" Target="../media/image132.wmf"/><Relationship Id="rId13" Type="http://schemas.openxmlformats.org/officeDocument/2006/relationships/oleObject" Target="../embeddings/oleObject160.bin"/><Relationship Id="rId18" Type="http://schemas.openxmlformats.org/officeDocument/2006/relationships/image" Target="../media/image138.wmf"/><Relationship Id="rId3" Type="http://schemas.openxmlformats.org/officeDocument/2006/relationships/oleObject" Target="../embeddings/oleObject155.bin"/><Relationship Id="rId21" Type="http://schemas.openxmlformats.org/officeDocument/2006/relationships/image" Target="../media/image135.wmf"/><Relationship Id="rId7" Type="http://schemas.openxmlformats.org/officeDocument/2006/relationships/oleObject" Target="../embeddings/oleObject157.bin"/><Relationship Id="rId12" Type="http://schemas.openxmlformats.org/officeDocument/2006/relationships/image" Target="../media/image136.wmf"/><Relationship Id="rId17" Type="http://schemas.openxmlformats.org/officeDocument/2006/relationships/oleObject" Target="../embeddings/oleObject162.bin"/><Relationship Id="rId2" Type="http://schemas.openxmlformats.org/officeDocument/2006/relationships/notesSlide" Target="../notesSlides/notesSlide84.xml"/><Relationship Id="rId16" Type="http://schemas.openxmlformats.org/officeDocument/2006/relationships/image" Target="../media/image137.wmf"/><Relationship Id="rId20" Type="http://schemas.openxmlformats.org/officeDocument/2006/relationships/oleObject" Target="../embeddings/oleObject164.bin"/><Relationship Id="rId1" Type="http://schemas.openxmlformats.org/officeDocument/2006/relationships/slideLayout" Target="../slideLayouts/slideLayout18.xml"/><Relationship Id="rId6" Type="http://schemas.openxmlformats.org/officeDocument/2006/relationships/image" Target="../media/image131.wmf"/><Relationship Id="rId11" Type="http://schemas.openxmlformats.org/officeDocument/2006/relationships/oleObject" Target="../embeddings/oleObject159.bin"/><Relationship Id="rId5" Type="http://schemas.openxmlformats.org/officeDocument/2006/relationships/oleObject" Target="../embeddings/oleObject156.bin"/><Relationship Id="rId15" Type="http://schemas.openxmlformats.org/officeDocument/2006/relationships/oleObject" Target="../embeddings/oleObject161.bin"/><Relationship Id="rId10" Type="http://schemas.openxmlformats.org/officeDocument/2006/relationships/image" Target="../media/image133.wmf"/><Relationship Id="rId19" Type="http://schemas.openxmlformats.org/officeDocument/2006/relationships/oleObject" Target="../embeddings/oleObject163.bin"/><Relationship Id="rId4" Type="http://schemas.openxmlformats.org/officeDocument/2006/relationships/image" Target="../media/image130.wmf"/><Relationship Id="rId9" Type="http://schemas.openxmlformats.org/officeDocument/2006/relationships/oleObject" Target="../embeddings/oleObject158.bin"/><Relationship Id="rId14" Type="http://schemas.openxmlformats.org/officeDocument/2006/relationships/image" Target="../media/image134.wmf"/></Relationships>
</file>

<file path=ppt/slides/_rels/slide158.xml.rels><?xml version="1.0" encoding="UTF-8" standalone="yes"?>
<Relationships xmlns="http://schemas.openxmlformats.org/package/2006/relationships"><Relationship Id="rId8" Type="http://schemas.openxmlformats.org/officeDocument/2006/relationships/image" Target="../media/image132.wmf"/><Relationship Id="rId13" Type="http://schemas.openxmlformats.org/officeDocument/2006/relationships/oleObject" Target="../embeddings/oleObject170.bin"/><Relationship Id="rId18" Type="http://schemas.openxmlformats.org/officeDocument/2006/relationships/image" Target="../media/image138.wmf"/><Relationship Id="rId3" Type="http://schemas.openxmlformats.org/officeDocument/2006/relationships/oleObject" Target="../embeddings/oleObject165.bin"/><Relationship Id="rId21" Type="http://schemas.openxmlformats.org/officeDocument/2006/relationships/image" Target="../media/image135.wmf"/><Relationship Id="rId7" Type="http://schemas.openxmlformats.org/officeDocument/2006/relationships/oleObject" Target="../embeddings/oleObject167.bin"/><Relationship Id="rId12" Type="http://schemas.openxmlformats.org/officeDocument/2006/relationships/image" Target="../media/image136.wmf"/><Relationship Id="rId17" Type="http://schemas.openxmlformats.org/officeDocument/2006/relationships/oleObject" Target="../embeddings/oleObject172.bin"/><Relationship Id="rId2" Type="http://schemas.openxmlformats.org/officeDocument/2006/relationships/notesSlide" Target="../notesSlides/notesSlide85.xml"/><Relationship Id="rId16" Type="http://schemas.openxmlformats.org/officeDocument/2006/relationships/image" Target="../media/image137.wmf"/><Relationship Id="rId20" Type="http://schemas.openxmlformats.org/officeDocument/2006/relationships/oleObject" Target="../embeddings/oleObject174.bin"/><Relationship Id="rId1" Type="http://schemas.openxmlformats.org/officeDocument/2006/relationships/slideLayout" Target="../slideLayouts/slideLayout18.xml"/><Relationship Id="rId6" Type="http://schemas.openxmlformats.org/officeDocument/2006/relationships/image" Target="../media/image131.wmf"/><Relationship Id="rId11" Type="http://schemas.openxmlformats.org/officeDocument/2006/relationships/oleObject" Target="../embeddings/oleObject169.bin"/><Relationship Id="rId5" Type="http://schemas.openxmlformats.org/officeDocument/2006/relationships/oleObject" Target="../embeddings/oleObject166.bin"/><Relationship Id="rId15" Type="http://schemas.openxmlformats.org/officeDocument/2006/relationships/oleObject" Target="../embeddings/oleObject171.bin"/><Relationship Id="rId10" Type="http://schemas.openxmlformats.org/officeDocument/2006/relationships/image" Target="../media/image133.wmf"/><Relationship Id="rId19" Type="http://schemas.openxmlformats.org/officeDocument/2006/relationships/oleObject" Target="../embeddings/oleObject173.bin"/><Relationship Id="rId4" Type="http://schemas.openxmlformats.org/officeDocument/2006/relationships/image" Target="../media/image130.wmf"/><Relationship Id="rId9" Type="http://schemas.openxmlformats.org/officeDocument/2006/relationships/oleObject" Target="../embeddings/oleObject168.bin"/><Relationship Id="rId14" Type="http://schemas.openxmlformats.org/officeDocument/2006/relationships/image" Target="../media/image134.wmf"/></Relationships>
</file>

<file path=ppt/slides/_rels/slide159.xml.rels><?xml version="1.0" encoding="UTF-8" standalone="yes"?>
<Relationships xmlns="http://schemas.openxmlformats.org/package/2006/relationships"><Relationship Id="rId8" Type="http://schemas.openxmlformats.org/officeDocument/2006/relationships/image" Target="../media/image141.wmf"/><Relationship Id="rId3" Type="http://schemas.openxmlformats.org/officeDocument/2006/relationships/oleObject" Target="../embeddings/oleObject175.bin"/><Relationship Id="rId7" Type="http://schemas.openxmlformats.org/officeDocument/2006/relationships/oleObject" Target="../embeddings/oleObject177.bin"/><Relationship Id="rId2" Type="http://schemas.openxmlformats.org/officeDocument/2006/relationships/image" Target="../media/image139.wmf"/><Relationship Id="rId1" Type="http://schemas.openxmlformats.org/officeDocument/2006/relationships/slideLayout" Target="../slideLayouts/slideLayout18.xml"/><Relationship Id="rId6" Type="http://schemas.openxmlformats.org/officeDocument/2006/relationships/image" Target="../media/image134.wmf"/><Relationship Id="rId5" Type="http://schemas.openxmlformats.org/officeDocument/2006/relationships/oleObject" Target="../embeddings/oleObject176.bin"/><Relationship Id="rId10" Type="http://schemas.openxmlformats.org/officeDocument/2006/relationships/image" Target="../media/image142.wmf"/><Relationship Id="rId4" Type="http://schemas.openxmlformats.org/officeDocument/2006/relationships/image" Target="../media/image140.wmf"/><Relationship Id="rId9" Type="http://schemas.openxmlformats.org/officeDocument/2006/relationships/oleObject" Target="../embeddings/oleObject178.bin"/></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10.wmf"/><Relationship Id="rId5" Type="http://schemas.openxmlformats.org/officeDocument/2006/relationships/oleObject" Target="../embeddings/oleObject22.bin"/><Relationship Id="rId4" Type="http://schemas.openxmlformats.org/officeDocument/2006/relationships/image" Target="../media/image9.wmf"/></Relationships>
</file>

<file path=ppt/slides/_rels/slide160.xml.rels><?xml version="1.0" encoding="UTF-8" standalone="yes"?>
<Relationships xmlns="http://schemas.openxmlformats.org/package/2006/relationships"><Relationship Id="rId8" Type="http://schemas.openxmlformats.org/officeDocument/2006/relationships/image" Target="../media/image141.wmf"/><Relationship Id="rId3" Type="http://schemas.openxmlformats.org/officeDocument/2006/relationships/oleObject" Target="../embeddings/oleObject179.bin"/><Relationship Id="rId7" Type="http://schemas.openxmlformats.org/officeDocument/2006/relationships/oleObject" Target="../embeddings/oleObject181.bin"/><Relationship Id="rId2" Type="http://schemas.openxmlformats.org/officeDocument/2006/relationships/image" Target="../media/image143.wmf"/><Relationship Id="rId1" Type="http://schemas.openxmlformats.org/officeDocument/2006/relationships/slideLayout" Target="../slideLayouts/slideLayout18.xml"/><Relationship Id="rId6" Type="http://schemas.openxmlformats.org/officeDocument/2006/relationships/image" Target="../media/image134.wmf"/><Relationship Id="rId5" Type="http://schemas.openxmlformats.org/officeDocument/2006/relationships/oleObject" Target="../embeddings/oleObject180.bin"/><Relationship Id="rId10" Type="http://schemas.openxmlformats.org/officeDocument/2006/relationships/image" Target="../media/image144.wmf"/><Relationship Id="rId4" Type="http://schemas.openxmlformats.org/officeDocument/2006/relationships/image" Target="../media/image140.wmf"/><Relationship Id="rId9" Type="http://schemas.openxmlformats.org/officeDocument/2006/relationships/oleObject" Target="../embeddings/oleObject182.bin"/></Relationships>
</file>

<file path=ppt/slides/_rels/slide161.xml.rels><?xml version="1.0" encoding="UTF-8" standalone="yes"?>
<Relationships xmlns="http://schemas.openxmlformats.org/package/2006/relationships"><Relationship Id="rId8" Type="http://schemas.openxmlformats.org/officeDocument/2006/relationships/image" Target="../media/image141.wmf"/><Relationship Id="rId3" Type="http://schemas.openxmlformats.org/officeDocument/2006/relationships/oleObject" Target="../embeddings/oleObject183.bin"/><Relationship Id="rId7" Type="http://schemas.openxmlformats.org/officeDocument/2006/relationships/oleObject" Target="../embeddings/oleObject185.bin"/><Relationship Id="rId2" Type="http://schemas.openxmlformats.org/officeDocument/2006/relationships/image" Target="../media/image145.wmf"/><Relationship Id="rId1" Type="http://schemas.openxmlformats.org/officeDocument/2006/relationships/slideLayout" Target="../slideLayouts/slideLayout18.xml"/><Relationship Id="rId6" Type="http://schemas.openxmlformats.org/officeDocument/2006/relationships/image" Target="../media/image134.wmf"/><Relationship Id="rId5" Type="http://schemas.openxmlformats.org/officeDocument/2006/relationships/oleObject" Target="../embeddings/oleObject184.bin"/><Relationship Id="rId10" Type="http://schemas.openxmlformats.org/officeDocument/2006/relationships/image" Target="../media/image146.wmf"/><Relationship Id="rId4" Type="http://schemas.openxmlformats.org/officeDocument/2006/relationships/image" Target="../media/image140.wmf"/><Relationship Id="rId9" Type="http://schemas.openxmlformats.org/officeDocument/2006/relationships/oleObject" Target="../embeddings/oleObject186.bin"/></Relationships>
</file>

<file path=ppt/slides/_rels/slide162.xml.rels><?xml version="1.0" encoding="UTF-8" standalone="yes"?>
<Relationships xmlns="http://schemas.openxmlformats.org/package/2006/relationships"><Relationship Id="rId3" Type="http://schemas.openxmlformats.org/officeDocument/2006/relationships/image" Target="../media/image147.wmf"/><Relationship Id="rId2" Type="http://schemas.openxmlformats.org/officeDocument/2006/relationships/notesSlide" Target="../notesSlides/notesSlide86.xml"/><Relationship Id="rId1" Type="http://schemas.openxmlformats.org/officeDocument/2006/relationships/slideLayout" Target="../slideLayouts/slideLayout18.xml"/><Relationship Id="rId5" Type="http://schemas.openxmlformats.org/officeDocument/2006/relationships/image" Target="../media/image148.wmf"/><Relationship Id="rId4" Type="http://schemas.openxmlformats.org/officeDocument/2006/relationships/oleObject" Target="../embeddings/oleObject187.bin"/></Relationships>
</file>

<file path=ppt/slides/_rels/slide163.xml.rels><?xml version="1.0" encoding="UTF-8" standalone="yes"?>
<Relationships xmlns="http://schemas.openxmlformats.org/package/2006/relationships"><Relationship Id="rId3" Type="http://schemas.openxmlformats.org/officeDocument/2006/relationships/image" Target="../media/image147.wmf"/><Relationship Id="rId2" Type="http://schemas.openxmlformats.org/officeDocument/2006/relationships/notesSlide" Target="../notesSlides/notesSlide87.xml"/><Relationship Id="rId1" Type="http://schemas.openxmlformats.org/officeDocument/2006/relationships/slideLayout" Target="../slideLayouts/slideLayout18.xml"/><Relationship Id="rId5" Type="http://schemas.openxmlformats.org/officeDocument/2006/relationships/image" Target="../media/image148.wmf"/><Relationship Id="rId4" Type="http://schemas.openxmlformats.org/officeDocument/2006/relationships/oleObject" Target="../embeddings/oleObject188.bin"/></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8.xml"/></Relationships>
</file>

<file path=ppt/slides/_rels/slide16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hyperlink" Target="https://arxiv.org/abs/1705.03565" TargetMode="External"/><Relationship Id="rId1" Type="http://schemas.openxmlformats.org/officeDocument/2006/relationships/slideLayout" Target="../slideLayouts/slideLayout18.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8.xml.rels><?xml version="1.0" encoding="UTF-8" standalone="yes"?>
<Relationships xmlns="http://schemas.openxmlformats.org/package/2006/relationships"><Relationship Id="rId3" Type="http://schemas.openxmlformats.org/officeDocument/2006/relationships/image" Target="../media/image151.wmf"/><Relationship Id="rId2" Type="http://schemas.openxmlformats.org/officeDocument/2006/relationships/image" Target="../media/image150.wmf"/><Relationship Id="rId1" Type="http://schemas.openxmlformats.org/officeDocument/2006/relationships/slideLayout" Target="../slideLayouts/slideLayout18.xml"/><Relationship Id="rId4" Type="http://schemas.openxmlformats.org/officeDocument/2006/relationships/image" Target="../media/image152.wmf"/></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8" Type="http://schemas.openxmlformats.org/officeDocument/2006/relationships/image" Target="../media/image11.wmf"/><Relationship Id="rId3" Type="http://schemas.openxmlformats.org/officeDocument/2006/relationships/oleObject" Target="../embeddings/oleObject23.bin"/><Relationship Id="rId7" Type="http://schemas.openxmlformats.org/officeDocument/2006/relationships/oleObject" Target="../embeddings/oleObject25.bin"/><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10.wmf"/><Relationship Id="rId5" Type="http://schemas.openxmlformats.org/officeDocument/2006/relationships/oleObject" Target="../embeddings/oleObject24.bin"/><Relationship Id="rId4" Type="http://schemas.openxmlformats.org/officeDocument/2006/relationships/image" Target="../media/image9.wmf"/></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2.xml.rels><?xml version="1.0" encoding="UTF-8" standalone="yes"?>
<Relationships xmlns="http://schemas.openxmlformats.org/package/2006/relationships"><Relationship Id="rId8" Type="http://schemas.openxmlformats.org/officeDocument/2006/relationships/oleObject" Target="../embeddings/oleObject191.bin"/><Relationship Id="rId3" Type="http://schemas.openxmlformats.org/officeDocument/2006/relationships/image" Target="../media/image153.png"/><Relationship Id="rId7" Type="http://schemas.openxmlformats.org/officeDocument/2006/relationships/image" Target="../media/image155.wmf"/><Relationship Id="rId2" Type="http://schemas.openxmlformats.org/officeDocument/2006/relationships/notesSlide" Target="../notesSlides/notesSlide89.xml"/><Relationship Id="rId1" Type="http://schemas.openxmlformats.org/officeDocument/2006/relationships/slideLayout" Target="../slideLayouts/slideLayout18.xml"/><Relationship Id="rId6" Type="http://schemas.openxmlformats.org/officeDocument/2006/relationships/oleObject" Target="../embeddings/oleObject190.bin"/><Relationship Id="rId5" Type="http://schemas.openxmlformats.org/officeDocument/2006/relationships/image" Target="../media/image154.wmf"/><Relationship Id="rId4" Type="http://schemas.openxmlformats.org/officeDocument/2006/relationships/oleObject" Target="../embeddings/oleObject189.bin"/><Relationship Id="rId9" Type="http://schemas.openxmlformats.org/officeDocument/2006/relationships/image" Target="../media/image136.wmf"/></Relationships>
</file>

<file path=ppt/slides/_rels/slide173.xml.rels><?xml version="1.0" encoding="UTF-8" standalone="yes"?>
<Relationships xmlns="http://schemas.openxmlformats.org/package/2006/relationships"><Relationship Id="rId8" Type="http://schemas.openxmlformats.org/officeDocument/2006/relationships/oleObject" Target="../embeddings/oleObject194.bin"/><Relationship Id="rId3" Type="http://schemas.openxmlformats.org/officeDocument/2006/relationships/image" Target="../media/image156.png"/><Relationship Id="rId7" Type="http://schemas.openxmlformats.org/officeDocument/2006/relationships/image" Target="../media/image158.wmf"/><Relationship Id="rId2" Type="http://schemas.openxmlformats.org/officeDocument/2006/relationships/notesSlide" Target="../notesSlides/notesSlide90.xml"/><Relationship Id="rId1" Type="http://schemas.openxmlformats.org/officeDocument/2006/relationships/slideLayout" Target="../slideLayouts/slideLayout18.xml"/><Relationship Id="rId6" Type="http://schemas.openxmlformats.org/officeDocument/2006/relationships/oleObject" Target="../embeddings/oleObject193.bin"/><Relationship Id="rId5" Type="http://schemas.openxmlformats.org/officeDocument/2006/relationships/image" Target="../media/image157.wmf"/><Relationship Id="rId4" Type="http://schemas.openxmlformats.org/officeDocument/2006/relationships/oleObject" Target="../embeddings/oleObject192.bin"/><Relationship Id="rId9" Type="http://schemas.openxmlformats.org/officeDocument/2006/relationships/image" Target="../media/image136.wmf"/></Relationships>
</file>

<file path=ppt/slides/_rels/slide174.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notesSlide" Target="../notesSlides/notesSlide91.xml"/><Relationship Id="rId1" Type="http://schemas.openxmlformats.org/officeDocument/2006/relationships/slideLayout" Target="../slideLayouts/slideLayout18.xml"/></Relationships>
</file>

<file path=ppt/slides/_rels/slide175.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92.xml"/><Relationship Id="rId1" Type="http://schemas.openxmlformats.org/officeDocument/2006/relationships/slideLayout" Target="../slideLayouts/slideLayout18.xml"/><Relationship Id="rId5" Type="http://schemas.openxmlformats.org/officeDocument/2006/relationships/image" Target="../media/image159.wmf"/><Relationship Id="rId4" Type="http://schemas.openxmlformats.org/officeDocument/2006/relationships/oleObject" Target="../embeddings/oleObject195.bin"/></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8.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8" Type="http://schemas.openxmlformats.org/officeDocument/2006/relationships/image" Target="../media/image11.wmf"/><Relationship Id="rId3" Type="http://schemas.openxmlformats.org/officeDocument/2006/relationships/oleObject" Target="../embeddings/oleObject26.bin"/><Relationship Id="rId7" Type="http://schemas.openxmlformats.org/officeDocument/2006/relationships/oleObject" Target="../embeddings/oleObject28.bin"/><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10.wmf"/><Relationship Id="rId5" Type="http://schemas.openxmlformats.org/officeDocument/2006/relationships/oleObject" Target="../embeddings/oleObject27.bin"/><Relationship Id="rId4" Type="http://schemas.openxmlformats.org/officeDocument/2006/relationships/image" Target="../media/image9.wmf"/></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3" Type="http://schemas.openxmlformats.org/officeDocument/2006/relationships/image" Target="../media/image160.wmf"/><Relationship Id="rId2" Type="http://schemas.openxmlformats.org/officeDocument/2006/relationships/oleObject" Target="../embeddings/oleObject196.bin"/><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3" Type="http://schemas.openxmlformats.org/officeDocument/2006/relationships/image" Target="../media/image160.wmf"/><Relationship Id="rId2" Type="http://schemas.openxmlformats.org/officeDocument/2006/relationships/oleObject" Target="../embeddings/oleObject196.bin"/><Relationship Id="rId1" Type="http://schemas.openxmlformats.org/officeDocument/2006/relationships/slideLayout" Target="../slideLayouts/slideLayout7.xml"/><Relationship Id="rId4" Type="http://schemas.openxmlformats.org/officeDocument/2006/relationships/hyperlink" Target="https://roman.gsfc.nasa.gov/aboutNGR.html" TargetMode="External"/></Relationships>
</file>

<file path=ppt/slides/_rels/slide184.xml.rels><?xml version="1.0" encoding="UTF-8" standalone="yes"?>
<Relationships xmlns="http://schemas.openxmlformats.org/package/2006/relationships"><Relationship Id="rId3" Type="http://schemas.openxmlformats.org/officeDocument/2006/relationships/image" Target="../media/image160.wmf"/><Relationship Id="rId2" Type="http://schemas.openxmlformats.org/officeDocument/2006/relationships/oleObject" Target="../embeddings/oleObject196.bin"/><Relationship Id="rId1" Type="http://schemas.openxmlformats.org/officeDocument/2006/relationships/slideLayout" Target="../slideLayouts/slideLayout7.xml"/><Relationship Id="rId4" Type="http://schemas.openxmlformats.org/officeDocument/2006/relationships/hyperlink" Target="https://roman.gsfc.nasa.gov/aboutNGR.html" TargetMode="External"/></Relationships>
</file>

<file path=ppt/slides/_rels/slide185.xml.rels><?xml version="1.0" encoding="UTF-8" standalone="yes"?>
<Relationships xmlns="http://schemas.openxmlformats.org/package/2006/relationships"><Relationship Id="rId3" Type="http://schemas.openxmlformats.org/officeDocument/2006/relationships/hyperlink" Target="https://roman.gsfc.nasa.gov/aboutNGR.html" TargetMode="External"/><Relationship Id="rId2" Type="http://schemas.openxmlformats.org/officeDocument/2006/relationships/hyperlink" Target="https://arxiv.org/abs/1908.03663" TargetMode="External"/><Relationship Id="rId1" Type="http://schemas.openxmlformats.org/officeDocument/2006/relationships/slideLayout" Target="../slideLayouts/slideLayout7.xml"/><Relationship Id="rId5" Type="http://schemas.openxmlformats.org/officeDocument/2006/relationships/image" Target="../media/image160.wmf"/><Relationship Id="rId4" Type="http://schemas.openxmlformats.org/officeDocument/2006/relationships/oleObject" Target="../embeddings/oleObject196.bin"/></Relationships>
</file>

<file path=ppt/slides/_rels/slide19.xml.rels><?xml version="1.0" encoding="UTF-8" standalone="yes"?>
<Relationships xmlns="http://schemas.openxmlformats.org/package/2006/relationships"><Relationship Id="rId8" Type="http://schemas.openxmlformats.org/officeDocument/2006/relationships/image" Target="../media/image14.wmf"/><Relationship Id="rId3" Type="http://schemas.openxmlformats.org/officeDocument/2006/relationships/oleObject" Target="../embeddings/oleObject29.bin"/><Relationship Id="rId7" Type="http://schemas.openxmlformats.org/officeDocument/2006/relationships/oleObject" Target="../embeddings/oleObject31.bin"/><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13.wmf"/><Relationship Id="rId5" Type="http://schemas.openxmlformats.org/officeDocument/2006/relationships/oleObject" Target="../embeddings/oleObject30.bin"/><Relationship Id="rId4" Type="http://schemas.openxmlformats.org/officeDocument/2006/relationships/image" Target="../media/image12.wm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4.wmf"/><Relationship Id="rId3" Type="http://schemas.openxmlformats.org/officeDocument/2006/relationships/oleObject" Target="../embeddings/oleObject32.bin"/><Relationship Id="rId7" Type="http://schemas.openxmlformats.org/officeDocument/2006/relationships/oleObject" Target="../embeddings/oleObject34.bin"/><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13.wmf"/><Relationship Id="rId5" Type="http://schemas.openxmlformats.org/officeDocument/2006/relationships/oleObject" Target="../embeddings/oleObject33.bin"/><Relationship Id="rId4" Type="http://schemas.openxmlformats.org/officeDocument/2006/relationships/image" Target="../media/image12.wmf"/></Relationships>
</file>

<file path=ppt/slides/_rels/slide21.xml.rels><?xml version="1.0" encoding="UTF-8" standalone="yes"?>
<Relationships xmlns="http://schemas.openxmlformats.org/package/2006/relationships"><Relationship Id="rId8" Type="http://schemas.openxmlformats.org/officeDocument/2006/relationships/image" Target="../media/image14.wmf"/><Relationship Id="rId3" Type="http://schemas.openxmlformats.org/officeDocument/2006/relationships/oleObject" Target="../embeddings/oleObject35.bin"/><Relationship Id="rId7" Type="http://schemas.openxmlformats.org/officeDocument/2006/relationships/oleObject" Target="../embeddings/oleObject37.bin"/><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13.wmf"/><Relationship Id="rId5" Type="http://schemas.openxmlformats.org/officeDocument/2006/relationships/oleObject" Target="../embeddings/oleObject36.bin"/><Relationship Id="rId4" Type="http://schemas.openxmlformats.org/officeDocument/2006/relationships/image" Target="../media/image12.wmf"/></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10.wmf"/><Relationship Id="rId5" Type="http://schemas.openxmlformats.org/officeDocument/2006/relationships/oleObject" Target="../embeddings/oleObject22.bin"/><Relationship Id="rId4" Type="http://schemas.openxmlformats.org/officeDocument/2006/relationships/image" Target="../media/image9.wmf"/></Relationships>
</file>

<file path=ppt/slides/_rels/slide24.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notesSlide" Target="../notesSlides/notesSlide15.xml"/><Relationship Id="rId1" Type="http://schemas.openxmlformats.org/officeDocument/2006/relationships/slideLayout" Target="../slideLayouts/slideLayout7.xml"/><Relationship Id="rId4" Type="http://schemas.openxmlformats.org/officeDocument/2006/relationships/image" Target="../media/image15.wmf"/></Relationships>
</file>

<file path=ppt/slides/_rels/slide25.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15.wmf"/></Relationships>
</file>

<file path=ppt/slides/_rels/slide26.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16.jpeg"/><Relationship Id="rId4" Type="http://schemas.openxmlformats.org/officeDocument/2006/relationships/image" Target="../media/image15.wmf"/></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41.bin"/><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16.jpeg"/><Relationship Id="rId4" Type="http://schemas.openxmlformats.org/officeDocument/2006/relationships/image" Target="../media/image15.wmf"/></Relationships>
</file>

<file path=ppt/slides/_rels/slide28.xml.rels><?xml version="1.0" encoding="UTF-8" standalone="yes"?>
<Relationships xmlns="http://schemas.openxmlformats.org/package/2006/relationships"><Relationship Id="rId3" Type="http://schemas.openxmlformats.org/officeDocument/2006/relationships/oleObject" Target="../embeddings/oleObject42.bin"/><Relationship Id="rId2" Type="http://schemas.openxmlformats.org/officeDocument/2006/relationships/notesSlide" Target="../notesSlides/notesSlide19.xml"/><Relationship Id="rId1" Type="http://schemas.openxmlformats.org/officeDocument/2006/relationships/slideLayout" Target="../slideLayouts/slideLayout7.xml"/><Relationship Id="rId5" Type="http://schemas.openxmlformats.org/officeDocument/2006/relationships/image" Target="../media/image16.jpeg"/><Relationship Id="rId4" Type="http://schemas.openxmlformats.org/officeDocument/2006/relationships/image" Target="../media/image15.wmf"/></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slide" Target="slide33.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slide" Target="slide33.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slide" Target="slide3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1.bin"/><Relationship Id="rId7" Type="http://schemas.openxmlformats.org/officeDocument/2006/relationships/image" Target="../media/image3.wmf"/><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oleObject" Target="../embeddings/oleObject2.bin"/><Relationship Id="rId5" Type="http://schemas.openxmlformats.org/officeDocument/2006/relationships/image" Target="../media/image2.png"/><Relationship Id="rId4" Type="http://schemas.openxmlformats.org/officeDocument/2006/relationships/image" Target="../media/image1.wmf"/></Relationships>
</file>

<file path=ppt/slides/_rels/slide40.xml.rels><?xml version="1.0" encoding="UTF-8" standalone="yes"?>
<Relationships xmlns="http://schemas.openxmlformats.org/package/2006/relationships"><Relationship Id="rId2" Type="http://schemas.openxmlformats.org/officeDocument/2006/relationships/slide" Target="slide33.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slide" Target="slide33.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oleObject" Target="../embeddings/oleObject43.bin"/><Relationship Id="rId1" Type="http://schemas.openxmlformats.org/officeDocument/2006/relationships/slideLayout" Target="../slideLayouts/slideLayout7.xml"/><Relationship Id="rId4" Type="http://schemas.openxmlformats.org/officeDocument/2006/relationships/slide" Target="slide3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oleObject" Target="../embeddings/oleObject44.bin"/><Relationship Id="rId2" Type="http://schemas.openxmlformats.org/officeDocument/2006/relationships/image" Target="../media/image19.png"/><Relationship Id="rId1" Type="http://schemas.openxmlformats.org/officeDocument/2006/relationships/slideLayout" Target="../slideLayouts/slideLayout7.xml"/><Relationship Id="rId4" Type="http://schemas.openxmlformats.org/officeDocument/2006/relationships/image" Target="../media/image20.wmf"/></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openxmlformats.org/officeDocument/2006/relationships/image" Target="../media/image3.wmf"/><Relationship Id="rId3" Type="http://schemas.openxmlformats.org/officeDocument/2006/relationships/image" Target="../media/image2.png"/><Relationship Id="rId7" Type="http://schemas.openxmlformats.org/officeDocument/2006/relationships/oleObject" Target="../embeddings/oleObject4.bin"/><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1.wmf"/><Relationship Id="rId5" Type="http://schemas.openxmlformats.org/officeDocument/2006/relationships/oleObject" Target="../embeddings/oleObject3.bin"/><Relationship Id="rId4" Type="http://schemas.openxmlformats.org/officeDocument/2006/relationships/image" Target="../media/image4.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oleObject" Target="../embeddings/oleObject45.bin"/><Relationship Id="rId1" Type="http://schemas.openxmlformats.org/officeDocument/2006/relationships/slideLayout" Target="../slideLayouts/slideLayout7.xml"/><Relationship Id="rId5" Type="http://schemas.openxmlformats.org/officeDocument/2006/relationships/image" Target="../media/image22.wmf"/><Relationship Id="rId4" Type="http://schemas.openxmlformats.org/officeDocument/2006/relationships/oleObject" Target="../embeddings/oleObject46.bin"/></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8" Type="http://schemas.openxmlformats.org/officeDocument/2006/relationships/oleObject" Target="../embeddings/oleObject50.bin"/><Relationship Id="rId3" Type="http://schemas.openxmlformats.org/officeDocument/2006/relationships/image" Target="../media/image23.wmf"/><Relationship Id="rId7" Type="http://schemas.openxmlformats.org/officeDocument/2006/relationships/image" Target="../media/image24.wmf"/><Relationship Id="rId2" Type="http://schemas.openxmlformats.org/officeDocument/2006/relationships/oleObject" Target="../embeddings/oleObject47.bin"/><Relationship Id="rId1" Type="http://schemas.openxmlformats.org/officeDocument/2006/relationships/slideLayout" Target="../slideLayouts/slideLayout7.xml"/><Relationship Id="rId6" Type="http://schemas.openxmlformats.org/officeDocument/2006/relationships/oleObject" Target="../embeddings/oleObject49.bin"/><Relationship Id="rId11" Type="http://schemas.openxmlformats.org/officeDocument/2006/relationships/image" Target="../media/image26.wmf"/><Relationship Id="rId5" Type="http://schemas.openxmlformats.org/officeDocument/2006/relationships/image" Target="../media/image22.wmf"/><Relationship Id="rId10" Type="http://schemas.openxmlformats.org/officeDocument/2006/relationships/oleObject" Target="../embeddings/oleObject51.bin"/><Relationship Id="rId4" Type="http://schemas.openxmlformats.org/officeDocument/2006/relationships/oleObject" Target="../embeddings/oleObject48.bin"/><Relationship Id="rId9" Type="http://schemas.openxmlformats.org/officeDocument/2006/relationships/image" Target="../media/image25.wmf"/></Relationships>
</file>

<file path=ppt/slides/_rels/slide58.xml.rels><?xml version="1.0" encoding="UTF-8" standalone="yes"?>
<Relationships xmlns="http://schemas.openxmlformats.org/package/2006/relationships"><Relationship Id="rId8" Type="http://schemas.openxmlformats.org/officeDocument/2006/relationships/oleObject" Target="../embeddings/oleObject55.bin"/><Relationship Id="rId3" Type="http://schemas.openxmlformats.org/officeDocument/2006/relationships/image" Target="../media/image23.wmf"/><Relationship Id="rId7" Type="http://schemas.openxmlformats.org/officeDocument/2006/relationships/image" Target="../media/image24.wmf"/><Relationship Id="rId2" Type="http://schemas.openxmlformats.org/officeDocument/2006/relationships/oleObject" Target="../embeddings/oleObject52.bin"/><Relationship Id="rId1" Type="http://schemas.openxmlformats.org/officeDocument/2006/relationships/slideLayout" Target="../slideLayouts/slideLayout7.xml"/><Relationship Id="rId6" Type="http://schemas.openxmlformats.org/officeDocument/2006/relationships/oleObject" Target="../embeddings/oleObject54.bin"/><Relationship Id="rId11" Type="http://schemas.openxmlformats.org/officeDocument/2006/relationships/image" Target="../media/image26.wmf"/><Relationship Id="rId5" Type="http://schemas.openxmlformats.org/officeDocument/2006/relationships/image" Target="../media/image22.wmf"/><Relationship Id="rId10" Type="http://schemas.openxmlformats.org/officeDocument/2006/relationships/oleObject" Target="../embeddings/oleObject56.bin"/><Relationship Id="rId4" Type="http://schemas.openxmlformats.org/officeDocument/2006/relationships/oleObject" Target="../embeddings/oleObject53.bin"/><Relationship Id="rId9" Type="http://schemas.openxmlformats.org/officeDocument/2006/relationships/image" Target="../media/image27.wmf"/></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8" Type="http://schemas.openxmlformats.org/officeDocument/2006/relationships/oleObject" Target="../embeddings/oleObject6.bin"/><Relationship Id="rId3" Type="http://schemas.openxmlformats.org/officeDocument/2006/relationships/image" Target="../media/image2.png"/><Relationship Id="rId7" Type="http://schemas.openxmlformats.org/officeDocument/2006/relationships/image" Target="../media/image1.wmf"/><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oleObject" Target="../embeddings/oleObject5.bin"/><Relationship Id="rId5" Type="http://schemas.openxmlformats.org/officeDocument/2006/relationships/image" Target="../media/image5.png"/><Relationship Id="rId4" Type="http://schemas.openxmlformats.org/officeDocument/2006/relationships/image" Target="../media/image4.jpeg"/><Relationship Id="rId9" Type="http://schemas.openxmlformats.org/officeDocument/2006/relationships/image" Target="../media/image3.wmf"/></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28.wmf"/><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oleObject" Target="../embeddings/oleObject57.bin"/><Relationship Id="rId1" Type="http://schemas.openxmlformats.org/officeDocument/2006/relationships/slideLayout" Target="../slideLayouts/slideLayout7.xml"/><Relationship Id="rId5" Type="http://schemas.openxmlformats.org/officeDocument/2006/relationships/image" Target="../media/image30.wmf"/><Relationship Id="rId4" Type="http://schemas.openxmlformats.org/officeDocument/2006/relationships/oleObject" Target="../embeddings/oleObject58.bin"/></Relationships>
</file>

<file path=ppt/slides/_rels/slide65.x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oleObject" Target="../embeddings/oleObject59.bin"/><Relationship Id="rId1" Type="http://schemas.openxmlformats.org/officeDocument/2006/relationships/slideLayout" Target="../slideLayouts/slideLayout7.xml"/><Relationship Id="rId6" Type="http://schemas.openxmlformats.org/officeDocument/2006/relationships/image" Target="../media/image28.wmf"/><Relationship Id="rId5" Type="http://schemas.openxmlformats.org/officeDocument/2006/relationships/image" Target="../media/image32.wmf"/><Relationship Id="rId4" Type="http://schemas.openxmlformats.org/officeDocument/2006/relationships/oleObject" Target="../embeddings/oleObject60.bin"/></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7.xml.rels><?xml version="1.0" encoding="UTF-8" standalone="yes"?>
<Relationships xmlns="http://schemas.openxmlformats.org/package/2006/relationships"><Relationship Id="rId3" Type="http://schemas.openxmlformats.org/officeDocument/2006/relationships/oleObject" Target="../embeddings/oleObject61.bin"/><Relationship Id="rId2" Type="http://schemas.openxmlformats.org/officeDocument/2006/relationships/notesSlide" Target="../notesSlides/notesSlide20.xml"/><Relationship Id="rId1" Type="http://schemas.openxmlformats.org/officeDocument/2006/relationships/slideLayout" Target="../slideLayouts/slideLayout18.xml"/><Relationship Id="rId4" Type="http://schemas.openxmlformats.org/officeDocument/2006/relationships/image" Target="../media/image33.emf"/></Relationships>
</file>

<file path=ppt/slides/_rels/slide68.xml.rels><?xml version="1.0" encoding="UTF-8" standalone="yes"?>
<Relationships xmlns="http://schemas.openxmlformats.org/package/2006/relationships"><Relationship Id="rId3" Type="http://schemas.openxmlformats.org/officeDocument/2006/relationships/hyperlink" Target="http://www.sciencemag.org/index.dtl" TargetMode="External"/><Relationship Id="rId2" Type="http://schemas.openxmlformats.org/officeDocument/2006/relationships/image" Target="../media/image34.png"/><Relationship Id="rId1" Type="http://schemas.openxmlformats.org/officeDocument/2006/relationships/slideLayout" Target="../slideLayouts/slideLayout18.xml"/><Relationship Id="rId4" Type="http://schemas.openxmlformats.org/officeDocument/2006/relationships/image" Target="../media/image35.png"/></Relationships>
</file>

<file path=ppt/slides/_rels/slide69.xml.rels><?xml version="1.0" encoding="UTF-8" standalone="yes"?>
<Relationships xmlns="http://schemas.openxmlformats.org/package/2006/relationships"><Relationship Id="rId3" Type="http://schemas.openxmlformats.org/officeDocument/2006/relationships/hyperlink" Target="http://www.sciencemag.org/index.dtl" TargetMode="External"/><Relationship Id="rId2" Type="http://schemas.openxmlformats.org/officeDocument/2006/relationships/image" Target="../media/image34.png"/><Relationship Id="rId1" Type="http://schemas.openxmlformats.org/officeDocument/2006/relationships/slideLayout" Target="../slideLayouts/slideLayout18.xml"/><Relationship Id="rId6" Type="http://schemas.openxmlformats.org/officeDocument/2006/relationships/hyperlink" Target="https://science.sciencemag.org/content/309/5731/19" TargetMode="External"/><Relationship Id="rId5" Type="http://schemas.openxmlformats.org/officeDocument/2006/relationships/image" Target="../media/image36.png"/><Relationship Id="rId4" Type="http://schemas.openxmlformats.org/officeDocument/2006/relationships/image" Target="../media/image35.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2.xml.rels><?xml version="1.0" encoding="UTF-8" standalone="yes"?>
<Relationships xmlns="http://schemas.openxmlformats.org/package/2006/relationships"><Relationship Id="rId2" Type="http://schemas.openxmlformats.org/officeDocument/2006/relationships/hyperlink" Target="http://www.interactions.org/quantumuniverse/qu/questions/q2.html" TargetMode="External"/><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18.xml"/><Relationship Id="rId4" Type="http://schemas.openxmlformats.org/officeDocument/2006/relationships/image" Target="../media/image39.png"/></Relationships>
</file>

<file path=ppt/slides/_rels/slide7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18.xml"/></Relationships>
</file>

<file path=ppt/slides/_rels/slide7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7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7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8.xml"/><Relationship Id="rId5" Type="http://schemas.openxmlformats.org/officeDocument/2006/relationships/image" Target="../media/image46.png"/><Relationship Id="rId4" Type="http://schemas.openxmlformats.org/officeDocument/2006/relationships/image" Target="../media/image45.jpeg"/></Relationships>
</file>

<file path=ppt/slides/_rels/slide7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8.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5.jpeg"/></Relationships>
</file>

<file path=ppt/slides/_rels/slide8.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oleObject" Target="../embeddings/oleObject7.bin"/><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3" Type="http://schemas.openxmlformats.org/officeDocument/2006/relationships/hyperlink" Target="http://www.nsf.gov/mps/ast/detf.jsp" TargetMode="External"/><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81.xml.rels><?xml version="1.0" encoding="UTF-8" standalone="yes"?>
<Relationships xmlns="http://schemas.openxmlformats.org/package/2006/relationships"><Relationship Id="rId3" Type="http://schemas.openxmlformats.org/officeDocument/2006/relationships/hyperlink" Target="http://www.nsf.gov/mps/ast/detf.jsp" TargetMode="External"/><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82.xml.rels><?xml version="1.0" encoding="UTF-8" standalone="yes"?>
<Relationships xmlns="http://schemas.openxmlformats.org/package/2006/relationships"><Relationship Id="rId3" Type="http://schemas.openxmlformats.org/officeDocument/2006/relationships/oleObject" Target="../embeddings/oleObject62.bin"/><Relationship Id="rId2" Type="http://schemas.openxmlformats.org/officeDocument/2006/relationships/notesSlide" Target="../notesSlides/notesSlide27.xml"/><Relationship Id="rId1" Type="http://schemas.openxmlformats.org/officeDocument/2006/relationships/slideLayout" Target="../slideLayouts/slideLayout18.xml"/><Relationship Id="rId4" Type="http://schemas.openxmlformats.org/officeDocument/2006/relationships/image" Target="../media/image15.wmf"/></Relationships>
</file>

<file path=ppt/slides/_rels/slide83.xml.rels><?xml version="1.0" encoding="UTF-8" standalone="yes"?>
<Relationships xmlns="http://schemas.openxmlformats.org/package/2006/relationships"><Relationship Id="rId3" Type="http://schemas.openxmlformats.org/officeDocument/2006/relationships/oleObject" Target="../embeddings/oleObject63.bin"/><Relationship Id="rId2" Type="http://schemas.openxmlformats.org/officeDocument/2006/relationships/notesSlide" Target="../notesSlides/notesSlide28.xml"/><Relationship Id="rId1" Type="http://schemas.openxmlformats.org/officeDocument/2006/relationships/slideLayout" Target="../slideLayouts/slideLayout18.xml"/><Relationship Id="rId5" Type="http://schemas.openxmlformats.org/officeDocument/2006/relationships/oleObject" Target="../embeddings/oleObject64.bin"/><Relationship Id="rId4" Type="http://schemas.openxmlformats.org/officeDocument/2006/relationships/image" Target="../media/image15.wmf"/></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87.xml.rels><?xml version="1.0" encoding="UTF-8" standalone="yes"?>
<Relationships xmlns="http://schemas.openxmlformats.org/package/2006/relationships"><Relationship Id="rId3" Type="http://schemas.openxmlformats.org/officeDocument/2006/relationships/oleObject" Target="../embeddings/oleObject65.bin"/><Relationship Id="rId2" Type="http://schemas.openxmlformats.org/officeDocument/2006/relationships/notesSlide" Target="../notesSlides/notesSlide32.xml"/><Relationship Id="rId1" Type="http://schemas.openxmlformats.org/officeDocument/2006/relationships/slideLayout" Target="../slideLayouts/slideLayout18.xml"/><Relationship Id="rId6" Type="http://schemas.openxmlformats.org/officeDocument/2006/relationships/image" Target="../media/image49.wmf"/><Relationship Id="rId5" Type="http://schemas.openxmlformats.org/officeDocument/2006/relationships/oleObject" Target="../embeddings/oleObject66.bin"/><Relationship Id="rId4" Type="http://schemas.openxmlformats.org/officeDocument/2006/relationships/image" Target="../media/image48.wmf"/></Relationships>
</file>

<file path=ppt/slides/_rels/slide88.xml.rels><?xml version="1.0" encoding="UTF-8" standalone="yes"?>
<Relationships xmlns="http://schemas.openxmlformats.org/package/2006/relationships"><Relationship Id="rId3" Type="http://schemas.openxmlformats.org/officeDocument/2006/relationships/oleObject" Target="../embeddings/oleObject67.bin"/><Relationship Id="rId2" Type="http://schemas.openxmlformats.org/officeDocument/2006/relationships/notesSlide" Target="../notesSlides/notesSlide33.xml"/><Relationship Id="rId1" Type="http://schemas.openxmlformats.org/officeDocument/2006/relationships/slideLayout" Target="../slideLayouts/slideLayout18.xml"/><Relationship Id="rId6" Type="http://schemas.openxmlformats.org/officeDocument/2006/relationships/image" Target="../media/image49.wmf"/><Relationship Id="rId5" Type="http://schemas.openxmlformats.org/officeDocument/2006/relationships/oleObject" Target="../embeddings/oleObject68.bin"/><Relationship Id="rId4" Type="http://schemas.openxmlformats.org/officeDocument/2006/relationships/image" Target="../media/image48.wmf"/></Relationships>
</file>

<file path=ppt/slides/_rels/slide89.xml.rels><?xml version="1.0" encoding="UTF-8" standalone="yes"?>
<Relationships xmlns="http://schemas.openxmlformats.org/package/2006/relationships"><Relationship Id="rId3" Type="http://schemas.openxmlformats.org/officeDocument/2006/relationships/oleObject" Target="../embeddings/oleObject69.bin"/><Relationship Id="rId2" Type="http://schemas.openxmlformats.org/officeDocument/2006/relationships/notesSlide" Target="../notesSlides/notesSlide34.xml"/><Relationship Id="rId1" Type="http://schemas.openxmlformats.org/officeDocument/2006/relationships/slideLayout" Target="../slideLayouts/slideLayout18.xml"/><Relationship Id="rId6" Type="http://schemas.openxmlformats.org/officeDocument/2006/relationships/image" Target="../media/image49.wmf"/><Relationship Id="rId5" Type="http://schemas.openxmlformats.org/officeDocument/2006/relationships/oleObject" Target="../embeddings/oleObject70.bin"/><Relationship Id="rId4" Type="http://schemas.openxmlformats.org/officeDocument/2006/relationships/image" Target="../media/image48.wmf"/></Relationships>
</file>

<file path=ppt/slides/_rels/slide9.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oleObject" Target="../embeddings/oleObject8.bin"/><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50.wmf"/><Relationship Id="rId7" Type="http://schemas.openxmlformats.org/officeDocument/2006/relationships/image" Target="../media/image52.wmf"/><Relationship Id="rId2" Type="http://schemas.openxmlformats.org/officeDocument/2006/relationships/oleObject" Target="../embeddings/oleObject71.bin"/><Relationship Id="rId1" Type="http://schemas.openxmlformats.org/officeDocument/2006/relationships/slideLayout" Target="../slideLayouts/slideLayout18.xml"/><Relationship Id="rId6" Type="http://schemas.openxmlformats.org/officeDocument/2006/relationships/oleObject" Target="../embeddings/oleObject73.bin"/><Relationship Id="rId5" Type="http://schemas.openxmlformats.org/officeDocument/2006/relationships/image" Target="../media/image51.wmf"/><Relationship Id="rId4" Type="http://schemas.openxmlformats.org/officeDocument/2006/relationships/oleObject" Target="../embeddings/oleObject72.bin"/></Relationships>
</file>

<file path=ppt/slides/_rels/slide91.xml.rels><?xml version="1.0" encoding="UTF-8" standalone="yes"?>
<Relationships xmlns="http://schemas.openxmlformats.org/package/2006/relationships"><Relationship Id="rId8" Type="http://schemas.openxmlformats.org/officeDocument/2006/relationships/oleObject" Target="../embeddings/oleObject77.bin"/><Relationship Id="rId3" Type="http://schemas.openxmlformats.org/officeDocument/2006/relationships/image" Target="../media/image50.wmf"/><Relationship Id="rId7" Type="http://schemas.openxmlformats.org/officeDocument/2006/relationships/image" Target="../media/image52.wmf"/><Relationship Id="rId2" Type="http://schemas.openxmlformats.org/officeDocument/2006/relationships/oleObject" Target="../embeddings/oleObject74.bin"/><Relationship Id="rId1" Type="http://schemas.openxmlformats.org/officeDocument/2006/relationships/slideLayout" Target="../slideLayouts/slideLayout18.xml"/><Relationship Id="rId6" Type="http://schemas.openxmlformats.org/officeDocument/2006/relationships/oleObject" Target="../embeddings/oleObject76.bin"/><Relationship Id="rId5" Type="http://schemas.openxmlformats.org/officeDocument/2006/relationships/image" Target="../media/image51.wmf"/><Relationship Id="rId4" Type="http://schemas.openxmlformats.org/officeDocument/2006/relationships/oleObject" Target="../embeddings/oleObject75.bin"/><Relationship Id="rId9" Type="http://schemas.openxmlformats.org/officeDocument/2006/relationships/image" Target="../media/image53.wmf"/></Relationships>
</file>

<file path=ppt/slides/_rels/slide92.xml.rels><?xml version="1.0" encoding="UTF-8" standalone="yes"?>
<Relationships xmlns="http://schemas.openxmlformats.org/package/2006/relationships"><Relationship Id="rId8" Type="http://schemas.openxmlformats.org/officeDocument/2006/relationships/oleObject" Target="../embeddings/oleObject81.bin"/><Relationship Id="rId3" Type="http://schemas.openxmlformats.org/officeDocument/2006/relationships/image" Target="../media/image50.wmf"/><Relationship Id="rId7" Type="http://schemas.openxmlformats.org/officeDocument/2006/relationships/image" Target="../media/image54.wmf"/><Relationship Id="rId2" Type="http://schemas.openxmlformats.org/officeDocument/2006/relationships/oleObject" Target="../embeddings/oleObject78.bin"/><Relationship Id="rId1" Type="http://schemas.openxmlformats.org/officeDocument/2006/relationships/slideLayout" Target="../slideLayouts/slideLayout18.xml"/><Relationship Id="rId6" Type="http://schemas.openxmlformats.org/officeDocument/2006/relationships/oleObject" Target="../embeddings/oleObject80.bin"/><Relationship Id="rId5" Type="http://schemas.openxmlformats.org/officeDocument/2006/relationships/image" Target="../media/image51.wmf"/><Relationship Id="rId4" Type="http://schemas.openxmlformats.org/officeDocument/2006/relationships/oleObject" Target="../embeddings/oleObject79.bin"/><Relationship Id="rId9" Type="http://schemas.openxmlformats.org/officeDocument/2006/relationships/image" Target="../media/image53.wmf"/></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4.xml.rels><?xml version="1.0" encoding="UTF-8" standalone="yes"?>
<Relationships xmlns="http://schemas.openxmlformats.org/package/2006/relationships"><Relationship Id="rId8" Type="http://schemas.openxmlformats.org/officeDocument/2006/relationships/oleObject" Target="../embeddings/oleObject85.bin"/><Relationship Id="rId3" Type="http://schemas.openxmlformats.org/officeDocument/2006/relationships/image" Target="../media/image55.wmf"/><Relationship Id="rId7" Type="http://schemas.openxmlformats.org/officeDocument/2006/relationships/image" Target="../media/image57.wmf"/><Relationship Id="rId2" Type="http://schemas.openxmlformats.org/officeDocument/2006/relationships/oleObject" Target="../embeddings/oleObject82.bin"/><Relationship Id="rId1" Type="http://schemas.openxmlformats.org/officeDocument/2006/relationships/slideLayout" Target="../slideLayouts/slideLayout18.xml"/><Relationship Id="rId6" Type="http://schemas.openxmlformats.org/officeDocument/2006/relationships/oleObject" Target="../embeddings/oleObject84.bin"/><Relationship Id="rId5" Type="http://schemas.openxmlformats.org/officeDocument/2006/relationships/image" Target="../media/image56.wmf"/><Relationship Id="rId4" Type="http://schemas.openxmlformats.org/officeDocument/2006/relationships/oleObject" Target="../embeddings/oleObject83.bin"/><Relationship Id="rId9" Type="http://schemas.openxmlformats.org/officeDocument/2006/relationships/image" Target="../media/image58.wmf"/></Relationships>
</file>

<file path=ppt/slides/_rels/slide95.xml.rels><?xml version="1.0" encoding="UTF-8" standalone="yes"?>
<Relationships xmlns="http://schemas.openxmlformats.org/package/2006/relationships"><Relationship Id="rId8" Type="http://schemas.openxmlformats.org/officeDocument/2006/relationships/oleObject" Target="../embeddings/oleObject89.bin"/><Relationship Id="rId3" Type="http://schemas.openxmlformats.org/officeDocument/2006/relationships/image" Target="../media/image55.wmf"/><Relationship Id="rId7" Type="http://schemas.openxmlformats.org/officeDocument/2006/relationships/image" Target="../media/image57.wmf"/><Relationship Id="rId2" Type="http://schemas.openxmlformats.org/officeDocument/2006/relationships/oleObject" Target="../embeddings/oleObject86.bin"/><Relationship Id="rId1" Type="http://schemas.openxmlformats.org/officeDocument/2006/relationships/slideLayout" Target="../slideLayouts/slideLayout18.xml"/><Relationship Id="rId6" Type="http://schemas.openxmlformats.org/officeDocument/2006/relationships/oleObject" Target="../embeddings/oleObject88.bin"/><Relationship Id="rId5" Type="http://schemas.openxmlformats.org/officeDocument/2006/relationships/image" Target="../media/image56.wmf"/><Relationship Id="rId4" Type="http://schemas.openxmlformats.org/officeDocument/2006/relationships/oleObject" Target="../embeddings/oleObject87.bin"/><Relationship Id="rId9" Type="http://schemas.openxmlformats.org/officeDocument/2006/relationships/image" Target="../media/image58.wmf"/></Relationships>
</file>

<file path=ppt/slides/_rels/slide96.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8" Type="http://schemas.openxmlformats.org/officeDocument/2006/relationships/oleObject" Target="../embeddings/oleObject92.bin"/><Relationship Id="rId13" Type="http://schemas.openxmlformats.org/officeDocument/2006/relationships/image" Target="../media/image64.wmf"/><Relationship Id="rId3" Type="http://schemas.openxmlformats.org/officeDocument/2006/relationships/oleObject" Target="../embeddings/oleObject90.bin"/><Relationship Id="rId7" Type="http://schemas.openxmlformats.org/officeDocument/2006/relationships/image" Target="../media/image61.wmf"/><Relationship Id="rId12" Type="http://schemas.openxmlformats.org/officeDocument/2006/relationships/oleObject" Target="../embeddings/oleObject94.bin"/><Relationship Id="rId2" Type="http://schemas.openxmlformats.org/officeDocument/2006/relationships/notesSlide" Target="../notesSlides/notesSlide37.xml"/><Relationship Id="rId1" Type="http://schemas.openxmlformats.org/officeDocument/2006/relationships/slideLayout" Target="../slideLayouts/slideLayout18.xml"/><Relationship Id="rId6" Type="http://schemas.openxmlformats.org/officeDocument/2006/relationships/oleObject" Target="../embeddings/oleObject91.bin"/><Relationship Id="rId11" Type="http://schemas.openxmlformats.org/officeDocument/2006/relationships/image" Target="../media/image63.wmf"/><Relationship Id="rId5" Type="http://schemas.openxmlformats.org/officeDocument/2006/relationships/hyperlink" Target="http://arxiv.org/abs/astro-ph/9908085" TargetMode="External"/><Relationship Id="rId10" Type="http://schemas.openxmlformats.org/officeDocument/2006/relationships/oleObject" Target="../embeddings/oleObject93.bin"/><Relationship Id="rId4" Type="http://schemas.openxmlformats.org/officeDocument/2006/relationships/image" Target="../media/image60.wmf"/><Relationship Id="rId9" Type="http://schemas.openxmlformats.org/officeDocument/2006/relationships/image" Target="../media/image62.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extBox 4"/>
          <p:cNvSpPr txBox="1">
            <a:spLocks noChangeArrowheads="1"/>
          </p:cNvSpPr>
          <p:nvPr/>
        </p:nvSpPr>
        <p:spPr bwMode="auto">
          <a:xfrm>
            <a:off x="1371600" y="914400"/>
            <a:ext cx="6477000" cy="403187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0"/>
              </a:spcBef>
              <a:spcAft>
                <a:spcPct val="0"/>
              </a:spcAft>
              <a:buClr>
                <a:srgbClr val="FF0000"/>
              </a:buClr>
              <a:buFontTx/>
              <a:buNone/>
            </a:pPr>
            <a:r>
              <a:rPr lang="en-US" altLang="en-US" sz="4000" dirty="0">
                <a:solidFill>
                  <a:srgbClr val="002060"/>
                </a:solidFill>
                <a:cs typeface="Arial" charset="0"/>
              </a:rPr>
              <a:t>Cosmic Acceleration and Dark Energy</a:t>
            </a:r>
          </a:p>
          <a:p>
            <a:pPr algn="ctr" eaLnBrk="1" fontAlgn="base" hangingPunct="1">
              <a:spcBef>
                <a:spcPct val="0"/>
              </a:spcBef>
              <a:spcAft>
                <a:spcPct val="0"/>
              </a:spcAft>
              <a:buClr>
                <a:srgbClr val="FF0000"/>
              </a:buClr>
              <a:buFontTx/>
              <a:buNone/>
            </a:pPr>
            <a:r>
              <a:rPr lang="en-US" altLang="en-US" sz="4000" dirty="0">
                <a:solidFill>
                  <a:srgbClr val="002060"/>
                </a:solidFill>
                <a:cs typeface="Arial" charset="0"/>
              </a:rPr>
              <a:t>For Phy 262</a:t>
            </a:r>
          </a:p>
          <a:p>
            <a:pPr eaLnBrk="1" fontAlgn="base" hangingPunct="1">
              <a:spcBef>
                <a:spcPct val="0"/>
              </a:spcBef>
              <a:spcAft>
                <a:spcPct val="0"/>
              </a:spcAft>
              <a:buFontTx/>
              <a:buNone/>
            </a:pPr>
            <a:endParaRPr lang="en-US" altLang="en-US" sz="4000" dirty="0">
              <a:solidFill>
                <a:srgbClr val="002060"/>
              </a:solidFill>
              <a:cs typeface="Arial" charset="0"/>
            </a:endParaRPr>
          </a:p>
          <a:p>
            <a:pPr eaLnBrk="1" fontAlgn="base" hangingPunct="1">
              <a:spcBef>
                <a:spcPct val="0"/>
              </a:spcBef>
              <a:spcAft>
                <a:spcPct val="0"/>
              </a:spcAft>
              <a:buFontTx/>
              <a:buNone/>
            </a:pPr>
            <a:r>
              <a:rPr lang="en-US" altLang="en-US" sz="4000" dirty="0">
                <a:solidFill>
                  <a:srgbClr val="002060"/>
                </a:solidFill>
                <a:cs typeface="Arial" charset="0"/>
              </a:rPr>
              <a:t>	</a:t>
            </a:r>
          </a:p>
          <a:p>
            <a:pPr algn="ctr" eaLnBrk="1" fontAlgn="base" hangingPunct="1">
              <a:spcBef>
                <a:spcPct val="0"/>
              </a:spcBef>
              <a:spcAft>
                <a:spcPct val="0"/>
              </a:spcAft>
              <a:buFontTx/>
              <a:buNone/>
            </a:pPr>
            <a:r>
              <a:rPr lang="en-US" altLang="en-US" sz="2800" dirty="0">
                <a:solidFill>
                  <a:srgbClr val="002060"/>
                </a:solidFill>
                <a:cs typeface="Arial" charset="0"/>
              </a:rPr>
              <a:t>Andreas Albrecht </a:t>
            </a:r>
          </a:p>
          <a:p>
            <a:pPr algn="ctr" eaLnBrk="1" fontAlgn="base" hangingPunct="1">
              <a:spcBef>
                <a:spcPct val="0"/>
              </a:spcBef>
              <a:spcAft>
                <a:spcPct val="0"/>
              </a:spcAft>
              <a:buFontTx/>
              <a:buNone/>
            </a:pPr>
            <a:r>
              <a:rPr lang="en-US" altLang="en-US" sz="2800" dirty="0">
                <a:solidFill>
                  <a:srgbClr val="002060"/>
                </a:solidFill>
                <a:cs typeface="Arial" charset="0"/>
              </a:rPr>
              <a:t>(based on various seminars and colloquia) </a:t>
            </a:r>
          </a:p>
        </p:txBody>
      </p:sp>
      <p:sp>
        <p:nvSpPr>
          <p:cNvPr id="2" name="Date Placeholder 1"/>
          <p:cNvSpPr>
            <a:spLocks noGrp="1"/>
          </p:cNvSpPr>
          <p:nvPr>
            <p:ph type="dt" sz="half" idx="10"/>
          </p:nvPr>
        </p:nvSpPr>
        <p:spPr/>
        <p:txBody>
          <a:bodyPr/>
          <a:lstStyle/>
          <a:p>
            <a:pPr>
              <a:defRPr/>
            </a:pPr>
            <a:fld id="{FA3D1038-6601-4B1A-BE70-FEB8C3F57139}"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a:t>
            </a:fld>
            <a:endParaRPr lang="en-US">
              <a:solidFill>
                <a:srgbClr val="002060">
                  <a:tint val="75000"/>
                </a:srgbClr>
              </a:solidFill>
            </a:endParaRPr>
          </a:p>
        </p:txBody>
      </p:sp>
    </p:spTree>
    <p:extLst>
      <p:ext uri="{BB962C8B-B14F-4D97-AF65-F5344CB8AC3E}">
        <p14:creationId xmlns:p14="http://schemas.microsoft.com/office/powerpoint/2010/main" val="74102171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Box 1"/>
          <p:cNvSpPr txBox="1">
            <a:spLocks noChangeArrowheads="1"/>
          </p:cNvSpPr>
          <p:nvPr/>
        </p:nvSpPr>
        <p:spPr bwMode="auto">
          <a:xfrm>
            <a:off x="381000" y="1143000"/>
            <a:ext cx="5791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u="sng">
                <a:solidFill>
                  <a:srgbClr val="000099"/>
                </a:solidFill>
                <a:cs typeface="Arial" charset="0"/>
              </a:rPr>
              <a:t>Friedmann Eqn. </a:t>
            </a:r>
          </a:p>
        </p:txBody>
      </p:sp>
      <p:graphicFrame>
        <p:nvGraphicFramePr>
          <p:cNvPr id="10243" name="Object 2"/>
          <p:cNvGraphicFramePr>
            <a:graphicFrameLocks noChangeAspect="1"/>
          </p:cNvGraphicFramePr>
          <p:nvPr/>
        </p:nvGraphicFramePr>
        <p:xfrm>
          <a:off x="2187575" y="2354263"/>
          <a:ext cx="5100638" cy="998537"/>
        </p:xfrm>
        <a:graphic>
          <a:graphicData uri="http://schemas.openxmlformats.org/presentationml/2006/ole">
            <mc:AlternateContent xmlns:mc="http://schemas.openxmlformats.org/markup-compatibility/2006">
              <mc:Choice xmlns:v="urn:schemas-microsoft-com:vml" Requires="v">
                <p:oleObj name="Equation" r:id="rId2" imgW="2400300" imgH="469900" progId="Equation.DSMT4">
                  <p:embed/>
                </p:oleObj>
              </mc:Choice>
              <mc:Fallback>
                <p:oleObj name="Equation" r:id="rId2" imgW="2400300" imgH="469900" progId="Equation.DSMT4">
                  <p:embed/>
                  <p:pic>
                    <p:nvPicPr>
                      <p:cNvPr id="10243"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7575" y="2354263"/>
                        <a:ext cx="5100638" cy="99853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44" name="TextBox 3"/>
          <p:cNvSpPr txBox="1">
            <a:spLocks noChangeArrowheads="1"/>
          </p:cNvSpPr>
          <p:nvPr/>
        </p:nvSpPr>
        <p:spPr bwMode="auto">
          <a:xfrm>
            <a:off x="2743200" y="3751263"/>
            <a:ext cx="2819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0099"/>
                </a:solidFill>
                <a:cs typeface="Arial" charset="0"/>
              </a:rPr>
              <a:t>Curvature</a:t>
            </a:r>
            <a:endParaRPr lang="en-US" altLang="en-US" sz="1800">
              <a:solidFill>
                <a:srgbClr val="000099"/>
              </a:solidFill>
              <a:cs typeface="Arial" charset="0"/>
            </a:endParaRPr>
          </a:p>
        </p:txBody>
      </p:sp>
      <p:cxnSp>
        <p:nvCxnSpPr>
          <p:cNvPr id="6" name="Straight Arrow Connector 5"/>
          <p:cNvCxnSpPr/>
          <p:nvPr/>
        </p:nvCxnSpPr>
        <p:spPr>
          <a:xfrm flipV="1">
            <a:off x="4152900" y="3124200"/>
            <a:ext cx="647700" cy="858838"/>
          </a:xfrm>
          <a:prstGeom prst="straightConnector1">
            <a:avLst/>
          </a:prstGeom>
          <a:ln w="38100">
            <a:solidFill>
              <a:srgbClr val="FF3300"/>
            </a:solidFill>
            <a:tailEnd type="arrow"/>
          </a:ln>
        </p:spPr>
        <p:style>
          <a:lnRef idx="1">
            <a:schemeClr val="accent1"/>
          </a:lnRef>
          <a:fillRef idx="0">
            <a:schemeClr val="accent1"/>
          </a:fillRef>
          <a:effectRef idx="0">
            <a:schemeClr val="accent1"/>
          </a:effectRef>
          <a:fontRef idx="minor">
            <a:schemeClr val="tx1"/>
          </a:fontRef>
        </p:style>
      </p:cxnSp>
      <p:sp>
        <p:nvSpPr>
          <p:cNvPr id="10246" name="TextBox 7"/>
          <p:cNvSpPr txBox="1">
            <a:spLocks noChangeArrowheads="1"/>
          </p:cNvSpPr>
          <p:nvPr/>
        </p:nvSpPr>
        <p:spPr bwMode="auto">
          <a:xfrm>
            <a:off x="3429000" y="4186238"/>
            <a:ext cx="2819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0099"/>
                </a:solidFill>
                <a:cs typeface="Arial" charset="0"/>
              </a:rPr>
              <a:t>Relativistic Matter</a:t>
            </a:r>
            <a:endParaRPr lang="en-US" altLang="en-US" sz="1800">
              <a:solidFill>
                <a:srgbClr val="000099"/>
              </a:solidFill>
              <a:cs typeface="Arial" charset="0"/>
            </a:endParaRPr>
          </a:p>
        </p:txBody>
      </p:sp>
      <p:cxnSp>
        <p:nvCxnSpPr>
          <p:cNvPr id="9" name="Straight Arrow Connector 8"/>
          <p:cNvCxnSpPr/>
          <p:nvPr/>
        </p:nvCxnSpPr>
        <p:spPr>
          <a:xfrm flipV="1">
            <a:off x="4838700" y="3124200"/>
            <a:ext cx="647700" cy="1293813"/>
          </a:xfrm>
          <a:prstGeom prst="straightConnector1">
            <a:avLst/>
          </a:prstGeom>
          <a:ln w="38100">
            <a:solidFill>
              <a:srgbClr val="FF3300"/>
            </a:solidFill>
            <a:tailEnd type="arrow"/>
          </a:ln>
        </p:spPr>
        <p:style>
          <a:lnRef idx="1">
            <a:schemeClr val="accent1"/>
          </a:lnRef>
          <a:fillRef idx="0">
            <a:schemeClr val="accent1"/>
          </a:fillRef>
          <a:effectRef idx="0">
            <a:schemeClr val="accent1"/>
          </a:effectRef>
          <a:fontRef idx="minor">
            <a:schemeClr val="tx1"/>
          </a:fontRef>
        </p:style>
      </p:cxnSp>
      <p:sp>
        <p:nvSpPr>
          <p:cNvPr id="10248" name="TextBox 10"/>
          <p:cNvSpPr txBox="1">
            <a:spLocks noChangeArrowheads="1"/>
          </p:cNvSpPr>
          <p:nvPr/>
        </p:nvSpPr>
        <p:spPr bwMode="auto">
          <a:xfrm>
            <a:off x="6172200" y="3962400"/>
            <a:ext cx="2819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0099"/>
                </a:solidFill>
                <a:cs typeface="Arial" charset="0"/>
              </a:rPr>
              <a:t>Non-relativistic Matter</a:t>
            </a:r>
            <a:endParaRPr lang="en-US" altLang="en-US" sz="1800">
              <a:solidFill>
                <a:srgbClr val="000099"/>
              </a:solidFill>
              <a:cs typeface="Arial" charset="0"/>
            </a:endParaRPr>
          </a:p>
        </p:txBody>
      </p:sp>
      <p:cxnSp>
        <p:nvCxnSpPr>
          <p:cNvPr id="12" name="Straight Arrow Connector 11"/>
          <p:cNvCxnSpPr/>
          <p:nvPr/>
        </p:nvCxnSpPr>
        <p:spPr>
          <a:xfrm flipH="1" flipV="1">
            <a:off x="6096000" y="3048000"/>
            <a:ext cx="152400" cy="1066800"/>
          </a:xfrm>
          <a:prstGeom prst="straightConnector1">
            <a:avLst/>
          </a:prstGeom>
          <a:ln w="38100">
            <a:solidFill>
              <a:srgbClr val="FF3300"/>
            </a:solidFill>
            <a:tailEnd type="arrow"/>
          </a:ln>
        </p:spPr>
        <p:style>
          <a:lnRef idx="1">
            <a:schemeClr val="accent1"/>
          </a:lnRef>
          <a:fillRef idx="0">
            <a:schemeClr val="accent1"/>
          </a:fillRef>
          <a:effectRef idx="0">
            <a:schemeClr val="accent1"/>
          </a:effectRef>
          <a:fontRef idx="minor">
            <a:schemeClr val="tx1"/>
          </a:fontRef>
        </p:style>
      </p:cxnSp>
      <p:sp>
        <p:nvSpPr>
          <p:cNvPr id="10250" name="TextBox 13"/>
          <p:cNvSpPr txBox="1">
            <a:spLocks noChangeArrowheads="1"/>
          </p:cNvSpPr>
          <p:nvPr/>
        </p:nvSpPr>
        <p:spPr bwMode="auto">
          <a:xfrm>
            <a:off x="7772400" y="3132138"/>
            <a:ext cx="1219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0099"/>
                </a:solidFill>
                <a:cs typeface="Arial" charset="0"/>
              </a:rPr>
              <a:t>Dark Energy</a:t>
            </a:r>
            <a:endParaRPr lang="en-US" altLang="en-US" sz="1800">
              <a:solidFill>
                <a:srgbClr val="000099"/>
              </a:solidFill>
              <a:cs typeface="Arial" charset="0"/>
            </a:endParaRPr>
          </a:p>
        </p:txBody>
      </p:sp>
      <p:cxnSp>
        <p:nvCxnSpPr>
          <p:cNvPr id="15" name="Straight Arrow Connector 14"/>
          <p:cNvCxnSpPr>
            <a:stCxn id="10250" idx="1"/>
          </p:cNvCxnSpPr>
          <p:nvPr/>
        </p:nvCxnSpPr>
        <p:spPr>
          <a:xfrm flipH="1" flipV="1">
            <a:off x="6934200" y="3200400"/>
            <a:ext cx="838200" cy="346075"/>
          </a:xfrm>
          <a:prstGeom prst="straightConnector1">
            <a:avLst/>
          </a:prstGeom>
          <a:ln w="38100">
            <a:solidFill>
              <a:srgbClr val="FF3300"/>
            </a:solidFill>
            <a:tailEnd type="arrow"/>
          </a:ln>
        </p:spPr>
        <p:style>
          <a:lnRef idx="1">
            <a:schemeClr val="accent1"/>
          </a:lnRef>
          <a:fillRef idx="0">
            <a:schemeClr val="accent1"/>
          </a:fillRef>
          <a:effectRef idx="0">
            <a:schemeClr val="accent1"/>
          </a:effectRef>
          <a:fontRef idx="minor">
            <a:schemeClr val="tx1"/>
          </a:fontRef>
        </p:style>
      </p:cxnSp>
      <p:sp>
        <p:nvSpPr>
          <p:cNvPr id="5" name="Footer Placeholder 4"/>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7" name="Slide Number Placeholder 6"/>
          <p:cNvSpPr>
            <a:spLocks noGrp="1"/>
          </p:cNvSpPr>
          <p:nvPr>
            <p:ph type="sldNum" sz="quarter" idx="12"/>
          </p:nvPr>
        </p:nvSpPr>
        <p:spPr/>
        <p:txBody>
          <a:bodyPr/>
          <a:lstStyle/>
          <a:p>
            <a:pPr>
              <a:defRPr/>
            </a:pPr>
            <a:fld id="{5445B2A8-A8B4-4210-BEDD-CFB2A30230C3}" type="slidenum">
              <a:rPr lang="en-US">
                <a:solidFill>
                  <a:srgbClr val="002060">
                    <a:tint val="75000"/>
                  </a:srgbClr>
                </a:solidFill>
              </a:rPr>
              <a:pPr>
                <a:defRPr/>
              </a:pPr>
              <a:t>10</a:t>
            </a:fld>
            <a:endParaRPr lang="en-US">
              <a:solidFill>
                <a:srgbClr val="002060">
                  <a:tint val="75000"/>
                </a:srgbClr>
              </a:solidFill>
            </a:endParaRPr>
          </a:p>
        </p:txBody>
      </p:sp>
      <p:graphicFrame>
        <p:nvGraphicFramePr>
          <p:cNvPr id="10254" name="Object 9"/>
          <p:cNvGraphicFramePr>
            <a:graphicFrameLocks noChangeAspect="1"/>
          </p:cNvGraphicFramePr>
          <p:nvPr/>
        </p:nvGraphicFramePr>
        <p:xfrm>
          <a:off x="371475" y="4953000"/>
          <a:ext cx="2489200" cy="1204913"/>
        </p:xfrm>
        <a:graphic>
          <a:graphicData uri="http://schemas.openxmlformats.org/presentationml/2006/ole">
            <mc:AlternateContent xmlns:mc="http://schemas.openxmlformats.org/markup-compatibility/2006">
              <mc:Choice xmlns:v="urn:schemas-microsoft-com:vml" Requires="v">
                <p:oleObj name="Equation" r:id="rId4" imgW="1231900" imgH="596900" progId="Equation.DSMT4">
                  <p:embed/>
                </p:oleObj>
              </mc:Choice>
              <mc:Fallback>
                <p:oleObj name="Equation" r:id="rId4" imgW="1231900" imgH="596900" progId="Equation.DSMT4">
                  <p:embed/>
                  <p:pic>
                    <p:nvPicPr>
                      <p:cNvPr id="10254"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1475" y="4953000"/>
                        <a:ext cx="2489200" cy="120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255" name="TextBox 22"/>
          <p:cNvSpPr txBox="1">
            <a:spLocks noChangeArrowheads="1"/>
          </p:cNvSpPr>
          <p:nvPr/>
        </p:nvSpPr>
        <p:spPr bwMode="auto">
          <a:xfrm>
            <a:off x="3429000" y="1443038"/>
            <a:ext cx="2819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0099"/>
                </a:solidFill>
                <a:cs typeface="Arial" charset="0"/>
              </a:rPr>
              <a:t>Scale factor</a:t>
            </a:r>
            <a:endParaRPr lang="en-US" altLang="en-US" sz="1800">
              <a:solidFill>
                <a:srgbClr val="000099"/>
              </a:solidFill>
              <a:cs typeface="Arial" charset="0"/>
            </a:endParaRPr>
          </a:p>
        </p:txBody>
      </p:sp>
      <p:cxnSp>
        <p:nvCxnSpPr>
          <p:cNvPr id="24" name="Straight Arrow Connector 23"/>
          <p:cNvCxnSpPr/>
          <p:nvPr/>
        </p:nvCxnSpPr>
        <p:spPr>
          <a:xfrm flipH="1">
            <a:off x="3276600" y="1727200"/>
            <a:ext cx="1562100" cy="1320800"/>
          </a:xfrm>
          <a:prstGeom prst="straightConnector1">
            <a:avLst/>
          </a:prstGeom>
          <a:ln w="38100">
            <a:solidFill>
              <a:srgbClr val="FF3300"/>
            </a:solidFill>
            <a:tailEnd type="arrow"/>
          </a:ln>
        </p:spPr>
        <p:style>
          <a:lnRef idx="1">
            <a:schemeClr val="accent1"/>
          </a:lnRef>
          <a:fillRef idx="0">
            <a:schemeClr val="accent1"/>
          </a:fillRef>
          <a:effectRef idx="0">
            <a:schemeClr val="accent1"/>
          </a:effectRef>
          <a:fontRef idx="minor">
            <a:schemeClr val="tx1"/>
          </a:fontRef>
        </p:style>
      </p:cxnSp>
      <p:sp>
        <p:nvSpPr>
          <p:cNvPr id="2" name="Date Placeholder 1"/>
          <p:cNvSpPr>
            <a:spLocks noGrp="1"/>
          </p:cNvSpPr>
          <p:nvPr>
            <p:ph type="dt" sz="half" idx="10"/>
          </p:nvPr>
        </p:nvSpPr>
        <p:spPr/>
        <p:txBody>
          <a:bodyPr/>
          <a:lstStyle/>
          <a:p>
            <a:pPr>
              <a:defRPr/>
            </a:pPr>
            <a:fld id="{066EA315-F349-49C6-BFEC-464ABE0E7606}" type="datetime1">
              <a:rPr lang="en-US" smtClean="0">
                <a:solidFill>
                  <a:srgbClr val="002060">
                    <a:tint val="75000"/>
                  </a:srgbClr>
                </a:solidFill>
              </a:rPr>
              <a:t>5/16/2021</a:t>
            </a:fld>
            <a:endParaRPr lang="en-US">
              <a:solidFill>
                <a:srgbClr val="002060">
                  <a:tint val="75000"/>
                </a:srgbClr>
              </a:solidFill>
            </a:endParaRPr>
          </a:p>
        </p:txBody>
      </p:sp>
    </p:spTree>
    <p:extLst>
      <p:ext uri="{BB962C8B-B14F-4D97-AF65-F5344CB8AC3E}">
        <p14:creationId xmlns:p14="http://schemas.microsoft.com/office/powerpoint/2010/main" val="199602470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nvSpPr>
        <p:spPr bwMode="auto">
          <a:xfrm>
            <a:off x="457200" y="381000"/>
            <a:ext cx="815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ii) A scalar field (“Quintessence”)</a:t>
            </a:r>
            <a:endParaRPr lang="en-US" altLang="en-US" sz="2400">
              <a:solidFill>
                <a:srgbClr val="333399"/>
              </a:solidFill>
            </a:endParaRPr>
          </a:p>
        </p:txBody>
      </p:sp>
      <p:sp>
        <p:nvSpPr>
          <p:cNvPr id="59395" name="Text Box 3"/>
          <p:cNvSpPr txBox="1">
            <a:spLocks noChangeArrowheads="1"/>
          </p:cNvSpPr>
          <p:nvPr/>
        </p:nvSpPr>
        <p:spPr bwMode="auto">
          <a:xfrm>
            <a:off x="914400" y="990600"/>
            <a:ext cx="7467600" cy="3925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a:solidFill>
                  <a:srgbClr val="333399"/>
                </a:solidFill>
              </a:rPr>
              <a:t> Illustration: Exponential with prefactor (EwP) models:</a:t>
            </a:r>
          </a:p>
          <a:p>
            <a:pPr eaLnBrk="0" fontAlgn="base" hangingPunct="0">
              <a:spcBef>
                <a:spcPct val="50000"/>
              </a:spcBef>
              <a:spcAft>
                <a:spcPct val="0"/>
              </a:spcAft>
              <a:buClr>
                <a:srgbClr val="FF0000"/>
              </a:buClr>
            </a:pPr>
            <a:endParaRPr lang="en-US" altLang="en-US" sz="2400">
              <a:solidFill>
                <a:srgbClr val="333399"/>
              </a:solidFill>
            </a:endParaRPr>
          </a:p>
          <a:p>
            <a:pPr eaLnBrk="0" fontAlgn="base" hangingPunct="0">
              <a:spcBef>
                <a:spcPct val="50000"/>
              </a:spcBef>
              <a:spcAft>
                <a:spcPct val="0"/>
              </a:spcAft>
              <a:buClr>
                <a:srgbClr val="FF0000"/>
              </a:buClr>
            </a:pPr>
            <a:endParaRPr lang="en-US" altLang="en-US" sz="2400">
              <a:solidFill>
                <a:srgbClr val="333399"/>
              </a:solidFill>
            </a:endParaRPr>
          </a:p>
          <a:p>
            <a:pPr eaLnBrk="0" fontAlgn="base" hangingPunct="0">
              <a:spcBef>
                <a:spcPct val="50000"/>
              </a:spcBef>
              <a:spcAft>
                <a:spcPct val="0"/>
              </a:spcAft>
              <a:buClr>
                <a:srgbClr val="FF0000"/>
              </a:buClr>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All parameters O(1) in Planck units,</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motivations/protections from extra dimensions &amp; quantum gravity</a:t>
            </a:r>
          </a:p>
        </p:txBody>
      </p:sp>
      <p:graphicFrame>
        <p:nvGraphicFramePr>
          <p:cNvPr id="59396" name="Object 4"/>
          <p:cNvGraphicFramePr>
            <a:graphicFrameLocks noChangeAspect="1"/>
          </p:cNvGraphicFramePr>
          <p:nvPr/>
        </p:nvGraphicFramePr>
        <p:xfrm>
          <a:off x="304800" y="1997075"/>
          <a:ext cx="5626100" cy="822325"/>
        </p:xfrm>
        <a:graphic>
          <a:graphicData uri="http://schemas.openxmlformats.org/presentationml/2006/ole">
            <mc:AlternateContent xmlns:mc="http://schemas.openxmlformats.org/markup-compatibility/2006">
              <mc:Choice xmlns:v="urn:schemas-microsoft-com:vml" Requires="v">
                <p:oleObj name="Equation" r:id="rId3" imgW="2260600" imgH="330200" progId="Equation.DSMT4">
                  <p:embed/>
                </p:oleObj>
              </mc:Choice>
              <mc:Fallback>
                <p:oleObj name="Equation" r:id="rId3" imgW="2260600" imgH="330200" progId="Equation.DSMT4">
                  <p:embed/>
                  <p:pic>
                    <p:nvPicPr>
                      <p:cNvPr id="59396"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997075"/>
                        <a:ext cx="5626100" cy="8223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0000"/>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9397" name="Text Box 5"/>
          <p:cNvSpPr txBox="1">
            <a:spLocks noChangeArrowheads="1"/>
          </p:cNvSpPr>
          <p:nvPr/>
        </p:nvSpPr>
        <p:spPr bwMode="auto">
          <a:xfrm>
            <a:off x="6400800" y="2971800"/>
            <a:ext cx="2743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AA &amp; Skordis 1999</a:t>
            </a:r>
          </a:p>
        </p:txBody>
      </p:sp>
      <p:sp>
        <p:nvSpPr>
          <p:cNvPr id="59398" name="Text Box 6"/>
          <p:cNvSpPr txBox="1">
            <a:spLocks noChangeArrowheads="1"/>
          </p:cNvSpPr>
          <p:nvPr/>
        </p:nvSpPr>
        <p:spPr bwMode="auto">
          <a:xfrm>
            <a:off x="3962400" y="4648200"/>
            <a:ext cx="27432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Burgess &amp; collaborators</a:t>
            </a:r>
          </a:p>
        </p:txBody>
      </p:sp>
      <p:sp>
        <p:nvSpPr>
          <p:cNvPr id="59399" name="Text Box 7"/>
          <p:cNvSpPr txBox="1">
            <a:spLocks noChangeArrowheads="1"/>
          </p:cNvSpPr>
          <p:nvPr/>
        </p:nvSpPr>
        <p:spPr bwMode="auto">
          <a:xfrm>
            <a:off x="381000" y="5943600"/>
            <a:ext cx="845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(e.g.                                                          ) </a:t>
            </a:r>
          </a:p>
        </p:txBody>
      </p:sp>
      <p:graphicFrame>
        <p:nvGraphicFramePr>
          <p:cNvPr id="59400" name="Object 8"/>
          <p:cNvGraphicFramePr>
            <a:graphicFrameLocks noChangeAspect="1"/>
          </p:cNvGraphicFramePr>
          <p:nvPr/>
        </p:nvGraphicFramePr>
        <p:xfrm>
          <a:off x="1397000" y="6019800"/>
          <a:ext cx="787400" cy="315913"/>
        </p:xfrm>
        <a:graphic>
          <a:graphicData uri="http://schemas.openxmlformats.org/presentationml/2006/ole">
            <mc:AlternateContent xmlns:mc="http://schemas.openxmlformats.org/markup-compatibility/2006">
              <mc:Choice xmlns:v="urn:schemas-microsoft-com:vml" Requires="v">
                <p:oleObj name="Equation" r:id="rId5" imgW="444114" imgH="177646" progId="Equation.DSMT4">
                  <p:embed/>
                </p:oleObj>
              </mc:Choice>
              <mc:Fallback>
                <p:oleObj name="Equation" r:id="rId5" imgW="444114" imgH="177646" progId="Equation.DSMT4">
                  <p:embed/>
                  <p:pic>
                    <p:nvPicPr>
                      <p:cNvPr id="59400" name="Object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97000" y="6019800"/>
                        <a:ext cx="787400" cy="315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9401" name="Object 9"/>
          <p:cNvGraphicFramePr>
            <a:graphicFrameLocks noChangeAspect="1"/>
          </p:cNvGraphicFramePr>
          <p:nvPr/>
        </p:nvGraphicFramePr>
        <p:xfrm>
          <a:off x="2668588" y="6019800"/>
          <a:ext cx="989012" cy="315913"/>
        </p:xfrm>
        <a:graphic>
          <a:graphicData uri="http://schemas.openxmlformats.org/presentationml/2006/ole">
            <mc:AlternateContent xmlns:mc="http://schemas.openxmlformats.org/markup-compatibility/2006">
              <mc:Choice xmlns:v="urn:schemas-microsoft-com:vml" Requires="v">
                <p:oleObj name="Equation" r:id="rId7" imgW="558558" imgH="177723" progId="Equation.DSMT4">
                  <p:embed/>
                </p:oleObj>
              </mc:Choice>
              <mc:Fallback>
                <p:oleObj name="Equation" r:id="rId7" imgW="558558" imgH="177723" progId="Equation.DSMT4">
                  <p:embed/>
                  <p:pic>
                    <p:nvPicPr>
                      <p:cNvPr id="59401" name="Object 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68588" y="6019800"/>
                        <a:ext cx="989012" cy="315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9402" name="Object 10"/>
          <p:cNvGraphicFramePr>
            <a:graphicFrameLocks noChangeAspect="1"/>
          </p:cNvGraphicFramePr>
          <p:nvPr/>
        </p:nvGraphicFramePr>
        <p:xfrm>
          <a:off x="3994150" y="6008688"/>
          <a:ext cx="628650" cy="315912"/>
        </p:xfrm>
        <a:graphic>
          <a:graphicData uri="http://schemas.openxmlformats.org/presentationml/2006/ole">
            <mc:AlternateContent xmlns:mc="http://schemas.openxmlformats.org/markup-compatibility/2006">
              <mc:Choice xmlns:v="urn:schemas-microsoft-com:vml" Requires="v">
                <p:oleObj name="Equation" r:id="rId9" imgW="355138" imgH="177569" progId="Equation.DSMT4">
                  <p:embed/>
                </p:oleObj>
              </mc:Choice>
              <mc:Fallback>
                <p:oleObj name="Equation" r:id="rId9" imgW="355138" imgH="177569" progId="Equation.DSMT4">
                  <p:embed/>
                  <p:pic>
                    <p:nvPicPr>
                      <p:cNvPr id="59402" name="Object 1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94150" y="6008688"/>
                        <a:ext cx="628650" cy="3159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9403" name="Object 11"/>
          <p:cNvGraphicFramePr>
            <a:graphicFrameLocks noChangeAspect="1"/>
          </p:cNvGraphicFramePr>
          <p:nvPr/>
        </p:nvGraphicFramePr>
        <p:xfrm>
          <a:off x="4930775" y="5975350"/>
          <a:ext cx="673100" cy="406400"/>
        </p:xfrm>
        <a:graphic>
          <a:graphicData uri="http://schemas.openxmlformats.org/presentationml/2006/ole">
            <mc:AlternateContent xmlns:mc="http://schemas.openxmlformats.org/markup-compatibility/2006">
              <mc:Choice xmlns:v="urn:schemas-microsoft-com:vml" Requires="v">
                <p:oleObj name="Equation" r:id="rId11" imgW="381000" imgH="228600" progId="Equation.DSMT4">
                  <p:embed/>
                </p:oleObj>
              </mc:Choice>
              <mc:Fallback>
                <p:oleObj name="Equation" r:id="rId11" imgW="381000" imgH="228600" progId="Equation.DSMT4">
                  <p:embed/>
                  <p:pic>
                    <p:nvPicPr>
                      <p:cNvPr id="59403" name="Object 1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930775" y="5975350"/>
                        <a:ext cx="673100"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9404" name="Group 12"/>
          <p:cNvGrpSpPr>
            <a:grpSpLocks/>
          </p:cNvGrpSpPr>
          <p:nvPr/>
        </p:nvGrpSpPr>
        <p:grpSpPr bwMode="auto">
          <a:xfrm>
            <a:off x="4495800" y="762000"/>
            <a:ext cx="4038600" cy="3962400"/>
            <a:chOff x="2832" y="192"/>
            <a:chExt cx="2544" cy="2496"/>
          </a:xfrm>
        </p:grpSpPr>
        <p:sp>
          <p:nvSpPr>
            <p:cNvPr id="59406" name="Rectangle 13"/>
            <p:cNvSpPr>
              <a:spLocks noChangeArrowheads="1"/>
            </p:cNvSpPr>
            <p:nvPr/>
          </p:nvSpPr>
          <p:spPr bwMode="auto">
            <a:xfrm>
              <a:off x="2832" y="192"/>
              <a:ext cx="2544" cy="249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9407" name="Line 14"/>
            <p:cNvSpPr>
              <a:spLocks noChangeShapeType="1"/>
            </p:cNvSpPr>
            <p:nvPr/>
          </p:nvSpPr>
          <p:spPr bwMode="auto">
            <a:xfrm flipV="1">
              <a:off x="3360" y="336"/>
              <a:ext cx="0" cy="196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59408" name="Line 15"/>
            <p:cNvSpPr>
              <a:spLocks noChangeShapeType="1"/>
            </p:cNvSpPr>
            <p:nvPr/>
          </p:nvSpPr>
          <p:spPr bwMode="auto">
            <a:xfrm>
              <a:off x="3216" y="2208"/>
              <a:ext cx="196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59409" name="Freeform 16"/>
            <p:cNvSpPr>
              <a:spLocks/>
            </p:cNvSpPr>
            <p:nvPr/>
          </p:nvSpPr>
          <p:spPr bwMode="auto">
            <a:xfrm>
              <a:off x="3504" y="528"/>
              <a:ext cx="1728" cy="1440"/>
            </a:xfrm>
            <a:custGeom>
              <a:avLst/>
              <a:gdLst>
                <a:gd name="T0" fmla="*/ 0 w 1728"/>
                <a:gd name="T1" fmla="*/ 0 h 1440"/>
                <a:gd name="T2" fmla="*/ 192 w 1728"/>
                <a:gd name="T3" fmla="*/ 528 h 1440"/>
                <a:gd name="T4" fmla="*/ 384 w 1728"/>
                <a:gd name="T5" fmla="*/ 912 h 1440"/>
                <a:gd name="T6" fmla="*/ 672 w 1728"/>
                <a:gd name="T7" fmla="*/ 1152 h 1440"/>
                <a:gd name="T8" fmla="*/ 926 w 1728"/>
                <a:gd name="T9" fmla="*/ 1107 h 1440"/>
                <a:gd name="T10" fmla="*/ 1056 w 1728"/>
                <a:gd name="T11" fmla="*/ 1008 h 1440"/>
                <a:gd name="T12" fmla="*/ 1152 w 1728"/>
                <a:gd name="T13" fmla="*/ 1008 h 1440"/>
                <a:gd name="T14" fmla="*/ 1392 w 1728"/>
                <a:gd name="T15" fmla="*/ 1248 h 1440"/>
                <a:gd name="T16" fmla="*/ 1728 w 1728"/>
                <a:gd name="T17" fmla="*/ 1440 h 14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28" h="1440">
                  <a:moveTo>
                    <a:pt x="0" y="0"/>
                  </a:moveTo>
                  <a:cubicBezTo>
                    <a:pt x="64" y="188"/>
                    <a:pt x="128" y="376"/>
                    <a:pt x="192" y="528"/>
                  </a:cubicBezTo>
                  <a:cubicBezTo>
                    <a:pt x="256" y="680"/>
                    <a:pt x="304" y="808"/>
                    <a:pt x="384" y="912"/>
                  </a:cubicBezTo>
                  <a:cubicBezTo>
                    <a:pt x="464" y="1016"/>
                    <a:pt x="582" y="1120"/>
                    <a:pt x="672" y="1152"/>
                  </a:cubicBezTo>
                  <a:cubicBezTo>
                    <a:pt x="762" y="1184"/>
                    <a:pt x="862" y="1131"/>
                    <a:pt x="926" y="1107"/>
                  </a:cubicBezTo>
                  <a:cubicBezTo>
                    <a:pt x="990" y="1083"/>
                    <a:pt x="1018" y="1024"/>
                    <a:pt x="1056" y="1008"/>
                  </a:cubicBezTo>
                  <a:cubicBezTo>
                    <a:pt x="1094" y="992"/>
                    <a:pt x="1096" y="968"/>
                    <a:pt x="1152" y="1008"/>
                  </a:cubicBezTo>
                  <a:cubicBezTo>
                    <a:pt x="1208" y="1048"/>
                    <a:pt x="1296" y="1176"/>
                    <a:pt x="1392" y="1248"/>
                  </a:cubicBezTo>
                  <a:cubicBezTo>
                    <a:pt x="1488" y="1320"/>
                    <a:pt x="1680" y="1408"/>
                    <a:pt x="1728" y="144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59410" name="Object 17"/>
            <p:cNvGraphicFramePr>
              <a:graphicFrameLocks noChangeAspect="1"/>
            </p:cNvGraphicFramePr>
            <p:nvPr/>
          </p:nvGraphicFramePr>
          <p:xfrm>
            <a:off x="4848" y="2256"/>
            <a:ext cx="242" cy="286"/>
          </p:xfrm>
          <a:graphic>
            <a:graphicData uri="http://schemas.openxmlformats.org/presentationml/2006/ole">
              <mc:AlternateContent xmlns:mc="http://schemas.openxmlformats.org/markup-compatibility/2006">
                <mc:Choice xmlns:v="urn:schemas-microsoft-com:vml" Requires="v">
                  <p:oleObj name="Equation" r:id="rId13" imgW="139579" imgH="164957" progId="Equation.DSMT4">
                    <p:embed/>
                  </p:oleObj>
                </mc:Choice>
                <mc:Fallback>
                  <p:oleObj name="Equation" r:id="rId13" imgW="139579" imgH="164957" progId="Equation.DSMT4">
                    <p:embed/>
                    <p:pic>
                      <p:nvPicPr>
                        <p:cNvPr id="59410" name="Object 17"/>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848" y="2256"/>
                          <a:ext cx="242" cy="2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9411" name="Object 18"/>
            <p:cNvGraphicFramePr>
              <a:graphicFrameLocks noChangeAspect="1"/>
            </p:cNvGraphicFramePr>
            <p:nvPr/>
          </p:nvGraphicFramePr>
          <p:xfrm>
            <a:off x="2911" y="307"/>
            <a:ext cx="449" cy="299"/>
          </p:xfrm>
          <a:graphic>
            <a:graphicData uri="http://schemas.openxmlformats.org/presentationml/2006/ole">
              <mc:AlternateContent xmlns:mc="http://schemas.openxmlformats.org/markup-compatibility/2006">
                <mc:Choice xmlns:v="urn:schemas-microsoft-com:vml" Requires="v">
                  <p:oleObj name="Equation" r:id="rId15" imgW="380835" imgH="253890" progId="Equation.DSMT4">
                    <p:embed/>
                  </p:oleObj>
                </mc:Choice>
                <mc:Fallback>
                  <p:oleObj name="Equation" r:id="rId15" imgW="380835" imgH="253890" progId="Equation.DSMT4">
                    <p:embed/>
                    <p:pic>
                      <p:nvPicPr>
                        <p:cNvPr id="59411" name="Object 18"/>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11" y="307"/>
                          <a:ext cx="449" cy="2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9412" name="Line 19"/>
            <p:cNvSpPr>
              <a:spLocks noChangeShapeType="1"/>
            </p:cNvSpPr>
            <p:nvPr/>
          </p:nvSpPr>
          <p:spPr bwMode="auto">
            <a:xfrm>
              <a:off x="4272" y="384"/>
              <a:ext cx="0" cy="187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59413" name="Object 20"/>
            <p:cNvGraphicFramePr>
              <a:graphicFrameLocks noChangeAspect="1"/>
            </p:cNvGraphicFramePr>
            <p:nvPr>
              <p:extLst>
                <p:ext uri="{D42A27DB-BD31-4B8C-83A1-F6EECF244321}">
                  <p14:modId xmlns:p14="http://schemas.microsoft.com/office/powerpoint/2010/main" val="4233226891"/>
                </p:ext>
              </p:extLst>
            </p:nvPr>
          </p:nvGraphicFramePr>
          <p:xfrm>
            <a:off x="4032" y="2256"/>
            <a:ext cx="460" cy="237"/>
          </p:xfrm>
          <a:graphic>
            <a:graphicData uri="http://schemas.openxmlformats.org/presentationml/2006/ole">
              <mc:AlternateContent xmlns:mc="http://schemas.openxmlformats.org/markup-compatibility/2006">
                <mc:Choice xmlns:v="urn:schemas-microsoft-com:vml" Requires="v">
                  <p:oleObj name="Equation" r:id="rId17" imgW="393480" imgH="203040" progId="Equation.DSMT4">
                    <p:embed/>
                  </p:oleObj>
                </mc:Choice>
                <mc:Fallback>
                  <p:oleObj name="Equation" r:id="rId17" imgW="393480" imgH="203040" progId="Equation.DSMT4">
                    <p:embed/>
                    <p:pic>
                      <p:nvPicPr>
                        <p:cNvPr id="59413" name="Object 20"/>
                        <p:cNvPicPr>
                          <a:picLocks noChangeAspect="1" noChangeArrowheads="1"/>
                        </p:cNvPicPr>
                        <p:nvPr/>
                      </p:nvPicPr>
                      <p:blipFill>
                        <a:blip r:embed="rId18"/>
                        <a:srcRect/>
                        <a:stretch>
                          <a:fillRect/>
                        </a:stretch>
                      </p:blipFill>
                      <p:spPr bwMode="auto">
                        <a:xfrm>
                          <a:off x="4032" y="2256"/>
                          <a:ext cx="460" cy="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59405" name="Text Box 21"/>
          <p:cNvSpPr txBox="1">
            <a:spLocks noChangeArrowheads="1"/>
          </p:cNvSpPr>
          <p:nvPr/>
        </p:nvSpPr>
        <p:spPr bwMode="auto">
          <a:xfrm>
            <a:off x="6324600" y="6248400"/>
            <a:ext cx="2819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1800" i="1">
                <a:solidFill>
                  <a:srgbClr val="333399"/>
                </a:solidFill>
                <a:cs typeface="Arial" charset="0"/>
              </a:rPr>
              <a:t>AA &amp; Skordis 1999</a:t>
            </a:r>
          </a:p>
        </p:txBody>
      </p:sp>
      <p:sp>
        <p:nvSpPr>
          <p:cNvPr id="2" name="Date Placeholder 1"/>
          <p:cNvSpPr>
            <a:spLocks noGrp="1"/>
          </p:cNvSpPr>
          <p:nvPr>
            <p:ph type="dt" sz="half" idx="10"/>
          </p:nvPr>
        </p:nvSpPr>
        <p:spPr/>
        <p:txBody>
          <a:bodyPr/>
          <a:lstStyle/>
          <a:p>
            <a:pPr>
              <a:defRPr/>
            </a:pPr>
            <a:fld id="{4AEDB71B-7AA0-4118-89C2-B25511D1461C}"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100</a:t>
            </a:fld>
            <a:endParaRPr lang="en-US">
              <a:solidFill>
                <a:srgbClr val="000000"/>
              </a:solidFill>
            </a:endParaRPr>
          </a:p>
        </p:txBody>
      </p:sp>
    </p:spTree>
    <p:extLst>
      <p:ext uri="{BB962C8B-B14F-4D97-AF65-F5344CB8AC3E}">
        <p14:creationId xmlns:p14="http://schemas.microsoft.com/office/powerpoint/2010/main" val="386325723"/>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457200" y="381000"/>
            <a:ext cx="815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ii) A scalar field (“Quintessence”)</a:t>
            </a:r>
            <a:endParaRPr lang="en-US" altLang="en-US" sz="2400">
              <a:solidFill>
                <a:srgbClr val="333399"/>
              </a:solidFill>
            </a:endParaRPr>
          </a:p>
        </p:txBody>
      </p:sp>
      <p:sp>
        <p:nvSpPr>
          <p:cNvPr id="60419" name="Text Box 3"/>
          <p:cNvSpPr txBox="1">
            <a:spLocks noChangeArrowheads="1"/>
          </p:cNvSpPr>
          <p:nvPr/>
        </p:nvSpPr>
        <p:spPr bwMode="auto">
          <a:xfrm>
            <a:off x="914400" y="990600"/>
            <a:ext cx="7467600" cy="3925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a:solidFill>
                  <a:srgbClr val="333399"/>
                </a:solidFill>
              </a:rPr>
              <a:t> Illustration: Exponential with prefactor (EwP) models:</a:t>
            </a:r>
          </a:p>
          <a:p>
            <a:pPr eaLnBrk="0" fontAlgn="base" hangingPunct="0">
              <a:spcBef>
                <a:spcPct val="50000"/>
              </a:spcBef>
              <a:spcAft>
                <a:spcPct val="0"/>
              </a:spcAft>
              <a:buClr>
                <a:srgbClr val="FF0000"/>
              </a:buClr>
            </a:pPr>
            <a:endParaRPr lang="en-US" altLang="en-US" sz="2400">
              <a:solidFill>
                <a:srgbClr val="333399"/>
              </a:solidFill>
            </a:endParaRPr>
          </a:p>
          <a:p>
            <a:pPr eaLnBrk="0" fontAlgn="base" hangingPunct="0">
              <a:spcBef>
                <a:spcPct val="50000"/>
              </a:spcBef>
              <a:spcAft>
                <a:spcPct val="0"/>
              </a:spcAft>
              <a:buClr>
                <a:srgbClr val="FF0000"/>
              </a:buClr>
            </a:pPr>
            <a:endParaRPr lang="en-US" altLang="en-US" sz="2400">
              <a:solidFill>
                <a:srgbClr val="333399"/>
              </a:solidFill>
            </a:endParaRPr>
          </a:p>
          <a:p>
            <a:pPr eaLnBrk="0" fontAlgn="base" hangingPunct="0">
              <a:spcBef>
                <a:spcPct val="50000"/>
              </a:spcBef>
              <a:spcAft>
                <a:spcPct val="0"/>
              </a:spcAft>
              <a:buClr>
                <a:srgbClr val="FF0000"/>
              </a:buClr>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All parameters O(1) in Planck units,</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motivations/protections from extra dimensions &amp; quantum gravity</a:t>
            </a:r>
          </a:p>
        </p:txBody>
      </p:sp>
      <p:graphicFrame>
        <p:nvGraphicFramePr>
          <p:cNvPr id="60420" name="Object 4"/>
          <p:cNvGraphicFramePr>
            <a:graphicFrameLocks noChangeAspect="1"/>
          </p:cNvGraphicFramePr>
          <p:nvPr/>
        </p:nvGraphicFramePr>
        <p:xfrm>
          <a:off x="304800" y="1997075"/>
          <a:ext cx="5626100" cy="822325"/>
        </p:xfrm>
        <a:graphic>
          <a:graphicData uri="http://schemas.openxmlformats.org/presentationml/2006/ole">
            <mc:AlternateContent xmlns:mc="http://schemas.openxmlformats.org/markup-compatibility/2006">
              <mc:Choice xmlns:v="urn:schemas-microsoft-com:vml" Requires="v">
                <p:oleObj name="Equation" r:id="rId3" imgW="2260440" imgH="330120" progId="Equation.DSMT4">
                  <p:embed/>
                </p:oleObj>
              </mc:Choice>
              <mc:Fallback>
                <p:oleObj name="Equation" r:id="rId3" imgW="2260440" imgH="330120" progId="Equation.DSMT4">
                  <p:embed/>
                  <p:pic>
                    <p:nvPicPr>
                      <p:cNvPr id="6042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997075"/>
                        <a:ext cx="5626100" cy="8223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0000"/>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421" name="Text Box 5"/>
          <p:cNvSpPr txBox="1">
            <a:spLocks noChangeArrowheads="1"/>
          </p:cNvSpPr>
          <p:nvPr/>
        </p:nvSpPr>
        <p:spPr bwMode="auto">
          <a:xfrm>
            <a:off x="6400800" y="2971800"/>
            <a:ext cx="2743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AA &amp; Skordis 1999</a:t>
            </a:r>
          </a:p>
        </p:txBody>
      </p:sp>
      <p:sp>
        <p:nvSpPr>
          <p:cNvPr id="60422" name="Text Box 6"/>
          <p:cNvSpPr txBox="1">
            <a:spLocks noChangeArrowheads="1"/>
          </p:cNvSpPr>
          <p:nvPr/>
        </p:nvSpPr>
        <p:spPr bwMode="auto">
          <a:xfrm>
            <a:off x="3962400" y="4648200"/>
            <a:ext cx="27432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Burgess &amp; collaborators</a:t>
            </a:r>
          </a:p>
        </p:txBody>
      </p:sp>
      <p:sp>
        <p:nvSpPr>
          <p:cNvPr id="60423" name="Text Box 7"/>
          <p:cNvSpPr txBox="1">
            <a:spLocks noChangeArrowheads="1"/>
          </p:cNvSpPr>
          <p:nvPr/>
        </p:nvSpPr>
        <p:spPr bwMode="auto">
          <a:xfrm>
            <a:off x="381000" y="5943600"/>
            <a:ext cx="845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(e.g.                                                          ) </a:t>
            </a:r>
          </a:p>
        </p:txBody>
      </p:sp>
      <p:graphicFrame>
        <p:nvGraphicFramePr>
          <p:cNvPr id="60424" name="Object 8"/>
          <p:cNvGraphicFramePr>
            <a:graphicFrameLocks noChangeAspect="1"/>
          </p:cNvGraphicFramePr>
          <p:nvPr/>
        </p:nvGraphicFramePr>
        <p:xfrm>
          <a:off x="1397000" y="6019800"/>
          <a:ext cx="787400" cy="315913"/>
        </p:xfrm>
        <a:graphic>
          <a:graphicData uri="http://schemas.openxmlformats.org/presentationml/2006/ole">
            <mc:AlternateContent xmlns:mc="http://schemas.openxmlformats.org/markup-compatibility/2006">
              <mc:Choice xmlns:v="urn:schemas-microsoft-com:vml" Requires="v">
                <p:oleObj name="Equation" r:id="rId5" imgW="444114" imgH="177646" progId="Equation.DSMT4">
                  <p:embed/>
                </p:oleObj>
              </mc:Choice>
              <mc:Fallback>
                <p:oleObj name="Equation" r:id="rId5" imgW="444114" imgH="177646" progId="Equation.DSMT4">
                  <p:embed/>
                  <p:pic>
                    <p:nvPicPr>
                      <p:cNvPr id="60424" name="Object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97000" y="6019800"/>
                        <a:ext cx="787400" cy="315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0425" name="Object 9"/>
          <p:cNvGraphicFramePr>
            <a:graphicFrameLocks noChangeAspect="1"/>
          </p:cNvGraphicFramePr>
          <p:nvPr/>
        </p:nvGraphicFramePr>
        <p:xfrm>
          <a:off x="2668588" y="6019800"/>
          <a:ext cx="989012" cy="315913"/>
        </p:xfrm>
        <a:graphic>
          <a:graphicData uri="http://schemas.openxmlformats.org/presentationml/2006/ole">
            <mc:AlternateContent xmlns:mc="http://schemas.openxmlformats.org/markup-compatibility/2006">
              <mc:Choice xmlns:v="urn:schemas-microsoft-com:vml" Requires="v">
                <p:oleObj name="Equation" r:id="rId7" imgW="558558" imgH="177723" progId="Equation.DSMT4">
                  <p:embed/>
                </p:oleObj>
              </mc:Choice>
              <mc:Fallback>
                <p:oleObj name="Equation" r:id="rId7" imgW="558558" imgH="177723" progId="Equation.DSMT4">
                  <p:embed/>
                  <p:pic>
                    <p:nvPicPr>
                      <p:cNvPr id="60425" name="Object 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68588" y="6019800"/>
                        <a:ext cx="989012" cy="315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0426" name="Object 10"/>
          <p:cNvGraphicFramePr>
            <a:graphicFrameLocks noChangeAspect="1"/>
          </p:cNvGraphicFramePr>
          <p:nvPr/>
        </p:nvGraphicFramePr>
        <p:xfrm>
          <a:off x="3994150" y="6008688"/>
          <a:ext cx="628650" cy="315912"/>
        </p:xfrm>
        <a:graphic>
          <a:graphicData uri="http://schemas.openxmlformats.org/presentationml/2006/ole">
            <mc:AlternateContent xmlns:mc="http://schemas.openxmlformats.org/markup-compatibility/2006">
              <mc:Choice xmlns:v="urn:schemas-microsoft-com:vml" Requires="v">
                <p:oleObj name="Equation" r:id="rId9" imgW="355138" imgH="177569" progId="Equation.DSMT4">
                  <p:embed/>
                </p:oleObj>
              </mc:Choice>
              <mc:Fallback>
                <p:oleObj name="Equation" r:id="rId9" imgW="355138" imgH="177569" progId="Equation.DSMT4">
                  <p:embed/>
                  <p:pic>
                    <p:nvPicPr>
                      <p:cNvPr id="60426" name="Object 1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94150" y="6008688"/>
                        <a:ext cx="628650" cy="3159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0427" name="Object 11"/>
          <p:cNvGraphicFramePr>
            <a:graphicFrameLocks noChangeAspect="1"/>
          </p:cNvGraphicFramePr>
          <p:nvPr/>
        </p:nvGraphicFramePr>
        <p:xfrm>
          <a:off x="4930775" y="5975350"/>
          <a:ext cx="673100" cy="406400"/>
        </p:xfrm>
        <a:graphic>
          <a:graphicData uri="http://schemas.openxmlformats.org/presentationml/2006/ole">
            <mc:AlternateContent xmlns:mc="http://schemas.openxmlformats.org/markup-compatibility/2006">
              <mc:Choice xmlns:v="urn:schemas-microsoft-com:vml" Requires="v">
                <p:oleObj name="Equation" r:id="rId11" imgW="381000" imgH="228600" progId="Equation.DSMT4">
                  <p:embed/>
                </p:oleObj>
              </mc:Choice>
              <mc:Fallback>
                <p:oleObj name="Equation" r:id="rId11" imgW="381000" imgH="228600" progId="Equation.DSMT4">
                  <p:embed/>
                  <p:pic>
                    <p:nvPicPr>
                      <p:cNvPr id="60427" name="Object 1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930775" y="5975350"/>
                        <a:ext cx="673100"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60428" name="Group 12"/>
          <p:cNvGrpSpPr>
            <a:grpSpLocks/>
          </p:cNvGrpSpPr>
          <p:nvPr/>
        </p:nvGrpSpPr>
        <p:grpSpPr bwMode="auto">
          <a:xfrm>
            <a:off x="4495800" y="762000"/>
            <a:ext cx="4038600" cy="3962400"/>
            <a:chOff x="2832" y="192"/>
            <a:chExt cx="2544" cy="2496"/>
          </a:xfrm>
        </p:grpSpPr>
        <p:sp>
          <p:nvSpPr>
            <p:cNvPr id="60430" name="Rectangle 13"/>
            <p:cNvSpPr>
              <a:spLocks noChangeArrowheads="1"/>
            </p:cNvSpPr>
            <p:nvPr/>
          </p:nvSpPr>
          <p:spPr bwMode="auto">
            <a:xfrm>
              <a:off x="2832" y="192"/>
              <a:ext cx="2544" cy="249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60431" name="Line 14"/>
            <p:cNvSpPr>
              <a:spLocks noChangeShapeType="1"/>
            </p:cNvSpPr>
            <p:nvPr/>
          </p:nvSpPr>
          <p:spPr bwMode="auto">
            <a:xfrm flipV="1">
              <a:off x="3360" y="336"/>
              <a:ext cx="0" cy="196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60432" name="Line 15"/>
            <p:cNvSpPr>
              <a:spLocks noChangeShapeType="1"/>
            </p:cNvSpPr>
            <p:nvPr/>
          </p:nvSpPr>
          <p:spPr bwMode="auto">
            <a:xfrm>
              <a:off x="3216" y="2208"/>
              <a:ext cx="196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60433" name="Freeform 16"/>
            <p:cNvSpPr>
              <a:spLocks/>
            </p:cNvSpPr>
            <p:nvPr/>
          </p:nvSpPr>
          <p:spPr bwMode="auto">
            <a:xfrm>
              <a:off x="3504" y="528"/>
              <a:ext cx="1728" cy="1440"/>
            </a:xfrm>
            <a:custGeom>
              <a:avLst/>
              <a:gdLst>
                <a:gd name="T0" fmla="*/ 0 w 1728"/>
                <a:gd name="T1" fmla="*/ 0 h 1440"/>
                <a:gd name="T2" fmla="*/ 192 w 1728"/>
                <a:gd name="T3" fmla="*/ 528 h 1440"/>
                <a:gd name="T4" fmla="*/ 384 w 1728"/>
                <a:gd name="T5" fmla="*/ 912 h 1440"/>
                <a:gd name="T6" fmla="*/ 672 w 1728"/>
                <a:gd name="T7" fmla="*/ 1152 h 1440"/>
                <a:gd name="T8" fmla="*/ 926 w 1728"/>
                <a:gd name="T9" fmla="*/ 1107 h 1440"/>
                <a:gd name="T10" fmla="*/ 1056 w 1728"/>
                <a:gd name="T11" fmla="*/ 1008 h 1440"/>
                <a:gd name="T12" fmla="*/ 1152 w 1728"/>
                <a:gd name="T13" fmla="*/ 1008 h 1440"/>
                <a:gd name="T14" fmla="*/ 1392 w 1728"/>
                <a:gd name="T15" fmla="*/ 1248 h 1440"/>
                <a:gd name="T16" fmla="*/ 1728 w 1728"/>
                <a:gd name="T17" fmla="*/ 1440 h 14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28" h="1440">
                  <a:moveTo>
                    <a:pt x="0" y="0"/>
                  </a:moveTo>
                  <a:cubicBezTo>
                    <a:pt x="64" y="188"/>
                    <a:pt x="128" y="376"/>
                    <a:pt x="192" y="528"/>
                  </a:cubicBezTo>
                  <a:cubicBezTo>
                    <a:pt x="256" y="680"/>
                    <a:pt x="304" y="808"/>
                    <a:pt x="384" y="912"/>
                  </a:cubicBezTo>
                  <a:cubicBezTo>
                    <a:pt x="464" y="1016"/>
                    <a:pt x="582" y="1120"/>
                    <a:pt x="672" y="1152"/>
                  </a:cubicBezTo>
                  <a:cubicBezTo>
                    <a:pt x="762" y="1184"/>
                    <a:pt x="862" y="1131"/>
                    <a:pt x="926" y="1107"/>
                  </a:cubicBezTo>
                  <a:cubicBezTo>
                    <a:pt x="990" y="1083"/>
                    <a:pt x="1018" y="1024"/>
                    <a:pt x="1056" y="1008"/>
                  </a:cubicBezTo>
                  <a:cubicBezTo>
                    <a:pt x="1094" y="992"/>
                    <a:pt x="1096" y="968"/>
                    <a:pt x="1152" y="1008"/>
                  </a:cubicBezTo>
                  <a:cubicBezTo>
                    <a:pt x="1208" y="1048"/>
                    <a:pt x="1296" y="1176"/>
                    <a:pt x="1392" y="1248"/>
                  </a:cubicBezTo>
                  <a:cubicBezTo>
                    <a:pt x="1488" y="1320"/>
                    <a:pt x="1680" y="1408"/>
                    <a:pt x="1728" y="144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60434" name="Object 17"/>
            <p:cNvGraphicFramePr>
              <a:graphicFrameLocks noChangeAspect="1"/>
            </p:cNvGraphicFramePr>
            <p:nvPr/>
          </p:nvGraphicFramePr>
          <p:xfrm>
            <a:off x="4848" y="2256"/>
            <a:ext cx="242" cy="286"/>
          </p:xfrm>
          <a:graphic>
            <a:graphicData uri="http://schemas.openxmlformats.org/presentationml/2006/ole">
              <mc:AlternateContent xmlns:mc="http://schemas.openxmlformats.org/markup-compatibility/2006">
                <mc:Choice xmlns:v="urn:schemas-microsoft-com:vml" Requires="v">
                  <p:oleObj name="Equation" r:id="rId13" imgW="139579" imgH="164957" progId="Equation.DSMT4">
                    <p:embed/>
                  </p:oleObj>
                </mc:Choice>
                <mc:Fallback>
                  <p:oleObj name="Equation" r:id="rId13" imgW="139579" imgH="164957" progId="Equation.DSMT4">
                    <p:embed/>
                    <p:pic>
                      <p:nvPicPr>
                        <p:cNvPr id="60434" name="Object 17"/>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848" y="2256"/>
                          <a:ext cx="242" cy="2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0435" name="Object 18"/>
            <p:cNvGraphicFramePr>
              <a:graphicFrameLocks noChangeAspect="1"/>
            </p:cNvGraphicFramePr>
            <p:nvPr/>
          </p:nvGraphicFramePr>
          <p:xfrm>
            <a:off x="2911" y="307"/>
            <a:ext cx="449" cy="299"/>
          </p:xfrm>
          <a:graphic>
            <a:graphicData uri="http://schemas.openxmlformats.org/presentationml/2006/ole">
              <mc:AlternateContent xmlns:mc="http://schemas.openxmlformats.org/markup-compatibility/2006">
                <mc:Choice xmlns:v="urn:schemas-microsoft-com:vml" Requires="v">
                  <p:oleObj name="Equation" r:id="rId15" imgW="380835" imgH="253890" progId="Equation.DSMT4">
                    <p:embed/>
                  </p:oleObj>
                </mc:Choice>
                <mc:Fallback>
                  <p:oleObj name="Equation" r:id="rId15" imgW="380835" imgH="253890" progId="Equation.DSMT4">
                    <p:embed/>
                    <p:pic>
                      <p:nvPicPr>
                        <p:cNvPr id="60435" name="Object 18"/>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11" y="307"/>
                          <a:ext cx="449" cy="2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0436" name="Line 19"/>
            <p:cNvSpPr>
              <a:spLocks noChangeShapeType="1"/>
            </p:cNvSpPr>
            <p:nvPr/>
          </p:nvSpPr>
          <p:spPr bwMode="auto">
            <a:xfrm>
              <a:off x="4272" y="384"/>
              <a:ext cx="0" cy="187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60437" name="Object 20"/>
            <p:cNvGraphicFramePr>
              <a:graphicFrameLocks noChangeAspect="1"/>
            </p:cNvGraphicFramePr>
            <p:nvPr>
              <p:extLst>
                <p:ext uri="{D42A27DB-BD31-4B8C-83A1-F6EECF244321}">
                  <p14:modId xmlns:p14="http://schemas.microsoft.com/office/powerpoint/2010/main" val="2786172705"/>
                </p:ext>
              </p:extLst>
            </p:nvPr>
          </p:nvGraphicFramePr>
          <p:xfrm>
            <a:off x="4032" y="2256"/>
            <a:ext cx="460" cy="237"/>
          </p:xfrm>
          <a:graphic>
            <a:graphicData uri="http://schemas.openxmlformats.org/presentationml/2006/ole">
              <mc:AlternateContent xmlns:mc="http://schemas.openxmlformats.org/markup-compatibility/2006">
                <mc:Choice xmlns:v="urn:schemas-microsoft-com:vml" Requires="v">
                  <p:oleObj name="Equation" r:id="rId17" imgW="393480" imgH="203040" progId="Equation.DSMT4">
                    <p:embed/>
                  </p:oleObj>
                </mc:Choice>
                <mc:Fallback>
                  <p:oleObj name="Equation" r:id="rId17" imgW="393480" imgH="203040" progId="Equation.DSMT4">
                    <p:embed/>
                    <p:pic>
                      <p:nvPicPr>
                        <p:cNvPr id="60437" name="Object 20"/>
                        <p:cNvPicPr>
                          <a:picLocks noChangeAspect="1" noChangeArrowheads="1"/>
                        </p:cNvPicPr>
                        <p:nvPr/>
                      </p:nvPicPr>
                      <p:blipFill>
                        <a:blip r:embed="rId18"/>
                        <a:srcRect/>
                        <a:stretch>
                          <a:fillRect/>
                        </a:stretch>
                      </p:blipFill>
                      <p:spPr bwMode="auto">
                        <a:xfrm>
                          <a:off x="4032" y="2256"/>
                          <a:ext cx="460" cy="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60429" name="Text Box 21"/>
          <p:cNvSpPr txBox="1">
            <a:spLocks noChangeArrowheads="1"/>
          </p:cNvSpPr>
          <p:nvPr/>
        </p:nvSpPr>
        <p:spPr bwMode="auto">
          <a:xfrm>
            <a:off x="6324600" y="6248400"/>
            <a:ext cx="2819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1800" i="1">
                <a:solidFill>
                  <a:srgbClr val="333399"/>
                </a:solidFill>
                <a:cs typeface="Arial" charset="0"/>
              </a:rPr>
              <a:t>AA &amp; Skordis 1999</a:t>
            </a:r>
          </a:p>
        </p:txBody>
      </p:sp>
      <p:sp>
        <p:nvSpPr>
          <p:cNvPr id="2" name="Date Placeholder 1"/>
          <p:cNvSpPr>
            <a:spLocks noGrp="1"/>
          </p:cNvSpPr>
          <p:nvPr>
            <p:ph type="dt" sz="half" idx="10"/>
          </p:nvPr>
        </p:nvSpPr>
        <p:spPr/>
        <p:txBody>
          <a:bodyPr/>
          <a:lstStyle/>
          <a:p>
            <a:pPr>
              <a:defRPr/>
            </a:pPr>
            <a:fld id="{F6590937-BE35-4D60-BE4C-85D38498A54B}"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101</a:t>
            </a:fld>
            <a:endParaRPr lang="en-US">
              <a:solidFill>
                <a:srgbClr val="000000"/>
              </a:solidFill>
            </a:endParaRPr>
          </a:p>
        </p:txBody>
      </p:sp>
    </p:spTree>
    <p:extLst>
      <p:ext uri="{BB962C8B-B14F-4D97-AF65-F5344CB8AC3E}">
        <p14:creationId xmlns:p14="http://schemas.microsoft.com/office/powerpoint/2010/main" val="260668663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p:cNvSpPr txBox="1">
            <a:spLocks noChangeArrowheads="1"/>
          </p:cNvSpPr>
          <p:nvPr/>
        </p:nvSpPr>
        <p:spPr bwMode="auto">
          <a:xfrm>
            <a:off x="457200" y="381000"/>
            <a:ext cx="815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ii) A scalar field (“Quintessence”)</a:t>
            </a:r>
            <a:endParaRPr lang="en-US" altLang="en-US" sz="2400">
              <a:solidFill>
                <a:srgbClr val="333399"/>
              </a:solidFill>
            </a:endParaRPr>
          </a:p>
        </p:txBody>
      </p:sp>
      <p:sp>
        <p:nvSpPr>
          <p:cNvPr id="61443" name="Text Box 3"/>
          <p:cNvSpPr txBox="1">
            <a:spLocks noChangeArrowheads="1"/>
          </p:cNvSpPr>
          <p:nvPr/>
        </p:nvSpPr>
        <p:spPr bwMode="auto">
          <a:xfrm>
            <a:off x="914400" y="990600"/>
            <a:ext cx="74676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a:solidFill>
                  <a:srgbClr val="333399"/>
                </a:solidFill>
              </a:rPr>
              <a:t> Illustration: Exponential with prefactor (EwP) models:</a:t>
            </a:r>
          </a:p>
        </p:txBody>
      </p:sp>
      <p:sp>
        <p:nvSpPr>
          <p:cNvPr id="61444" name="Text Box 4"/>
          <p:cNvSpPr txBox="1">
            <a:spLocks noChangeArrowheads="1"/>
          </p:cNvSpPr>
          <p:nvPr/>
        </p:nvSpPr>
        <p:spPr bwMode="auto">
          <a:xfrm>
            <a:off x="6324600" y="6248400"/>
            <a:ext cx="2819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1800">
                <a:solidFill>
                  <a:srgbClr val="333399"/>
                </a:solidFill>
                <a:latin typeface="Comic Sans MS" pitchFamily="66" charset="0"/>
                <a:cs typeface="Arial" charset="0"/>
              </a:rPr>
              <a:t>AA &amp; Skordis 1999</a:t>
            </a:r>
          </a:p>
        </p:txBody>
      </p:sp>
      <p:pic>
        <p:nvPicPr>
          <p:cNvPr id="6144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1600200"/>
            <a:ext cx="8640763"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Date Placeholder 1"/>
          <p:cNvSpPr>
            <a:spLocks noGrp="1"/>
          </p:cNvSpPr>
          <p:nvPr>
            <p:ph type="dt" sz="half" idx="10"/>
          </p:nvPr>
        </p:nvSpPr>
        <p:spPr/>
        <p:txBody>
          <a:bodyPr/>
          <a:lstStyle/>
          <a:p>
            <a:pPr>
              <a:defRPr/>
            </a:pPr>
            <a:fld id="{7362E2D1-3823-4360-8E21-BC7BD2C35D26}"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102</a:t>
            </a:fld>
            <a:endParaRPr lang="en-US">
              <a:solidFill>
                <a:srgbClr val="000000"/>
              </a:solidFill>
            </a:endParaRPr>
          </a:p>
        </p:txBody>
      </p:sp>
    </p:spTree>
    <p:extLst>
      <p:ext uri="{BB962C8B-B14F-4D97-AF65-F5344CB8AC3E}">
        <p14:creationId xmlns:p14="http://schemas.microsoft.com/office/powerpoint/2010/main" val="140608726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2466" name="Text Box 2"/>
          <p:cNvSpPr txBox="1">
            <a:spLocks noChangeArrowheads="1"/>
          </p:cNvSpPr>
          <p:nvPr/>
        </p:nvSpPr>
        <p:spPr bwMode="auto">
          <a:xfrm>
            <a:off x="457200" y="381000"/>
            <a:ext cx="81534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iii) A mass varying neutrinos (“MaVaNs”)</a:t>
            </a:r>
            <a:endParaRPr lang="en-US" altLang="en-US" sz="2400">
              <a:solidFill>
                <a:srgbClr val="333399"/>
              </a:solidFill>
            </a:endParaRPr>
          </a:p>
        </p:txBody>
      </p:sp>
      <p:sp>
        <p:nvSpPr>
          <p:cNvPr id="62467" name="Text Box 3"/>
          <p:cNvSpPr txBox="1">
            <a:spLocks noChangeArrowheads="1"/>
          </p:cNvSpPr>
          <p:nvPr/>
        </p:nvSpPr>
        <p:spPr bwMode="auto">
          <a:xfrm>
            <a:off x="1066800" y="1524000"/>
            <a:ext cx="6477000" cy="301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Clr>
                <a:srgbClr val="FF0000"/>
              </a:buClr>
            </a:pPr>
            <a:r>
              <a:rPr lang="en-US" altLang="en-US" sz="2400">
                <a:solidFill>
                  <a:srgbClr val="333399"/>
                </a:solidFill>
              </a:rPr>
              <a:t> Exploit</a:t>
            </a:r>
          </a:p>
          <a:p>
            <a:pPr eaLnBrk="0" fontAlgn="base" hangingPunct="0">
              <a:spcBef>
                <a:spcPct val="0"/>
              </a:spcBef>
              <a:spcAft>
                <a:spcPct val="0"/>
              </a:spcAft>
              <a:buClr>
                <a:srgbClr val="FF0000"/>
              </a:buClr>
            </a:pPr>
            <a:endParaRPr lang="en-US" altLang="en-US" sz="2400">
              <a:solidFill>
                <a:srgbClr val="333399"/>
              </a:solidFill>
            </a:endParaRPr>
          </a:p>
          <a:p>
            <a:pPr eaLnBrk="0" fontAlgn="base" hangingPunct="0">
              <a:spcBef>
                <a:spcPct val="0"/>
              </a:spcBef>
              <a:spcAft>
                <a:spcPct val="0"/>
              </a:spcAft>
              <a:buClr>
                <a:srgbClr val="FF0000"/>
              </a:buClr>
            </a:pPr>
            <a:endParaRPr lang="en-US" altLang="en-US" sz="2400">
              <a:solidFill>
                <a:srgbClr val="333399"/>
              </a:solidFill>
            </a:endParaRPr>
          </a:p>
          <a:p>
            <a:pPr eaLnBrk="0" fontAlgn="base" hangingPunct="0">
              <a:spcBef>
                <a:spcPct val="0"/>
              </a:spcBef>
              <a:spcAft>
                <a:spcPct val="0"/>
              </a:spcAft>
              <a:buClr>
                <a:srgbClr val="FF0000"/>
              </a:buClr>
            </a:pPr>
            <a:r>
              <a:rPr lang="en-US" altLang="en-US" sz="2400">
                <a:solidFill>
                  <a:srgbClr val="333399"/>
                </a:solidFill>
              </a:rPr>
              <a:t> Issues</a:t>
            </a:r>
          </a:p>
          <a:p>
            <a:pPr lvl="1" eaLnBrk="0" fontAlgn="base" hangingPunct="0">
              <a:spcBef>
                <a:spcPct val="0"/>
              </a:spcBef>
              <a:spcAft>
                <a:spcPct val="0"/>
              </a:spcAft>
              <a:buClr>
                <a:srgbClr val="FF0000"/>
              </a:buClr>
              <a:buFont typeface="Wingdings" pitchFamily="2" charset="2"/>
              <a:buChar char="Ø"/>
            </a:pPr>
            <a:r>
              <a:rPr lang="en-US" altLang="en-US" sz="2400">
                <a:solidFill>
                  <a:srgbClr val="333399"/>
                </a:solidFill>
              </a:rPr>
              <a:t> Origin of “acceleron” (varies neutrino mass, accelerates the universe)</a:t>
            </a:r>
          </a:p>
          <a:p>
            <a:pPr lvl="1" eaLnBrk="0" fontAlgn="base" hangingPunct="0">
              <a:spcBef>
                <a:spcPct val="0"/>
              </a:spcBef>
              <a:spcAft>
                <a:spcPct val="0"/>
              </a:spcAft>
              <a:buClr>
                <a:srgbClr val="FF0000"/>
              </a:buClr>
              <a:buFont typeface="Wingdings" pitchFamily="2" charset="2"/>
              <a:buChar char="Ø"/>
            </a:pPr>
            <a:endParaRPr lang="en-US" altLang="en-US" sz="2400">
              <a:solidFill>
                <a:srgbClr val="333399"/>
              </a:solidFill>
            </a:endParaRPr>
          </a:p>
          <a:p>
            <a:pPr lvl="1" eaLnBrk="0" fontAlgn="base" hangingPunct="0">
              <a:spcBef>
                <a:spcPct val="0"/>
              </a:spcBef>
              <a:spcAft>
                <a:spcPct val="0"/>
              </a:spcAft>
              <a:buClr>
                <a:srgbClr val="FF0000"/>
              </a:buClr>
              <a:buFont typeface="Wingdings" pitchFamily="2" charset="2"/>
              <a:buChar char="Ø"/>
            </a:pPr>
            <a:r>
              <a:rPr lang="en-US" altLang="en-US" sz="2400">
                <a:solidFill>
                  <a:srgbClr val="333399"/>
                </a:solidFill>
              </a:rPr>
              <a:t> gravitational collapse </a:t>
            </a:r>
          </a:p>
        </p:txBody>
      </p:sp>
      <p:graphicFrame>
        <p:nvGraphicFramePr>
          <p:cNvPr id="62468" name="Object 4"/>
          <p:cNvGraphicFramePr>
            <a:graphicFrameLocks noChangeAspect="1"/>
          </p:cNvGraphicFramePr>
          <p:nvPr/>
        </p:nvGraphicFramePr>
        <p:xfrm>
          <a:off x="1928813" y="1947863"/>
          <a:ext cx="3444875" cy="649287"/>
        </p:xfrm>
        <a:graphic>
          <a:graphicData uri="http://schemas.openxmlformats.org/presentationml/2006/ole">
            <mc:AlternateContent xmlns:mc="http://schemas.openxmlformats.org/markup-compatibility/2006">
              <mc:Choice xmlns:v="urn:schemas-microsoft-com:vml" Requires="v">
                <p:oleObj name="Equation" r:id="rId3" imgW="1282700" imgH="241300" progId="Equation.DSMT4">
                  <p:embed/>
                </p:oleObj>
              </mc:Choice>
              <mc:Fallback>
                <p:oleObj name="Equation" r:id="rId3" imgW="1282700" imgH="241300" progId="Equation.DSMT4">
                  <p:embed/>
                  <p:pic>
                    <p:nvPicPr>
                      <p:cNvPr id="62468"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8813" y="1947863"/>
                        <a:ext cx="3444875" cy="6492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2469" name="Text Box 5"/>
          <p:cNvSpPr txBox="1">
            <a:spLocks noChangeArrowheads="1"/>
          </p:cNvSpPr>
          <p:nvPr/>
        </p:nvSpPr>
        <p:spPr bwMode="auto">
          <a:xfrm>
            <a:off x="5715000" y="1295400"/>
            <a:ext cx="3581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Faradon, Nelson &amp; Weiner</a:t>
            </a:r>
          </a:p>
        </p:txBody>
      </p:sp>
      <p:sp>
        <p:nvSpPr>
          <p:cNvPr id="62470" name="Text Box 6"/>
          <p:cNvSpPr txBox="1">
            <a:spLocks noChangeArrowheads="1"/>
          </p:cNvSpPr>
          <p:nvPr/>
        </p:nvSpPr>
        <p:spPr bwMode="auto">
          <a:xfrm>
            <a:off x="4953000" y="3886200"/>
            <a:ext cx="2895600"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Afshordi et al 2005</a:t>
            </a:r>
          </a:p>
          <a:p>
            <a:pPr eaLnBrk="0" fontAlgn="base" hangingPunct="0">
              <a:spcBef>
                <a:spcPct val="50000"/>
              </a:spcBef>
              <a:spcAft>
                <a:spcPct val="0"/>
              </a:spcAft>
              <a:buFontTx/>
              <a:buNone/>
            </a:pPr>
            <a:r>
              <a:rPr lang="en-US" altLang="en-US" sz="2000" i="1">
                <a:solidFill>
                  <a:srgbClr val="333399"/>
                </a:solidFill>
              </a:rPr>
              <a:t>Spitzer 2006</a:t>
            </a:r>
          </a:p>
        </p:txBody>
      </p:sp>
      <p:sp>
        <p:nvSpPr>
          <p:cNvPr id="2" name="Date Placeholder 1"/>
          <p:cNvSpPr>
            <a:spLocks noGrp="1"/>
          </p:cNvSpPr>
          <p:nvPr>
            <p:ph type="dt" sz="half" idx="10"/>
          </p:nvPr>
        </p:nvSpPr>
        <p:spPr/>
        <p:txBody>
          <a:bodyPr/>
          <a:lstStyle/>
          <a:p>
            <a:pPr>
              <a:defRPr/>
            </a:pPr>
            <a:fld id="{18681995-8072-4831-A0A9-8CF6782A36B4}"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103</a:t>
            </a:fld>
            <a:endParaRPr lang="en-US">
              <a:solidFill>
                <a:srgbClr val="000000"/>
              </a:solidFill>
            </a:endParaRPr>
          </a:p>
        </p:txBody>
      </p:sp>
    </p:spTree>
    <p:extLst>
      <p:ext uri="{BB962C8B-B14F-4D97-AF65-F5344CB8AC3E}">
        <p14:creationId xmlns:p14="http://schemas.microsoft.com/office/powerpoint/2010/main" val="146926986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3490" name="Text Box 2"/>
          <p:cNvSpPr txBox="1">
            <a:spLocks noChangeArrowheads="1"/>
          </p:cNvSpPr>
          <p:nvPr/>
        </p:nvSpPr>
        <p:spPr bwMode="auto">
          <a:xfrm>
            <a:off x="457200" y="381000"/>
            <a:ext cx="81534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iii) A mass varying neutrinos (“MaVaNs”)</a:t>
            </a:r>
            <a:endParaRPr lang="en-US" altLang="en-US" sz="2400">
              <a:solidFill>
                <a:srgbClr val="333399"/>
              </a:solidFill>
            </a:endParaRPr>
          </a:p>
        </p:txBody>
      </p:sp>
      <p:sp>
        <p:nvSpPr>
          <p:cNvPr id="63491" name="Text Box 3"/>
          <p:cNvSpPr txBox="1">
            <a:spLocks noChangeArrowheads="1"/>
          </p:cNvSpPr>
          <p:nvPr/>
        </p:nvSpPr>
        <p:spPr bwMode="auto">
          <a:xfrm>
            <a:off x="1066800" y="1524000"/>
            <a:ext cx="6477000" cy="301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Clr>
                <a:srgbClr val="FF0000"/>
              </a:buClr>
            </a:pPr>
            <a:r>
              <a:rPr lang="en-US" altLang="en-US" sz="2400">
                <a:solidFill>
                  <a:srgbClr val="333399"/>
                </a:solidFill>
              </a:rPr>
              <a:t> Exploit</a:t>
            </a:r>
          </a:p>
          <a:p>
            <a:pPr eaLnBrk="0" fontAlgn="base" hangingPunct="0">
              <a:spcBef>
                <a:spcPct val="0"/>
              </a:spcBef>
              <a:spcAft>
                <a:spcPct val="0"/>
              </a:spcAft>
              <a:buClr>
                <a:srgbClr val="FF0000"/>
              </a:buClr>
            </a:pPr>
            <a:endParaRPr lang="en-US" altLang="en-US" sz="2400">
              <a:solidFill>
                <a:srgbClr val="333399"/>
              </a:solidFill>
            </a:endParaRPr>
          </a:p>
          <a:p>
            <a:pPr eaLnBrk="0" fontAlgn="base" hangingPunct="0">
              <a:spcBef>
                <a:spcPct val="0"/>
              </a:spcBef>
              <a:spcAft>
                <a:spcPct val="0"/>
              </a:spcAft>
              <a:buClr>
                <a:srgbClr val="FF0000"/>
              </a:buClr>
            </a:pPr>
            <a:endParaRPr lang="en-US" altLang="en-US" sz="2400">
              <a:solidFill>
                <a:srgbClr val="333399"/>
              </a:solidFill>
            </a:endParaRPr>
          </a:p>
          <a:p>
            <a:pPr eaLnBrk="0" fontAlgn="base" hangingPunct="0">
              <a:spcBef>
                <a:spcPct val="0"/>
              </a:spcBef>
              <a:spcAft>
                <a:spcPct val="0"/>
              </a:spcAft>
              <a:buClr>
                <a:srgbClr val="FF0000"/>
              </a:buClr>
            </a:pPr>
            <a:r>
              <a:rPr lang="en-US" altLang="en-US" sz="2400">
                <a:solidFill>
                  <a:srgbClr val="333399"/>
                </a:solidFill>
              </a:rPr>
              <a:t> Issues</a:t>
            </a:r>
          </a:p>
          <a:p>
            <a:pPr lvl="1" eaLnBrk="0" fontAlgn="base" hangingPunct="0">
              <a:spcBef>
                <a:spcPct val="0"/>
              </a:spcBef>
              <a:spcAft>
                <a:spcPct val="0"/>
              </a:spcAft>
              <a:buClr>
                <a:srgbClr val="FF0000"/>
              </a:buClr>
              <a:buFont typeface="Wingdings" pitchFamily="2" charset="2"/>
              <a:buChar char="Ø"/>
            </a:pPr>
            <a:r>
              <a:rPr lang="en-US" altLang="en-US" sz="2400">
                <a:solidFill>
                  <a:srgbClr val="333399"/>
                </a:solidFill>
              </a:rPr>
              <a:t> Origin of “acceleron” (varies neutrino mass, accelerates the universe)</a:t>
            </a:r>
          </a:p>
          <a:p>
            <a:pPr lvl="1" eaLnBrk="0" fontAlgn="base" hangingPunct="0">
              <a:spcBef>
                <a:spcPct val="0"/>
              </a:spcBef>
              <a:spcAft>
                <a:spcPct val="0"/>
              </a:spcAft>
              <a:buClr>
                <a:srgbClr val="FF0000"/>
              </a:buClr>
              <a:buFont typeface="Wingdings" pitchFamily="2" charset="2"/>
              <a:buChar char="Ø"/>
            </a:pPr>
            <a:endParaRPr lang="en-US" altLang="en-US" sz="2400">
              <a:solidFill>
                <a:srgbClr val="333399"/>
              </a:solidFill>
            </a:endParaRPr>
          </a:p>
          <a:p>
            <a:pPr lvl="1" eaLnBrk="0" fontAlgn="base" hangingPunct="0">
              <a:spcBef>
                <a:spcPct val="0"/>
              </a:spcBef>
              <a:spcAft>
                <a:spcPct val="0"/>
              </a:spcAft>
              <a:buClr>
                <a:srgbClr val="FF0000"/>
              </a:buClr>
              <a:buFont typeface="Wingdings" pitchFamily="2" charset="2"/>
              <a:buChar char="Ø"/>
            </a:pPr>
            <a:r>
              <a:rPr lang="en-US" altLang="en-US" sz="2400">
                <a:solidFill>
                  <a:srgbClr val="333399"/>
                </a:solidFill>
              </a:rPr>
              <a:t> gravitational collapse </a:t>
            </a:r>
          </a:p>
        </p:txBody>
      </p:sp>
      <p:graphicFrame>
        <p:nvGraphicFramePr>
          <p:cNvPr id="63492" name="Object 4"/>
          <p:cNvGraphicFramePr>
            <a:graphicFrameLocks noChangeAspect="1"/>
          </p:cNvGraphicFramePr>
          <p:nvPr/>
        </p:nvGraphicFramePr>
        <p:xfrm>
          <a:off x="1928813" y="1947863"/>
          <a:ext cx="3444875" cy="649287"/>
        </p:xfrm>
        <a:graphic>
          <a:graphicData uri="http://schemas.openxmlformats.org/presentationml/2006/ole">
            <mc:AlternateContent xmlns:mc="http://schemas.openxmlformats.org/markup-compatibility/2006">
              <mc:Choice xmlns:v="urn:schemas-microsoft-com:vml" Requires="v">
                <p:oleObj name="Equation" r:id="rId3" imgW="1282700" imgH="241300" progId="Equation.DSMT4">
                  <p:embed/>
                </p:oleObj>
              </mc:Choice>
              <mc:Fallback>
                <p:oleObj name="Equation" r:id="rId3" imgW="1282700" imgH="241300" progId="Equation.DSMT4">
                  <p:embed/>
                  <p:pic>
                    <p:nvPicPr>
                      <p:cNvPr id="63492"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8813" y="1947863"/>
                        <a:ext cx="3444875" cy="6492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3493" name="Text Box 5"/>
          <p:cNvSpPr txBox="1">
            <a:spLocks noChangeArrowheads="1"/>
          </p:cNvSpPr>
          <p:nvPr/>
        </p:nvSpPr>
        <p:spPr bwMode="auto">
          <a:xfrm>
            <a:off x="5715000" y="1295400"/>
            <a:ext cx="3581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Faradon, Nelson &amp; Weiner</a:t>
            </a:r>
          </a:p>
        </p:txBody>
      </p:sp>
      <p:sp>
        <p:nvSpPr>
          <p:cNvPr id="63494" name="Text Box 6"/>
          <p:cNvSpPr txBox="1">
            <a:spLocks noChangeArrowheads="1"/>
          </p:cNvSpPr>
          <p:nvPr/>
        </p:nvSpPr>
        <p:spPr bwMode="auto">
          <a:xfrm>
            <a:off x="4953000" y="3886200"/>
            <a:ext cx="2895600"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Afshordi et al 2005</a:t>
            </a:r>
          </a:p>
          <a:p>
            <a:pPr eaLnBrk="0" fontAlgn="base" hangingPunct="0">
              <a:spcBef>
                <a:spcPct val="50000"/>
              </a:spcBef>
              <a:spcAft>
                <a:spcPct val="0"/>
              </a:spcAft>
              <a:buFontTx/>
              <a:buNone/>
            </a:pPr>
            <a:r>
              <a:rPr lang="en-US" altLang="en-US" sz="2000" i="1">
                <a:solidFill>
                  <a:srgbClr val="333399"/>
                </a:solidFill>
              </a:rPr>
              <a:t>Spitzer 2006</a:t>
            </a:r>
          </a:p>
        </p:txBody>
      </p:sp>
      <p:sp>
        <p:nvSpPr>
          <p:cNvPr id="63495" name="Text Box 7"/>
          <p:cNvSpPr txBox="1">
            <a:spLocks noChangeArrowheads="1"/>
          </p:cNvSpPr>
          <p:nvPr/>
        </p:nvSpPr>
        <p:spPr bwMode="auto">
          <a:xfrm>
            <a:off x="457200" y="1600200"/>
            <a:ext cx="7620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5400" b="1">
                <a:solidFill>
                  <a:srgbClr val="FF0000"/>
                </a:solidFill>
              </a:rPr>
              <a:t>“</a:t>
            </a:r>
          </a:p>
        </p:txBody>
      </p:sp>
      <p:sp>
        <p:nvSpPr>
          <p:cNvPr id="63496" name="Text Box 8"/>
          <p:cNvSpPr txBox="1">
            <a:spLocks noChangeArrowheads="1"/>
          </p:cNvSpPr>
          <p:nvPr/>
        </p:nvSpPr>
        <p:spPr bwMode="auto">
          <a:xfrm>
            <a:off x="5486400" y="1905000"/>
            <a:ext cx="7620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5400" b="1">
                <a:solidFill>
                  <a:srgbClr val="FF0000"/>
                </a:solidFill>
              </a:rPr>
              <a:t>”</a:t>
            </a:r>
          </a:p>
        </p:txBody>
      </p:sp>
      <p:sp>
        <p:nvSpPr>
          <p:cNvPr id="2" name="Date Placeholder 1"/>
          <p:cNvSpPr>
            <a:spLocks noGrp="1"/>
          </p:cNvSpPr>
          <p:nvPr>
            <p:ph type="dt" sz="half" idx="10"/>
          </p:nvPr>
        </p:nvSpPr>
        <p:spPr/>
        <p:txBody>
          <a:bodyPr/>
          <a:lstStyle/>
          <a:p>
            <a:pPr>
              <a:defRPr/>
            </a:pPr>
            <a:fld id="{469E877D-2FD9-4FD4-BF20-1572BB959B4A}"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104</a:t>
            </a:fld>
            <a:endParaRPr lang="en-US">
              <a:solidFill>
                <a:srgbClr val="000000"/>
              </a:solidFill>
            </a:endParaRPr>
          </a:p>
        </p:txBody>
      </p:sp>
    </p:spTree>
    <p:extLst>
      <p:ext uri="{BB962C8B-B14F-4D97-AF65-F5344CB8AC3E}">
        <p14:creationId xmlns:p14="http://schemas.microsoft.com/office/powerpoint/2010/main" val="165237450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457200" y="381000"/>
            <a:ext cx="81534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iii) A mass varying neutrinos (“MaVaNs”)</a:t>
            </a:r>
            <a:endParaRPr lang="en-US" altLang="en-US" sz="2400">
              <a:solidFill>
                <a:srgbClr val="333399"/>
              </a:solidFill>
            </a:endParaRPr>
          </a:p>
        </p:txBody>
      </p:sp>
      <p:sp>
        <p:nvSpPr>
          <p:cNvPr id="64515" name="Text Box 3"/>
          <p:cNvSpPr txBox="1">
            <a:spLocks noChangeArrowheads="1"/>
          </p:cNvSpPr>
          <p:nvPr/>
        </p:nvSpPr>
        <p:spPr bwMode="auto">
          <a:xfrm>
            <a:off x="1066800" y="1524000"/>
            <a:ext cx="6477000" cy="301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Clr>
                <a:srgbClr val="FF0000"/>
              </a:buClr>
            </a:pPr>
            <a:r>
              <a:rPr lang="en-US" altLang="en-US" sz="2400">
                <a:solidFill>
                  <a:srgbClr val="333399"/>
                </a:solidFill>
              </a:rPr>
              <a:t> Exploit</a:t>
            </a:r>
          </a:p>
          <a:p>
            <a:pPr eaLnBrk="0" fontAlgn="base" hangingPunct="0">
              <a:spcBef>
                <a:spcPct val="0"/>
              </a:spcBef>
              <a:spcAft>
                <a:spcPct val="0"/>
              </a:spcAft>
              <a:buClr>
                <a:srgbClr val="FF0000"/>
              </a:buClr>
            </a:pPr>
            <a:endParaRPr lang="en-US" altLang="en-US" sz="2400">
              <a:solidFill>
                <a:srgbClr val="333399"/>
              </a:solidFill>
            </a:endParaRPr>
          </a:p>
          <a:p>
            <a:pPr eaLnBrk="0" fontAlgn="base" hangingPunct="0">
              <a:spcBef>
                <a:spcPct val="0"/>
              </a:spcBef>
              <a:spcAft>
                <a:spcPct val="0"/>
              </a:spcAft>
              <a:buClr>
                <a:srgbClr val="FF0000"/>
              </a:buClr>
            </a:pPr>
            <a:endParaRPr lang="en-US" altLang="en-US" sz="2400">
              <a:solidFill>
                <a:srgbClr val="333399"/>
              </a:solidFill>
            </a:endParaRPr>
          </a:p>
          <a:p>
            <a:pPr eaLnBrk="0" fontAlgn="base" hangingPunct="0">
              <a:spcBef>
                <a:spcPct val="0"/>
              </a:spcBef>
              <a:spcAft>
                <a:spcPct val="0"/>
              </a:spcAft>
              <a:buClr>
                <a:srgbClr val="FF0000"/>
              </a:buClr>
            </a:pPr>
            <a:r>
              <a:rPr lang="en-US" altLang="en-US" sz="2400">
                <a:solidFill>
                  <a:srgbClr val="333399"/>
                </a:solidFill>
              </a:rPr>
              <a:t> Issues</a:t>
            </a:r>
          </a:p>
          <a:p>
            <a:pPr lvl="1" eaLnBrk="0" fontAlgn="base" hangingPunct="0">
              <a:spcBef>
                <a:spcPct val="0"/>
              </a:spcBef>
              <a:spcAft>
                <a:spcPct val="0"/>
              </a:spcAft>
              <a:buClr>
                <a:srgbClr val="FF0000"/>
              </a:buClr>
              <a:buFont typeface="Wingdings" pitchFamily="2" charset="2"/>
              <a:buChar char="Ø"/>
            </a:pPr>
            <a:r>
              <a:rPr lang="en-US" altLang="en-US" sz="2400">
                <a:solidFill>
                  <a:srgbClr val="333399"/>
                </a:solidFill>
              </a:rPr>
              <a:t> Origin of “acceleron” (varies neutrino mass, accelerates the universe)</a:t>
            </a:r>
          </a:p>
          <a:p>
            <a:pPr lvl="1" eaLnBrk="0" fontAlgn="base" hangingPunct="0">
              <a:spcBef>
                <a:spcPct val="0"/>
              </a:spcBef>
              <a:spcAft>
                <a:spcPct val="0"/>
              </a:spcAft>
              <a:buClr>
                <a:srgbClr val="FF0000"/>
              </a:buClr>
              <a:buFont typeface="Wingdings" pitchFamily="2" charset="2"/>
              <a:buChar char="Ø"/>
            </a:pPr>
            <a:endParaRPr lang="en-US" altLang="en-US" sz="2400">
              <a:solidFill>
                <a:srgbClr val="333399"/>
              </a:solidFill>
            </a:endParaRPr>
          </a:p>
          <a:p>
            <a:pPr lvl="1" eaLnBrk="0" fontAlgn="base" hangingPunct="0">
              <a:spcBef>
                <a:spcPct val="0"/>
              </a:spcBef>
              <a:spcAft>
                <a:spcPct val="0"/>
              </a:spcAft>
              <a:buClr>
                <a:srgbClr val="FF0000"/>
              </a:buClr>
              <a:buFont typeface="Wingdings" pitchFamily="2" charset="2"/>
              <a:buChar char="Ø"/>
            </a:pPr>
            <a:r>
              <a:rPr lang="en-US" altLang="en-US" sz="2400">
                <a:solidFill>
                  <a:srgbClr val="333399"/>
                </a:solidFill>
              </a:rPr>
              <a:t> gravitational collapse </a:t>
            </a:r>
          </a:p>
        </p:txBody>
      </p:sp>
      <p:graphicFrame>
        <p:nvGraphicFramePr>
          <p:cNvPr id="64516" name="Object 4"/>
          <p:cNvGraphicFramePr>
            <a:graphicFrameLocks noChangeAspect="1"/>
          </p:cNvGraphicFramePr>
          <p:nvPr/>
        </p:nvGraphicFramePr>
        <p:xfrm>
          <a:off x="1928813" y="1947863"/>
          <a:ext cx="3444875" cy="649287"/>
        </p:xfrm>
        <a:graphic>
          <a:graphicData uri="http://schemas.openxmlformats.org/presentationml/2006/ole">
            <mc:AlternateContent xmlns:mc="http://schemas.openxmlformats.org/markup-compatibility/2006">
              <mc:Choice xmlns:v="urn:schemas-microsoft-com:vml" Requires="v">
                <p:oleObj name="Equation" r:id="rId3" imgW="1282700" imgH="241300" progId="Equation.DSMT4">
                  <p:embed/>
                </p:oleObj>
              </mc:Choice>
              <mc:Fallback>
                <p:oleObj name="Equation" r:id="rId3" imgW="1282700" imgH="241300" progId="Equation.DSMT4">
                  <p:embed/>
                  <p:pic>
                    <p:nvPicPr>
                      <p:cNvPr id="64516"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28813" y="1947863"/>
                        <a:ext cx="3444875" cy="6492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4517" name="Text Box 5"/>
          <p:cNvSpPr txBox="1">
            <a:spLocks noChangeArrowheads="1"/>
          </p:cNvSpPr>
          <p:nvPr/>
        </p:nvSpPr>
        <p:spPr bwMode="auto">
          <a:xfrm>
            <a:off x="5715000" y="1295400"/>
            <a:ext cx="3581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Faradon, Nelson &amp; Weiner</a:t>
            </a:r>
          </a:p>
        </p:txBody>
      </p:sp>
      <p:sp>
        <p:nvSpPr>
          <p:cNvPr id="64518" name="Text Box 6"/>
          <p:cNvSpPr txBox="1">
            <a:spLocks noChangeArrowheads="1"/>
          </p:cNvSpPr>
          <p:nvPr/>
        </p:nvSpPr>
        <p:spPr bwMode="auto">
          <a:xfrm>
            <a:off x="4953000" y="3886200"/>
            <a:ext cx="2895600" cy="85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Afshordi et al 2005</a:t>
            </a:r>
          </a:p>
          <a:p>
            <a:pPr eaLnBrk="0" fontAlgn="base" hangingPunct="0">
              <a:spcBef>
                <a:spcPct val="50000"/>
              </a:spcBef>
              <a:spcAft>
                <a:spcPct val="0"/>
              </a:spcAft>
              <a:buFontTx/>
              <a:buNone/>
            </a:pPr>
            <a:r>
              <a:rPr lang="en-US" altLang="en-US" sz="2000" i="1">
                <a:solidFill>
                  <a:srgbClr val="333399"/>
                </a:solidFill>
              </a:rPr>
              <a:t>Spitzer 2006</a:t>
            </a:r>
          </a:p>
        </p:txBody>
      </p:sp>
      <p:sp>
        <p:nvSpPr>
          <p:cNvPr id="64519" name="Text Box 7"/>
          <p:cNvSpPr txBox="1">
            <a:spLocks noChangeArrowheads="1"/>
          </p:cNvSpPr>
          <p:nvPr/>
        </p:nvSpPr>
        <p:spPr bwMode="auto">
          <a:xfrm>
            <a:off x="457200" y="1600200"/>
            <a:ext cx="7620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5400" b="1">
                <a:solidFill>
                  <a:srgbClr val="FF0000"/>
                </a:solidFill>
              </a:rPr>
              <a:t>“</a:t>
            </a:r>
          </a:p>
        </p:txBody>
      </p:sp>
      <p:sp>
        <p:nvSpPr>
          <p:cNvPr id="64520" name="Text Box 8"/>
          <p:cNvSpPr txBox="1">
            <a:spLocks noChangeArrowheads="1"/>
          </p:cNvSpPr>
          <p:nvPr/>
        </p:nvSpPr>
        <p:spPr bwMode="auto">
          <a:xfrm>
            <a:off x="5486400" y="1905000"/>
            <a:ext cx="7620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5400" b="1">
                <a:solidFill>
                  <a:srgbClr val="FF0000"/>
                </a:solidFill>
              </a:rPr>
              <a:t>”</a:t>
            </a:r>
          </a:p>
        </p:txBody>
      </p:sp>
      <p:sp>
        <p:nvSpPr>
          <p:cNvPr id="2" name="Date Placeholder 1"/>
          <p:cNvSpPr>
            <a:spLocks noGrp="1"/>
          </p:cNvSpPr>
          <p:nvPr>
            <p:ph type="dt" sz="half" idx="10"/>
          </p:nvPr>
        </p:nvSpPr>
        <p:spPr/>
        <p:txBody>
          <a:bodyPr/>
          <a:lstStyle/>
          <a:p>
            <a:pPr>
              <a:defRPr/>
            </a:pPr>
            <a:fld id="{394FEE0A-7DF9-4A76-A5E3-0C548558C7C9}"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105</a:t>
            </a:fld>
            <a:endParaRPr lang="en-US">
              <a:solidFill>
                <a:srgbClr val="000000"/>
              </a:solidFill>
            </a:endParaRPr>
          </a:p>
        </p:txBody>
      </p:sp>
    </p:spTree>
    <p:extLst>
      <p:ext uri="{BB962C8B-B14F-4D97-AF65-F5344CB8AC3E}">
        <p14:creationId xmlns:p14="http://schemas.microsoft.com/office/powerpoint/2010/main" val="316181792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Text Box 2"/>
          <p:cNvSpPr txBox="1">
            <a:spLocks noChangeArrowheads="1"/>
          </p:cNvSpPr>
          <p:nvPr/>
        </p:nvSpPr>
        <p:spPr bwMode="auto">
          <a:xfrm>
            <a:off x="457200" y="381000"/>
            <a:ext cx="8153400" cy="1979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iv) Modify Gravity</a:t>
            </a:r>
          </a:p>
          <a:p>
            <a:pPr eaLnBrk="0" fontAlgn="base" hangingPunct="0">
              <a:spcBef>
                <a:spcPct val="50000"/>
              </a:spcBef>
              <a:spcAft>
                <a:spcPct val="0"/>
              </a:spcAft>
              <a:buClr>
                <a:srgbClr val="FF0000"/>
              </a:buClr>
            </a:pPr>
            <a:r>
              <a:rPr lang="en-US" altLang="en-US" sz="2400">
                <a:solidFill>
                  <a:srgbClr val="333399"/>
                </a:solidFill>
              </a:rPr>
              <a:t> Not something to be done lightly, but given our confusion about cosmic acceleration, well worth considering.</a:t>
            </a:r>
          </a:p>
          <a:p>
            <a:pPr eaLnBrk="0" fontAlgn="base" hangingPunct="0">
              <a:spcBef>
                <a:spcPct val="50000"/>
              </a:spcBef>
              <a:spcAft>
                <a:spcPct val="0"/>
              </a:spcAft>
              <a:buClr>
                <a:srgbClr val="FF0000"/>
              </a:buClr>
            </a:pPr>
            <a:r>
              <a:rPr lang="en-US" altLang="en-US" sz="2400">
                <a:solidFill>
                  <a:srgbClr val="333399"/>
                </a:solidFill>
              </a:rPr>
              <a:t> Many deep technical issues</a:t>
            </a:r>
          </a:p>
        </p:txBody>
      </p:sp>
      <p:sp>
        <p:nvSpPr>
          <p:cNvPr id="65539" name="Rectangle 3"/>
          <p:cNvSpPr>
            <a:spLocks noChangeArrowheads="1"/>
          </p:cNvSpPr>
          <p:nvPr/>
        </p:nvSpPr>
        <p:spPr bwMode="auto">
          <a:xfrm>
            <a:off x="2514600" y="3429000"/>
            <a:ext cx="47958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r>
              <a:rPr lang="en-US" altLang="en-US" sz="2000">
                <a:solidFill>
                  <a:srgbClr val="0066CC"/>
                </a:solidFill>
              </a:rPr>
              <a:t>e.g. DGP (Dvali, Gabadadze and Porrati)</a:t>
            </a:r>
          </a:p>
        </p:txBody>
      </p:sp>
      <p:sp>
        <p:nvSpPr>
          <p:cNvPr id="65540" name="Text Box 4"/>
          <p:cNvSpPr txBox="1">
            <a:spLocks noChangeArrowheads="1"/>
          </p:cNvSpPr>
          <p:nvPr/>
        </p:nvSpPr>
        <p:spPr bwMode="auto">
          <a:xfrm>
            <a:off x="2971800" y="4114800"/>
            <a:ext cx="441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r>
              <a:rPr lang="en-US" altLang="en-US" sz="2000">
                <a:solidFill>
                  <a:srgbClr val="0066CC"/>
                </a:solidFill>
              </a:rPr>
              <a:t>Charmousis et al</a:t>
            </a:r>
          </a:p>
        </p:txBody>
      </p:sp>
      <p:sp>
        <p:nvSpPr>
          <p:cNvPr id="65541" name="Oval 5"/>
          <p:cNvSpPr>
            <a:spLocks noChangeArrowheads="1"/>
          </p:cNvSpPr>
          <p:nvPr/>
        </p:nvSpPr>
        <p:spPr bwMode="auto">
          <a:xfrm>
            <a:off x="1828800" y="3886200"/>
            <a:ext cx="1219200" cy="7620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000">
                <a:solidFill>
                  <a:srgbClr val="333399"/>
                </a:solidFill>
              </a:rPr>
              <a:t>Ghosts</a:t>
            </a:r>
          </a:p>
        </p:txBody>
      </p:sp>
      <p:sp>
        <p:nvSpPr>
          <p:cNvPr id="2" name="Date Placeholder 1"/>
          <p:cNvSpPr>
            <a:spLocks noGrp="1"/>
          </p:cNvSpPr>
          <p:nvPr>
            <p:ph type="dt" sz="half" idx="10"/>
          </p:nvPr>
        </p:nvSpPr>
        <p:spPr/>
        <p:txBody>
          <a:bodyPr/>
          <a:lstStyle/>
          <a:p>
            <a:pPr>
              <a:defRPr/>
            </a:pPr>
            <a:fld id="{FEAACD0B-CD55-4FA2-B019-BC1D4AE7C5D3}"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106</a:t>
            </a:fld>
            <a:endParaRPr lang="en-US">
              <a:solidFill>
                <a:srgbClr val="000000"/>
              </a:solidFill>
            </a:endParaRPr>
          </a:p>
        </p:txBody>
      </p:sp>
    </p:spTree>
    <p:extLst>
      <p:ext uri="{BB962C8B-B14F-4D97-AF65-F5344CB8AC3E}">
        <p14:creationId xmlns:p14="http://schemas.microsoft.com/office/powerpoint/2010/main" val="94258835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Text Box 2"/>
          <p:cNvSpPr txBox="1">
            <a:spLocks noChangeArrowheads="1"/>
          </p:cNvSpPr>
          <p:nvPr/>
        </p:nvSpPr>
        <p:spPr bwMode="auto">
          <a:xfrm>
            <a:off x="457200" y="381000"/>
            <a:ext cx="8153400" cy="1979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iv) Modify Gravity</a:t>
            </a:r>
          </a:p>
          <a:p>
            <a:pPr eaLnBrk="0" fontAlgn="base" hangingPunct="0">
              <a:spcBef>
                <a:spcPct val="50000"/>
              </a:spcBef>
              <a:spcAft>
                <a:spcPct val="0"/>
              </a:spcAft>
              <a:buClr>
                <a:srgbClr val="FF0000"/>
              </a:buClr>
            </a:pPr>
            <a:r>
              <a:rPr lang="en-US" altLang="en-US" sz="2400">
                <a:solidFill>
                  <a:srgbClr val="333399"/>
                </a:solidFill>
              </a:rPr>
              <a:t> Not something to be done lightly, but given our confusion about cosmic acceleration, well worth considering.</a:t>
            </a:r>
          </a:p>
          <a:p>
            <a:pPr eaLnBrk="0" fontAlgn="base" hangingPunct="0">
              <a:spcBef>
                <a:spcPct val="50000"/>
              </a:spcBef>
              <a:spcAft>
                <a:spcPct val="0"/>
              </a:spcAft>
              <a:buClr>
                <a:srgbClr val="FF0000"/>
              </a:buClr>
            </a:pPr>
            <a:r>
              <a:rPr lang="en-US" altLang="en-US" sz="2400">
                <a:solidFill>
                  <a:srgbClr val="333399"/>
                </a:solidFill>
              </a:rPr>
              <a:t> Many deep technical issues</a:t>
            </a:r>
          </a:p>
        </p:txBody>
      </p:sp>
      <p:sp>
        <p:nvSpPr>
          <p:cNvPr id="66563" name="Rectangle 3"/>
          <p:cNvSpPr>
            <a:spLocks noChangeArrowheads="1"/>
          </p:cNvSpPr>
          <p:nvPr/>
        </p:nvSpPr>
        <p:spPr bwMode="auto">
          <a:xfrm>
            <a:off x="2514600" y="3429000"/>
            <a:ext cx="479583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r>
              <a:rPr lang="en-US" altLang="en-US" sz="2000">
                <a:solidFill>
                  <a:srgbClr val="0066CC"/>
                </a:solidFill>
              </a:rPr>
              <a:t>e.g. DGP (Dvali, Gabadadze and Porrati)</a:t>
            </a:r>
          </a:p>
        </p:txBody>
      </p:sp>
      <p:sp>
        <p:nvSpPr>
          <p:cNvPr id="66564" name="Text Box 4"/>
          <p:cNvSpPr txBox="1">
            <a:spLocks noChangeArrowheads="1"/>
          </p:cNvSpPr>
          <p:nvPr/>
        </p:nvSpPr>
        <p:spPr bwMode="auto">
          <a:xfrm>
            <a:off x="2971800" y="4114800"/>
            <a:ext cx="441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r>
              <a:rPr lang="en-US" altLang="en-US" sz="2000">
                <a:solidFill>
                  <a:srgbClr val="0066CC"/>
                </a:solidFill>
              </a:rPr>
              <a:t>Charmousis et al</a:t>
            </a:r>
          </a:p>
        </p:txBody>
      </p:sp>
      <p:sp>
        <p:nvSpPr>
          <p:cNvPr id="66565" name="Oval 5"/>
          <p:cNvSpPr>
            <a:spLocks noChangeArrowheads="1"/>
          </p:cNvSpPr>
          <p:nvPr/>
        </p:nvSpPr>
        <p:spPr bwMode="auto">
          <a:xfrm>
            <a:off x="1828800" y="3886200"/>
            <a:ext cx="1219200" cy="7620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000">
                <a:solidFill>
                  <a:srgbClr val="333399"/>
                </a:solidFill>
              </a:rPr>
              <a:t>Ghosts</a:t>
            </a:r>
          </a:p>
        </p:txBody>
      </p:sp>
      <p:sp>
        <p:nvSpPr>
          <p:cNvPr id="66566" name="Text Box 6"/>
          <p:cNvSpPr txBox="1">
            <a:spLocks noChangeArrowheads="1"/>
          </p:cNvSpPr>
          <p:nvPr/>
        </p:nvSpPr>
        <p:spPr bwMode="auto">
          <a:xfrm>
            <a:off x="533400" y="5257800"/>
            <a:ext cx="5715000" cy="83185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See “Origins of Dark Energy” meeting May 07 for numerous talks</a:t>
            </a:r>
          </a:p>
        </p:txBody>
      </p:sp>
      <p:sp>
        <p:nvSpPr>
          <p:cNvPr id="2" name="Date Placeholder 1"/>
          <p:cNvSpPr>
            <a:spLocks noGrp="1"/>
          </p:cNvSpPr>
          <p:nvPr>
            <p:ph type="dt" sz="half" idx="10"/>
          </p:nvPr>
        </p:nvSpPr>
        <p:spPr/>
        <p:txBody>
          <a:bodyPr/>
          <a:lstStyle/>
          <a:p>
            <a:pPr>
              <a:defRPr/>
            </a:pPr>
            <a:fld id="{4B2B5BA9-320C-45FB-A5F5-18C235311764}"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107</a:t>
            </a:fld>
            <a:endParaRPr lang="en-US">
              <a:solidFill>
                <a:srgbClr val="000000"/>
              </a:solidFill>
            </a:endParaRPr>
          </a:p>
        </p:txBody>
      </p:sp>
    </p:spTree>
    <p:extLst>
      <p:ext uri="{BB962C8B-B14F-4D97-AF65-F5344CB8AC3E}">
        <p14:creationId xmlns:p14="http://schemas.microsoft.com/office/powerpoint/2010/main" val="75738004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nvSpPr>
        <p:spPr bwMode="auto">
          <a:xfrm>
            <a:off x="228600" y="533400"/>
            <a:ext cx="8915400" cy="5326063"/>
          </a:xfrm>
          <a:prstGeom prst="rect">
            <a:avLst/>
          </a:prstGeom>
          <a:solidFill>
            <a:srgbClr val="00B0F0"/>
          </a:solidFill>
          <a:ln>
            <a:noFill/>
          </a:ln>
          <a:effec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b="1" dirty="0">
                <a:solidFill>
                  <a:srgbClr val="333399"/>
                </a:solidFill>
              </a:rPr>
              <a:t>This talk</a:t>
            </a:r>
          </a:p>
          <a:p>
            <a:pPr eaLnBrk="0" fontAlgn="base" hangingPunct="0">
              <a:spcBef>
                <a:spcPct val="50000"/>
              </a:spcBef>
              <a:spcAft>
                <a:spcPct val="0"/>
              </a:spcAft>
              <a:buFontTx/>
              <a:buNone/>
            </a:pPr>
            <a:r>
              <a:rPr lang="en-US" altLang="en-US" sz="2400" u="sng" dirty="0">
                <a:solidFill>
                  <a:srgbClr val="FF0000"/>
                </a:solidFill>
              </a:rPr>
              <a:t>Part 1:</a:t>
            </a:r>
          </a:p>
          <a:p>
            <a:pPr eaLnBrk="0" fontAlgn="base" hangingPunct="0">
              <a:spcBef>
                <a:spcPct val="50000"/>
              </a:spcBef>
              <a:spcAft>
                <a:spcPct val="0"/>
              </a:spcAft>
              <a:buFontTx/>
              <a:buNone/>
            </a:pPr>
            <a:r>
              <a:rPr lang="en-US" altLang="en-US" sz="2400" dirty="0">
                <a:solidFill>
                  <a:srgbClr val="333399"/>
                </a:solidFill>
              </a:rPr>
              <a:t>	A few attempts to explain dark energy </a:t>
            </a:r>
          </a:p>
          <a:p>
            <a:pPr eaLnBrk="0" fontAlgn="base" hangingPunct="0">
              <a:spcBef>
                <a:spcPct val="50000"/>
              </a:spcBef>
              <a:spcAft>
                <a:spcPct val="0"/>
              </a:spcAft>
              <a:buFontTx/>
              <a:buNone/>
            </a:pPr>
            <a:r>
              <a:rPr lang="en-US" altLang="en-US" sz="2400" dirty="0">
                <a:solidFill>
                  <a:srgbClr val="333399"/>
                </a:solidFill>
              </a:rPr>
              <a:t>	</a:t>
            </a:r>
            <a:r>
              <a:rPr lang="en-US" altLang="en-US" sz="2400" dirty="0">
                <a:solidFill>
                  <a:srgbClr val="FF0000"/>
                </a:solidFill>
              </a:rPr>
              <a:t>-</a:t>
            </a:r>
            <a:r>
              <a:rPr lang="en-US" altLang="en-US" sz="2400" dirty="0">
                <a:solidFill>
                  <a:srgbClr val="333399"/>
                </a:solidFill>
              </a:rPr>
              <a:t> Motivations, Problems and other comments</a:t>
            </a:r>
          </a:p>
          <a:p>
            <a:pPr lvl="2" eaLnBrk="0" fontAlgn="base" hangingPunct="0">
              <a:spcBef>
                <a:spcPct val="50000"/>
              </a:spcBef>
              <a:spcAft>
                <a:spcPct val="0"/>
              </a:spcAft>
              <a:buFontTx/>
              <a:buNone/>
            </a:pPr>
            <a:r>
              <a:rPr lang="en-US" altLang="en-US" dirty="0">
                <a:solidFill>
                  <a:srgbClr val="FF0000"/>
                </a:solidFill>
                <a:sym typeface="Wingdings" pitchFamily="2" charset="2"/>
              </a:rPr>
              <a:t></a:t>
            </a:r>
            <a:r>
              <a:rPr lang="en-US" altLang="en-US" dirty="0">
                <a:solidFill>
                  <a:srgbClr val="333399"/>
                </a:solidFill>
              </a:rPr>
              <a:t> </a:t>
            </a:r>
            <a:r>
              <a:rPr lang="en-US" altLang="en-US" dirty="0">
                <a:solidFill>
                  <a:srgbClr val="FF0000"/>
                </a:solidFill>
              </a:rPr>
              <a:t>Theme: We may not know where this revolution is taking us, but it is already underway:</a:t>
            </a:r>
            <a:r>
              <a:rPr lang="en-US" altLang="en-US" dirty="0">
                <a:solidFill>
                  <a:srgbClr val="333399"/>
                </a:solidFill>
              </a:rPr>
              <a:t>	</a:t>
            </a:r>
          </a:p>
          <a:p>
            <a:pPr eaLnBrk="0" fontAlgn="base" hangingPunct="0">
              <a:spcBef>
                <a:spcPct val="50000"/>
              </a:spcBef>
              <a:spcAft>
                <a:spcPct val="0"/>
              </a:spcAft>
              <a:buFontTx/>
              <a:buNone/>
            </a:pPr>
            <a:r>
              <a:rPr lang="en-US" altLang="en-US" sz="2400" u="sng" dirty="0">
                <a:solidFill>
                  <a:srgbClr val="333399"/>
                </a:solidFill>
              </a:rPr>
              <a:t>Part 2</a:t>
            </a:r>
          </a:p>
          <a:p>
            <a:pPr eaLnBrk="0" fontAlgn="base" hangingPunct="0">
              <a:spcBef>
                <a:spcPct val="50000"/>
              </a:spcBef>
              <a:spcAft>
                <a:spcPct val="0"/>
              </a:spcAft>
              <a:buFontTx/>
              <a:buNone/>
            </a:pPr>
            <a:r>
              <a:rPr lang="en-US" altLang="en-US" sz="2400" dirty="0">
                <a:solidFill>
                  <a:srgbClr val="333399"/>
                </a:solidFill>
              </a:rPr>
              <a:t>	Planning new experiments</a:t>
            </a:r>
          </a:p>
          <a:p>
            <a:pPr eaLnBrk="0" fontAlgn="base" hangingPunct="0">
              <a:spcBef>
                <a:spcPct val="50000"/>
              </a:spcBef>
              <a:spcAft>
                <a:spcPct val="0"/>
              </a:spcAft>
              <a:buFontTx/>
              <a:buNone/>
            </a:pPr>
            <a:r>
              <a:rPr lang="en-US" altLang="en-US" sz="2400" dirty="0">
                <a:solidFill>
                  <a:srgbClr val="333399"/>
                </a:solidFill>
              </a:rPr>
              <a:t>		</a:t>
            </a:r>
            <a:r>
              <a:rPr lang="en-US" altLang="en-US" sz="2400" dirty="0">
                <a:solidFill>
                  <a:srgbClr val="FF0000"/>
                </a:solidFill>
              </a:rPr>
              <a:t>-</a:t>
            </a:r>
            <a:r>
              <a:rPr lang="en-US" altLang="en-US" sz="2400" dirty="0">
                <a:solidFill>
                  <a:srgbClr val="333399"/>
                </a:solidFill>
              </a:rPr>
              <a:t> DETF</a:t>
            </a:r>
          </a:p>
          <a:p>
            <a:pPr eaLnBrk="0" fontAlgn="base" hangingPunct="0">
              <a:spcBef>
                <a:spcPct val="50000"/>
              </a:spcBef>
              <a:spcAft>
                <a:spcPct val="0"/>
              </a:spcAft>
              <a:buFontTx/>
              <a:buNone/>
            </a:pPr>
            <a:r>
              <a:rPr lang="en-US" altLang="en-US" sz="2400" dirty="0">
                <a:solidFill>
                  <a:srgbClr val="333399"/>
                </a:solidFill>
              </a:rPr>
              <a:t>		</a:t>
            </a:r>
            <a:r>
              <a:rPr lang="en-US" altLang="en-US" sz="2400" dirty="0">
                <a:solidFill>
                  <a:srgbClr val="FF0000"/>
                </a:solidFill>
              </a:rPr>
              <a:t>-</a:t>
            </a:r>
            <a:r>
              <a:rPr lang="en-US" altLang="en-US" sz="2400" dirty="0">
                <a:solidFill>
                  <a:srgbClr val="333399"/>
                </a:solidFill>
              </a:rPr>
              <a:t> Next questions</a:t>
            </a:r>
          </a:p>
        </p:txBody>
      </p:sp>
      <p:sp>
        <p:nvSpPr>
          <p:cNvPr id="2" name="Date Placeholder 1"/>
          <p:cNvSpPr>
            <a:spLocks noGrp="1"/>
          </p:cNvSpPr>
          <p:nvPr>
            <p:ph type="dt" sz="half" idx="10"/>
          </p:nvPr>
        </p:nvSpPr>
        <p:spPr/>
        <p:txBody>
          <a:bodyPr/>
          <a:lstStyle/>
          <a:p>
            <a:pPr>
              <a:defRPr/>
            </a:pPr>
            <a:fld id="{EEC8B056-C59B-4F6A-ACEB-5C614C3B7968}"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108</a:t>
            </a:fld>
            <a:endParaRPr lang="en-US">
              <a:solidFill>
                <a:srgbClr val="000000"/>
              </a:solidFill>
            </a:endParaRPr>
          </a:p>
        </p:txBody>
      </p:sp>
    </p:spTree>
    <p:extLst>
      <p:ext uri="{BB962C8B-B14F-4D97-AF65-F5344CB8AC3E}">
        <p14:creationId xmlns:p14="http://schemas.microsoft.com/office/powerpoint/2010/main" val="422248546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nvSpPr>
        <p:spPr bwMode="auto">
          <a:xfrm>
            <a:off x="228600" y="533400"/>
            <a:ext cx="8915400" cy="5326063"/>
          </a:xfrm>
          <a:prstGeom prst="rect">
            <a:avLst/>
          </a:prstGeom>
          <a:solidFill>
            <a:srgbClr val="00B0F0"/>
          </a:solidFill>
          <a:ln>
            <a:noFill/>
          </a:ln>
          <a:effec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b="1" dirty="0">
                <a:solidFill>
                  <a:srgbClr val="333399"/>
                </a:solidFill>
              </a:rPr>
              <a:t>This talk</a:t>
            </a:r>
          </a:p>
          <a:p>
            <a:pPr eaLnBrk="0" fontAlgn="base" hangingPunct="0">
              <a:spcBef>
                <a:spcPct val="50000"/>
              </a:spcBef>
              <a:spcAft>
                <a:spcPct val="0"/>
              </a:spcAft>
              <a:buFontTx/>
              <a:buNone/>
            </a:pPr>
            <a:r>
              <a:rPr lang="en-US" altLang="en-US" sz="2400" u="sng" dirty="0">
                <a:solidFill>
                  <a:srgbClr val="333399"/>
                </a:solidFill>
              </a:rPr>
              <a:t>Part 1:</a:t>
            </a:r>
          </a:p>
          <a:p>
            <a:pPr eaLnBrk="0" fontAlgn="base" hangingPunct="0">
              <a:spcBef>
                <a:spcPct val="50000"/>
              </a:spcBef>
              <a:spcAft>
                <a:spcPct val="0"/>
              </a:spcAft>
              <a:buFontTx/>
              <a:buNone/>
            </a:pPr>
            <a:r>
              <a:rPr lang="en-US" altLang="en-US" sz="2400" dirty="0">
                <a:solidFill>
                  <a:srgbClr val="333399"/>
                </a:solidFill>
              </a:rPr>
              <a:t>	A few attempts to explain dark energy </a:t>
            </a:r>
          </a:p>
          <a:p>
            <a:pPr eaLnBrk="0" fontAlgn="base" hangingPunct="0">
              <a:spcBef>
                <a:spcPct val="50000"/>
              </a:spcBef>
              <a:spcAft>
                <a:spcPct val="0"/>
              </a:spcAft>
              <a:buFontTx/>
              <a:buNone/>
            </a:pPr>
            <a:r>
              <a:rPr lang="en-US" altLang="en-US" sz="2400" dirty="0">
                <a:solidFill>
                  <a:srgbClr val="333399"/>
                </a:solidFill>
              </a:rPr>
              <a:t>	</a:t>
            </a:r>
            <a:r>
              <a:rPr lang="en-US" altLang="en-US" sz="2400" dirty="0">
                <a:solidFill>
                  <a:srgbClr val="FF0000"/>
                </a:solidFill>
              </a:rPr>
              <a:t>-</a:t>
            </a:r>
            <a:r>
              <a:rPr lang="en-US" altLang="en-US" sz="2400" dirty="0">
                <a:solidFill>
                  <a:srgbClr val="333399"/>
                </a:solidFill>
              </a:rPr>
              <a:t> Motivations, Problems and other comments</a:t>
            </a:r>
          </a:p>
          <a:p>
            <a:pPr lvl="2" eaLnBrk="0" fontAlgn="base" hangingPunct="0">
              <a:spcBef>
                <a:spcPct val="50000"/>
              </a:spcBef>
              <a:spcAft>
                <a:spcPct val="0"/>
              </a:spcAft>
              <a:buFontTx/>
              <a:buNone/>
            </a:pPr>
            <a:r>
              <a:rPr lang="en-US" altLang="en-US" dirty="0">
                <a:solidFill>
                  <a:srgbClr val="FF0000"/>
                </a:solidFill>
                <a:sym typeface="Wingdings" pitchFamily="2" charset="2"/>
              </a:rPr>
              <a:t></a:t>
            </a:r>
            <a:r>
              <a:rPr lang="en-US" altLang="en-US" dirty="0">
                <a:solidFill>
                  <a:srgbClr val="333399"/>
                </a:solidFill>
              </a:rPr>
              <a:t> Theme: We may not know where this revolution is taking us, but it is already underway:	</a:t>
            </a:r>
          </a:p>
          <a:p>
            <a:pPr eaLnBrk="0" fontAlgn="base" hangingPunct="0">
              <a:spcBef>
                <a:spcPct val="50000"/>
              </a:spcBef>
              <a:spcAft>
                <a:spcPct val="0"/>
              </a:spcAft>
              <a:buFontTx/>
              <a:buNone/>
            </a:pPr>
            <a:r>
              <a:rPr lang="en-US" altLang="en-US" sz="2400" u="sng" dirty="0">
                <a:solidFill>
                  <a:srgbClr val="FF0000"/>
                </a:solidFill>
              </a:rPr>
              <a:t>Part 2</a:t>
            </a:r>
          </a:p>
          <a:p>
            <a:pPr eaLnBrk="0" fontAlgn="base" hangingPunct="0">
              <a:spcBef>
                <a:spcPct val="50000"/>
              </a:spcBef>
              <a:spcAft>
                <a:spcPct val="0"/>
              </a:spcAft>
              <a:buFontTx/>
              <a:buNone/>
            </a:pPr>
            <a:r>
              <a:rPr lang="en-US" altLang="en-US" sz="2400" dirty="0">
                <a:solidFill>
                  <a:srgbClr val="333399"/>
                </a:solidFill>
              </a:rPr>
              <a:t>	Planning new experiments</a:t>
            </a:r>
          </a:p>
          <a:p>
            <a:pPr eaLnBrk="0" fontAlgn="base" hangingPunct="0">
              <a:spcBef>
                <a:spcPct val="50000"/>
              </a:spcBef>
              <a:spcAft>
                <a:spcPct val="0"/>
              </a:spcAft>
              <a:buFontTx/>
              <a:buNone/>
            </a:pPr>
            <a:r>
              <a:rPr lang="en-US" altLang="en-US" sz="2400" dirty="0">
                <a:solidFill>
                  <a:srgbClr val="333399"/>
                </a:solidFill>
              </a:rPr>
              <a:t>		</a:t>
            </a:r>
            <a:r>
              <a:rPr lang="en-US" altLang="en-US" sz="2400" dirty="0">
                <a:solidFill>
                  <a:srgbClr val="FF0000"/>
                </a:solidFill>
              </a:rPr>
              <a:t>-</a:t>
            </a:r>
            <a:r>
              <a:rPr lang="en-US" altLang="en-US" sz="2400" dirty="0">
                <a:solidFill>
                  <a:srgbClr val="333399"/>
                </a:solidFill>
              </a:rPr>
              <a:t> DETF</a:t>
            </a:r>
          </a:p>
          <a:p>
            <a:pPr eaLnBrk="0" fontAlgn="base" hangingPunct="0">
              <a:spcBef>
                <a:spcPct val="50000"/>
              </a:spcBef>
              <a:spcAft>
                <a:spcPct val="0"/>
              </a:spcAft>
              <a:buFontTx/>
              <a:buNone/>
            </a:pPr>
            <a:r>
              <a:rPr lang="en-US" altLang="en-US" sz="2400" dirty="0">
                <a:solidFill>
                  <a:srgbClr val="333399"/>
                </a:solidFill>
              </a:rPr>
              <a:t>		</a:t>
            </a:r>
            <a:r>
              <a:rPr lang="en-US" altLang="en-US" sz="2400" dirty="0">
                <a:solidFill>
                  <a:srgbClr val="FF0000"/>
                </a:solidFill>
              </a:rPr>
              <a:t>-</a:t>
            </a:r>
            <a:r>
              <a:rPr lang="en-US" altLang="en-US" sz="2400" dirty="0">
                <a:solidFill>
                  <a:srgbClr val="333399"/>
                </a:solidFill>
              </a:rPr>
              <a:t> Next questions</a:t>
            </a:r>
          </a:p>
        </p:txBody>
      </p:sp>
      <p:sp>
        <p:nvSpPr>
          <p:cNvPr id="2" name="Date Placeholder 1"/>
          <p:cNvSpPr>
            <a:spLocks noGrp="1"/>
          </p:cNvSpPr>
          <p:nvPr>
            <p:ph type="dt" sz="half" idx="10"/>
          </p:nvPr>
        </p:nvSpPr>
        <p:spPr/>
        <p:txBody>
          <a:bodyPr/>
          <a:lstStyle/>
          <a:p>
            <a:pPr>
              <a:defRPr/>
            </a:pPr>
            <a:fld id="{EBDE636C-F8C1-450F-90EF-2D943C2AD6C8}"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109</a:t>
            </a:fld>
            <a:endParaRPr lang="en-US">
              <a:solidFill>
                <a:srgbClr val="000000"/>
              </a:solidFill>
            </a:endParaRPr>
          </a:p>
        </p:txBody>
      </p:sp>
    </p:spTree>
    <p:extLst>
      <p:ext uri="{BB962C8B-B14F-4D97-AF65-F5344CB8AC3E}">
        <p14:creationId xmlns:p14="http://schemas.microsoft.com/office/powerpoint/2010/main" val="46340162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Box 1"/>
          <p:cNvSpPr txBox="1">
            <a:spLocks noChangeArrowheads="1"/>
          </p:cNvSpPr>
          <p:nvPr/>
        </p:nvSpPr>
        <p:spPr bwMode="auto">
          <a:xfrm>
            <a:off x="381000" y="1143000"/>
            <a:ext cx="5791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u="sng">
                <a:solidFill>
                  <a:srgbClr val="000099"/>
                </a:solidFill>
                <a:cs typeface="Arial" charset="0"/>
              </a:rPr>
              <a:t>Friedmann Eqn. </a:t>
            </a:r>
          </a:p>
        </p:txBody>
      </p:sp>
      <p:graphicFrame>
        <p:nvGraphicFramePr>
          <p:cNvPr id="11267" name="Object 2"/>
          <p:cNvGraphicFramePr>
            <a:graphicFrameLocks noChangeAspect="1"/>
          </p:cNvGraphicFramePr>
          <p:nvPr/>
        </p:nvGraphicFramePr>
        <p:xfrm>
          <a:off x="3621088" y="1524000"/>
          <a:ext cx="5102225" cy="998538"/>
        </p:xfrm>
        <a:graphic>
          <a:graphicData uri="http://schemas.openxmlformats.org/presentationml/2006/ole">
            <mc:AlternateContent xmlns:mc="http://schemas.openxmlformats.org/markup-compatibility/2006">
              <mc:Choice xmlns:v="urn:schemas-microsoft-com:vml" Requires="v">
                <p:oleObj name="Equation" r:id="rId2" imgW="2400300" imgH="469900" progId="Equation.DSMT4">
                  <p:embed/>
                </p:oleObj>
              </mc:Choice>
              <mc:Fallback>
                <p:oleObj name="Equation" r:id="rId2" imgW="2400300" imgH="469900" progId="Equation.DSMT4">
                  <p:embed/>
                  <p:pic>
                    <p:nvPicPr>
                      <p:cNvPr id="11267"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088" y="1524000"/>
                        <a:ext cx="5102225" cy="99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Slide Number Placeholder 6"/>
          <p:cNvSpPr>
            <a:spLocks noGrp="1"/>
          </p:cNvSpPr>
          <p:nvPr>
            <p:ph type="sldNum" sz="quarter" idx="12"/>
          </p:nvPr>
        </p:nvSpPr>
        <p:spPr/>
        <p:txBody>
          <a:bodyPr/>
          <a:lstStyle/>
          <a:p>
            <a:pPr>
              <a:defRPr/>
            </a:pPr>
            <a:fld id="{DDB755BE-26EB-4E13-98C6-74BA478D04D7}" type="slidenum">
              <a:rPr lang="en-US">
                <a:solidFill>
                  <a:srgbClr val="002060">
                    <a:tint val="75000"/>
                  </a:srgbClr>
                </a:solidFill>
              </a:rPr>
              <a:pPr>
                <a:defRPr/>
              </a:pPr>
              <a:t>11</a:t>
            </a:fld>
            <a:endParaRPr lang="en-US">
              <a:solidFill>
                <a:srgbClr val="002060">
                  <a:tint val="75000"/>
                </a:srgbClr>
              </a:solidFill>
            </a:endParaRPr>
          </a:p>
        </p:txBody>
      </p:sp>
      <p:graphicFrame>
        <p:nvGraphicFramePr>
          <p:cNvPr id="11269" name="Object 12"/>
          <p:cNvGraphicFramePr>
            <a:graphicFrameLocks noChangeAspect="1"/>
          </p:cNvGraphicFramePr>
          <p:nvPr/>
        </p:nvGraphicFramePr>
        <p:xfrm>
          <a:off x="2852738" y="3684588"/>
          <a:ext cx="3509962" cy="944562"/>
        </p:xfrm>
        <a:graphic>
          <a:graphicData uri="http://schemas.openxmlformats.org/presentationml/2006/ole">
            <mc:AlternateContent xmlns:mc="http://schemas.openxmlformats.org/markup-compatibility/2006">
              <mc:Choice xmlns:v="urn:schemas-microsoft-com:vml" Requires="v">
                <p:oleObj name="Equation" r:id="rId4" imgW="1651000" imgH="444500" progId="Equation.DSMT4">
                  <p:embed/>
                </p:oleObj>
              </mc:Choice>
              <mc:Fallback>
                <p:oleObj name="Equation" r:id="rId4" imgW="1651000" imgH="444500" progId="Equation.DSMT4">
                  <p:embed/>
                  <p:pic>
                    <p:nvPicPr>
                      <p:cNvPr id="11269" name="Object 1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52738" y="3684588"/>
                        <a:ext cx="3509962" cy="944562"/>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9DA3B7B1-16AC-43B7-B335-28670B55A774}"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313419587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Text Box 2"/>
          <p:cNvSpPr txBox="1">
            <a:spLocks noChangeArrowheads="1"/>
          </p:cNvSpPr>
          <p:nvPr/>
        </p:nvSpPr>
        <p:spPr bwMode="auto">
          <a:xfrm>
            <a:off x="228600" y="533400"/>
            <a:ext cx="8915400" cy="532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b="1">
                <a:solidFill>
                  <a:srgbClr val="333399"/>
                </a:solidFill>
              </a:rPr>
              <a:t>This talk</a:t>
            </a:r>
          </a:p>
          <a:p>
            <a:pPr eaLnBrk="0" fontAlgn="base" hangingPunct="0">
              <a:spcBef>
                <a:spcPct val="50000"/>
              </a:spcBef>
              <a:spcAft>
                <a:spcPct val="0"/>
              </a:spcAft>
              <a:buFontTx/>
              <a:buNone/>
            </a:pPr>
            <a:r>
              <a:rPr lang="en-US" altLang="en-US" sz="2400" u="sng">
                <a:solidFill>
                  <a:srgbClr val="333399"/>
                </a:solidFill>
              </a:rPr>
              <a:t>Part 1:</a:t>
            </a:r>
          </a:p>
          <a:p>
            <a:pPr eaLnBrk="0" fontAlgn="base" hangingPunct="0">
              <a:spcBef>
                <a:spcPct val="50000"/>
              </a:spcBef>
              <a:spcAft>
                <a:spcPct val="0"/>
              </a:spcAft>
              <a:buFontTx/>
              <a:buNone/>
            </a:pPr>
            <a:r>
              <a:rPr lang="en-US" altLang="en-US" sz="2400">
                <a:solidFill>
                  <a:srgbClr val="333399"/>
                </a:solidFill>
              </a:rPr>
              <a:t>	A few attempts to explain dark energy </a:t>
            </a:r>
          </a:p>
          <a:p>
            <a:pPr eaLnBrk="0" fontAlgn="base" hangingPunct="0">
              <a:spcBef>
                <a:spcPct val="50000"/>
              </a:spcBef>
              <a:spcAft>
                <a:spcPct val="0"/>
              </a:spcAft>
              <a:buFontTx/>
              <a:buNone/>
            </a:pPr>
            <a:r>
              <a:rPr lang="en-US" altLang="en-US" sz="2400">
                <a:solidFill>
                  <a:srgbClr val="333399"/>
                </a:solidFill>
              </a:rPr>
              <a:t>	</a:t>
            </a:r>
            <a:r>
              <a:rPr lang="en-US" altLang="en-US" sz="2400">
                <a:solidFill>
                  <a:srgbClr val="FF0000"/>
                </a:solidFill>
              </a:rPr>
              <a:t>-</a:t>
            </a:r>
            <a:r>
              <a:rPr lang="en-US" altLang="en-US" sz="2400">
                <a:solidFill>
                  <a:srgbClr val="333399"/>
                </a:solidFill>
              </a:rPr>
              <a:t> Motivations, Problems and other comments</a:t>
            </a:r>
          </a:p>
          <a:p>
            <a:pPr lvl="2" eaLnBrk="0" fontAlgn="base" hangingPunct="0">
              <a:spcBef>
                <a:spcPct val="50000"/>
              </a:spcBef>
              <a:spcAft>
                <a:spcPct val="0"/>
              </a:spcAft>
              <a:buFontTx/>
              <a:buNone/>
            </a:pPr>
            <a:r>
              <a:rPr lang="en-US" altLang="en-US">
                <a:solidFill>
                  <a:srgbClr val="FF0000"/>
                </a:solidFill>
                <a:sym typeface="Wingdings" pitchFamily="2" charset="2"/>
              </a:rPr>
              <a:t></a:t>
            </a:r>
            <a:r>
              <a:rPr lang="en-US" altLang="en-US">
                <a:solidFill>
                  <a:srgbClr val="333399"/>
                </a:solidFill>
              </a:rPr>
              <a:t> Theme: We may not know where this revolution is taking us, but it is already underway:	</a:t>
            </a:r>
          </a:p>
          <a:p>
            <a:pPr eaLnBrk="0" fontAlgn="base" hangingPunct="0">
              <a:spcBef>
                <a:spcPct val="50000"/>
              </a:spcBef>
              <a:spcAft>
                <a:spcPct val="0"/>
              </a:spcAft>
              <a:buFontTx/>
              <a:buNone/>
            </a:pPr>
            <a:r>
              <a:rPr lang="en-US" altLang="en-US" sz="2400" u="sng">
                <a:solidFill>
                  <a:srgbClr val="FF0000"/>
                </a:solidFill>
              </a:rPr>
              <a:t>Part 2</a:t>
            </a:r>
          </a:p>
          <a:p>
            <a:pPr eaLnBrk="0" fontAlgn="base" hangingPunct="0">
              <a:spcBef>
                <a:spcPct val="50000"/>
              </a:spcBef>
              <a:spcAft>
                <a:spcPct val="0"/>
              </a:spcAft>
              <a:buFontTx/>
              <a:buNone/>
            </a:pPr>
            <a:r>
              <a:rPr lang="en-US" altLang="en-US" sz="2400">
                <a:solidFill>
                  <a:srgbClr val="333399"/>
                </a:solidFill>
              </a:rPr>
              <a:t>	Planning new experiments</a:t>
            </a:r>
          </a:p>
          <a:p>
            <a:pPr eaLnBrk="0" fontAlgn="base" hangingPunct="0">
              <a:spcBef>
                <a:spcPct val="50000"/>
              </a:spcBef>
              <a:spcAft>
                <a:spcPct val="0"/>
              </a:spcAft>
              <a:buFontTx/>
              <a:buNone/>
            </a:pPr>
            <a:r>
              <a:rPr lang="en-US" altLang="en-US" sz="2400">
                <a:solidFill>
                  <a:srgbClr val="333399"/>
                </a:solidFill>
              </a:rPr>
              <a:t>		</a:t>
            </a:r>
            <a:r>
              <a:rPr lang="en-US" altLang="en-US" sz="2400">
                <a:solidFill>
                  <a:srgbClr val="FF0000"/>
                </a:solidFill>
              </a:rPr>
              <a:t>-</a:t>
            </a:r>
            <a:r>
              <a:rPr lang="en-US" altLang="en-US" sz="2400">
                <a:solidFill>
                  <a:srgbClr val="333399"/>
                </a:solidFill>
              </a:rPr>
              <a:t> </a:t>
            </a:r>
            <a:r>
              <a:rPr lang="en-US" altLang="en-US" sz="2400">
                <a:solidFill>
                  <a:srgbClr val="FF0000"/>
                </a:solidFill>
              </a:rPr>
              <a:t>DETF</a:t>
            </a:r>
          </a:p>
          <a:p>
            <a:pPr eaLnBrk="0" fontAlgn="base" hangingPunct="0">
              <a:spcBef>
                <a:spcPct val="50000"/>
              </a:spcBef>
              <a:spcAft>
                <a:spcPct val="0"/>
              </a:spcAft>
              <a:buFontTx/>
              <a:buNone/>
            </a:pPr>
            <a:r>
              <a:rPr lang="en-US" altLang="en-US" sz="2400">
                <a:solidFill>
                  <a:srgbClr val="333399"/>
                </a:solidFill>
              </a:rPr>
              <a:t>		</a:t>
            </a:r>
            <a:r>
              <a:rPr lang="en-US" altLang="en-US" sz="2400">
                <a:solidFill>
                  <a:srgbClr val="FF0000"/>
                </a:solidFill>
              </a:rPr>
              <a:t>-</a:t>
            </a:r>
            <a:r>
              <a:rPr lang="en-US" altLang="en-US" sz="2400">
                <a:solidFill>
                  <a:srgbClr val="333399"/>
                </a:solidFill>
              </a:rPr>
              <a:t> Next questions</a:t>
            </a:r>
          </a:p>
        </p:txBody>
      </p:sp>
      <p:sp>
        <p:nvSpPr>
          <p:cNvPr id="2" name="Date Placeholder 1"/>
          <p:cNvSpPr>
            <a:spLocks noGrp="1"/>
          </p:cNvSpPr>
          <p:nvPr>
            <p:ph type="dt" sz="half" idx="10"/>
          </p:nvPr>
        </p:nvSpPr>
        <p:spPr/>
        <p:txBody>
          <a:bodyPr/>
          <a:lstStyle/>
          <a:p>
            <a:pPr>
              <a:defRPr/>
            </a:pPr>
            <a:fld id="{0CF270A2-DED1-4086-BB09-57497707B69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110</a:t>
            </a:fld>
            <a:endParaRPr lang="en-US">
              <a:solidFill>
                <a:srgbClr val="000000"/>
              </a:solidFill>
            </a:endParaRPr>
          </a:p>
        </p:txBody>
      </p:sp>
    </p:spTree>
    <p:extLst>
      <p:ext uri="{BB962C8B-B14F-4D97-AF65-F5344CB8AC3E}">
        <p14:creationId xmlns:p14="http://schemas.microsoft.com/office/powerpoint/2010/main" val="24334097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Text Box 2"/>
          <p:cNvSpPr txBox="1">
            <a:spLocks noChangeArrowheads="1"/>
          </p:cNvSpPr>
          <p:nvPr/>
        </p:nvSpPr>
        <p:spPr bwMode="auto">
          <a:xfrm>
            <a:off x="114300" y="0"/>
            <a:ext cx="8915400" cy="701675"/>
          </a:xfrm>
          <a:prstGeom prst="rect">
            <a:avLst/>
          </a:prstGeom>
          <a:noFill/>
          <a:ln>
            <a:noFill/>
          </a:ln>
          <a:effectLst>
            <a:outerShdw dist="35921" dir="2700000" algn="ctr" rotWithShape="0">
              <a:schemeClr val="tx2"/>
            </a:outerShdw>
          </a:effectLst>
          <a:extLst>
            <a:ext uri="{909E8E84-426E-40DD-AFC4-6F175D3DCCD1}">
              <a14:hiddenFill xmlns:a14="http://schemas.microsoft.com/office/drawing/2010/main">
                <a:solidFill>
                  <a:srgbClr val="3399FF"/>
                </a:solidFill>
              </a14:hiddenFill>
            </a:ext>
            <a:ext uri="{91240B29-F687-4F45-9708-019B960494DF}">
              <a14:hiddenLine xmlns:a14="http://schemas.microsoft.com/office/drawing/2010/main" w="9525">
                <a:solidFill>
                  <a:srgbClr val="3333FF"/>
                </a:solidFill>
                <a:miter lim="800000"/>
                <a:headEnd/>
                <a:tailEnd/>
              </a14:hiddenLine>
            </a:ext>
          </a:extLst>
        </p:spPr>
        <p:txBody>
          <a:bodyPr>
            <a:spAutoFit/>
          </a:bodyPr>
          <a:lstStyle/>
          <a:p>
            <a:pPr algn="ctr" eaLnBrk="0" fontAlgn="base" hangingPunct="0">
              <a:spcBef>
                <a:spcPct val="0"/>
              </a:spcBef>
              <a:spcAft>
                <a:spcPct val="0"/>
              </a:spcAft>
              <a:buClr>
                <a:srgbClr val="0000FF"/>
              </a:buClr>
              <a:defRPr/>
            </a:pPr>
            <a:r>
              <a:rPr lang="en-US" sz="4000" b="1" i="1" u="sng">
                <a:solidFill>
                  <a:srgbClr val="FF0000"/>
                </a:solidFill>
                <a:effectLst>
                  <a:outerShdw blurRad="38100" dist="38100" dir="2700000" algn="tl">
                    <a:srgbClr val="C0C0C0"/>
                  </a:outerShdw>
                </a:effectLst>
              </a:rPr>
              <a:t>Astronomy Primer for Dark Energy</a:t>
            </a:r>
            <a:endParaRPr lang="en-US" sz="4000" b="1">
              <a:solidFill>
                <a:srgbClr val="FF0000"/>
              </a:solidFill>
            </a:endParaRPr>
          </a:p>
        </p:txBody>
      </p:sp>
      <p:sp>
        <p:nvSpPr>
          <p:cNvPr id="71683" name="Text Box 3"/>
          <p:cNvSpPr txBox="1">
            <a:spLocks noChangeArrowheads="1"/>
          </p:cNvSpPr>
          <p:nvPr/>
        </p:nvSpPr>
        <p:spPr bwMode="auto">
          <a:xfrm>
            <a:off x="692150" y="914400"/>
            <a:ext cx="6842125"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000">
                <a:solidFill>
                  <a:srgbClr val="000000"/>
                </a:solidFill>
              </a:rPr>
              <a:t>Solve GR for the scale factor </a:t>
            </a:r>
            <a:r>
              <a:rPr lang="en-US" altLang="en-US" sz="2000" i="1">
                <a:solidFill>
                  <a:srgbClr val="000000"/>
                </a:solidFill>
              </a:rPr>
              <a:t>a</a:t>
            </a:r>
            <a:r>
              <a:rPr lang="en-US" altLang="en-US" sz="2000">
                <a:solidFill>
                  <a:srgbClr val="000000"/>
                </a:solidFill>
              </a:rPr>
              <a:t> of the Universe (</a:t>
            </a:r>
            <a:r>
              <a:rPr lang="en-US" altLang="en-US" sz="2000" i="1">
                <a:solidFill>
                  <a:srgbClr val="000000"/>
                </a:solidFill>
              </a:rPr>
              <a:t>a</a:t>
            </a:r>
            <a:r>
              <a:rPr lang="en-US" altLang="en-US" sz="2000">
                <a:solidFill>
                  <a:srgbClr val="000000"/>
                </a:solidFill>
              </a:rPr>
              <a:t>=1 today):</a:t>
            </a:r>
          </a:p>
        </p:txBody>
      </p:sp>
      <p:sp>
        <p:nvSpPr>
          <p:cNvPr id="71684" name="Text Box 4"/>
          <p:cNvSpPr txBox="1">
            <a:spLocks noChangeArrowheads="1"/>
          </p:cNvSpPr>
          <p:nvPr/>
        </p:nvSpPr>
        <p:spPr bwMode="auto">
          <a:xfrm>
            <a:off x="577850" y="2289175"/>
            <a:ext cx="8351838" cy="1006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000">
                <a:solidFill>
                  <a:srgbClr val="000000"/>
                </a:solidFill>
              </a:rPr>
              <a:t>Positive acceleration clearly requires              </a:t>
            </a:r>
            <a:r>
              <a:rPr lang="en-US" altLang="en-US" sz="2000" i="1">
                <a:solidFill>
                  <a:srgbClr val="000000"/>
                </a:solidFill>
              </a:rPr>
              <a:t>                </a:t>
            </a:r>
            <a:r>
              <a:rPr lang="en-US" altLang="en-US" sz="2000">
                <a:solidFill>
                  <a:srgbClr val="000000"/>
                </a:solidFill>
              </a:rPr>
              <a:t>unlike any known</a:t>
            </a:r>
          </a:p>
          <a:p>
            <a:pPr fontAlgn="base">
              <a:spcBef>
                <a:spcPct val="0"/>
              </a:spcBef>
              <a:spcAft>
                <a:spcPct val="0"/>
              </a:spcAft>
              <a:buFontTx/>
              <a:buNone/>
            </a:pPr>
            <a:r>
              <a:rPr lang="en-US" altLang="en-US" sz="2000">
                <a:solidFill>
                  <a:srgbClr val="000000"/>
                </a:solidFill>
              </a:rPr>
              <a:t>constituent of the Universe, or a non-zero cosmological constant - </a:t>
            </a:r>
          </a:p>
          <a:p>
            <a:pPr fontAlgn="base">
              <a:spcBef>
                <a:spcPct val="0"/>
              </a:spcBef>
              <a:spcAft>
                <a:spcPct val="0"/>
              </a:spcAft>
              <a:buFontTx/>
              <a:buNone/>
            </a:pPr>
            <a:r>
              <a:rPr lang="en-US" altLang="en-US" sz="2000">
                <a:solidFill>
                  <a:srgbClr val="000000"/>
                </a:solidFill>
              </a:rPr>
              <a:t>or an alteration to General Relativity.</a:t>
            </a:r>
          </a:p>
        </p:txBody>
      </p:sp>
      <p:pic>
        <p:nvPicPr>
          <p:cNvPr id="71685" name="Picture 5" descr="image-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3200" y="1443038"/>
            <a:ext cx="3505200" cy="690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71686" name="Object 6"/>
          <p:cNvGraphicFramePr>
            <a:graphicFrameLocks noChangeAspect="1"/>
          </p:cNvGraphicFramePr>
          <p:nvPr/>
        </p:nvGraphicFramePr>
        <p:xfrm>
          <a:off x="5291138" y="4233863"/>
          <a:ext cx="2676525" cy="804862"/>
        </p:xfrm>
        <a:graphic>
          <a:graphicData uri="http://schemas.openxmlformats.org/presentationml/2006/ole">
            <mc:AlternateContent xmlns:mc="http://schemas.openxmlformats.org/markup-compatibility/2006">
              <mc:Choice xmlns:v="urn:schemas-microsoft-com:vml" Requires="v">
                <p:oleObj name="Equation" r:id="rId4" imgW="1562100" imgH="469900" progId="Equation.DSMT4">
                  <p:embed/>
                </p:oleObj>
              </mc:Choice>
              <mc:Fallback>
                <p:oleObj name="Equation" r:id="rId4" imgW="1562100" imgH="469900" progId="Equation.DSMT4">
                  <p:embed/>
                  <p:pic>
                    <p:nvPicPr>
                      <p:cNvPr id="71686"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91138" y="4233863"/>
                        <a:ext cx="2676525" cy="804862"/>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1687" name="Text Box 7"/>
          <p:cNvSpPr txBox="1">
            <a:spLocks noChangeArrowheads="1"/>
          </p:cNvSpPr>
          <p:nvPr/>
        </p:nvSpPr>
        <p:spPr bwMode="auto">
          <a:xfrm>
            <a:off x="990600" y="4191000"/>
            <a:ext cx="347345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000">
                <a:solidFill>
                  <a:srgbClr val="000000"/>
                </a:solidFill>
              </a:rPr>
              <a:t>The second basic equation is</a:t>
            </a:r>
          </a:p>
        </p:txBody>
      </p:sp>
      <p:sp>
        <p:nvSpPr>
          <p:cNvPr id="71688" name="Text Box 8"/>
          <p:cNvSpPr txBox="1">
            <a:spLocks noChangeArrowheads="1"/>
          </p:cNvSpPr>
          <p:nvPr/>
        </p:nvSpPr>
        <p:spPr bwMode="auto">
          <a:xfrm>
            <a:off x="4114800" y="5181600"/>
            <a:ext cx="18415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000000"/>
              </a:solidFill>
            </a:endParaRPr>
          </a:p>
        </p:txBody>
      </p:sp>
      <p:sp>
        <p:nvSpPr>
          <p:cNvPr id="71689" name="Text Box 9"/>
          <p:cNvSpPr txBox="1">
            <a:spLocks noChangeArrowheads="1"/>
          </p:cNvSpPr>
          <p:nvPr/>
        </p:nvSpPr>
        <p:spPr bwMode="auto">
          <a:xfrm>
            <a:off x="1676400" y="5334000"/>
            <a:ext cx="1906588"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000">
                <a:solidFill>
                  <a:srgbClr val="000000"/>
                </a:solidFill>
              </a:rPr>
              <a:t>Today we have</a:t>
            </a:r>
          </a:p>
        </p:txBody>
      </p:sp>
      <p:graphicFrame>
        <p:nvGraphicFramePr>
          <p:cNvPr id="71690" name="Object 10"/>
          <p:cNvGraphicFramePr>
            <a:graphicFrameLocks noChangeAspect="1"/>
          </p:cNvGraphicFramePr>
          <p:nvPr/>
        </p:nvGraphicFramePr>
        <p:xfrm>
          <a:off x="3630613" y="5175250"/>
          <a:ext cx="3103562" cy="774700"/>
        </p:xfrm>
        <a:graphic>
          <a:graphicData uri="http://schemas.openxmlformats.org/presentationml/2006/ole">
            <mc:AlternateContent xmlns:mc="http://schemas.openxmlformats.org/markup-compatibility/2006">
              <mc:Choice xmlns:v="urn:schemas-microsoft-com:vml" Requires="v">
                <p:oleObj name="Equation" r:id="rId6" imgW="1879600" imgH="469900" progId="Equation.DSMT4">
                  <p:embed/>
                </p:oleObj>
              </mc:Choice>
              <mc:Fallback>
                <p:oleObj name="Equation" r:id="rId6" imgW="1879600" imgH="469900" progId="Equation.DSMT4">
                  <p:embed/>
                  <p:pic>
                    <p:nvPicPr>
                      <p:cNvPr id="71690" name="Object 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0613" y="5175250"/>
                        <a:ext cx="3103562" cy="77470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1691" name="Object 11"/>
          <p:cNvGraphicFramePr>
            <a:graphicFrameLocks noChangeAspect="1"/>
          </p:cNvGraphicFramePr>
          <p:nvPr/>
        </p:nvGraphicFramePr>
        <p:xfrm>
          <a:off x="4953000" y="2362200"/>
          <a:ext cx="1752600" cy="338138"/>
        </p:xfrm>
        <a:graphic>
          <a:graphicData uri="http://schemas.openxmlformats.org/presentationml/2006/ole">
            <mc:AlternateContent xmlns:mc="http://schemas.openxmlformats.org/markup-compatibility/2006">
              <mc:Choice xmlns:v="urn:schemas-microsoft-com:vml" Requires="v">
                <p:oleObj name="Equation" r:id="rId8" imgW="1054100" imgH="203200" progId="Equation.DSMT4">
                  <p:embed/>
                </p:oleObj>
              </mc:Choice>
              <mc:Fallback>
                <p:oleObj name="Equation" r:id="rId8" imgW="1054100" imgH="203200" progId="Equation.DSMT4">
                  <p:embed/>
                  <p:pic>
                    <p:nvPicPr>
                      <p:cNvPr id="71691" name="Object 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53000" y="2362200"/>
                        <a:ext cx="1752600" cy="338138"/>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1692" name="Oval 12"/>
          <p:cNvSpPr>
            <a:spLocks noChangeArrowheads="1"/>
          </p:cNvSpPr>
          <p:nvPr/>
        </p:nvSpPr>
        <p:spPr bwMode="auto">
          <a:xfrm>
            <a:off x="250825" y="0"/>
            <a:ext cx="3025775" cy="836613"/>
          </a:xfrm>
          <a:prstGeom prst="ellipse">
            <a:avLst/>
          </a:prstGeom>
          <a:noFill/>
          <a:ln w="2857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71693" name="Text Box 13"/>
          <p:cNvSpPr txBox="1">
            <a:spLocks noChangeArrowheads="1"/>
          </p:cNvSpPr>
          <p:nvPr/>
        </p:nvSpPr>
        <p:spPr bwMode="auto">
          <a:xfrm>
            <a:off x="7696200" y="685800"/>
            <a:ext cx="1219200" cy="831850"/>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From DETF</a:t>
            </a:r>
          </a:p>
        </p:txBody>
      </p:sp>
      <p:sp>
        <p:nvSpPr>
          <p:cNvPr id="2" name="Date Placeholder 1"/>
          <p:cNvSpPr>
            <a:spLocks noGrp="1"/>
          </p:cNvSpPr>
          <p:nvPr>
            <p:ph type="dt" sz="half" idx="10"/>
          </p:nvPr>
        </p:nvSpPr>
        <p:spPr/>
        <p:txBody>
          <a:bodyPr/>
          <a:lstStyle/>
          <a:p>
            <a:pPr>
              <a:defRPr/>
            </a:pPr>
            <a:fld id="{E5810F3E-6E21-48F6-A82E-AFA9C4566F3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111</a:t>
            </a:fld>
            <a:endParaRPr lang="en-US">
              <a:solidFill>
                <a:srgbClr val="000000"/>
              </a:solidFill>
            </a:endParaRPr>
          </a:p>
        </p:txBody>
      </p:sp>
    </p:spTree>
    <p:extLst>
      <p:ext uri="{BB962C8B-B14F-4D97-AF65-F5344CB8AC3E}">
        <p14:creationId xmlns:p14="http://schemas.microsoft.com/office/powerpoint/2010/main" val="224088909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Rectangle 2"/>
          <p:cNvSpPr>
            <a:spLocks noGrp="1" noChangeArrowheads="1"/>
          </p:cNvSpPr>
          <p:nvPr>
            <p:ph type="title"/>
          </p:nvPr>
        </p:nvSpPr>
        <p:spPr>
          <a:xfrm>
            <a:off x="685800" y="304800"/>
            <a:ext cx="7772400" cy="914400"/>
          </a:xfrm>
        </p:spPr>
        <p:txBody>
          <a:bodyPr/>
          <a:lstStyle/>
          <a:p>
            <a:pPr eaLnBrk="1" hangingPunct="1">
              <a:defRPr/>
            </a:pPr>
            <a:r>
              <a:rPr lang="en-US" sz="4000" b="1" i="1" u="sng">
                <a:solidFill>
                  <a:srgbClr val="FF0000"/>
                </a:solidFill>
                <a:effectLst>
                  <a:outerShdw blurRad="38100" dist="38100" dir="2700000" algn="tl">
                    <a:srgbClr val="C0C0C0"/>
                  </a:outerShdw>
                </a:effectLst>
              </a:rPr>
              <a:t>Hubble Parameter</a:t>
            </a:r>
            <a:endParaRPr lang="en-US">
              <a:solidFill>
                <a:srgbClr val="FF0000"/>
              </a:solidFill>
            </a:endParaRPr>
          </a:p>
        </p:txBody>
      </p:sp>
      <p:pic>
        <p:nvPicPr>
          <p:cNvPr id="72707" name="Picture 3" descr="image-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9200" y="4648200"/>
            <a:ext cx="68580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72708" name="Object 4"/>
          <p:cNvGraphicFramePr>
            <a:graphicFrameLocks noChangeAspect="1"/>
          </p:cNvGraphicFramePr>
          <p:nvPr/>
        </p:nvGraphicFramePr>
        <p:xfrm>
          <a:off x="2286000" y="1905000"/>
          <a:ext cx="4152900" cy="671513"/>
        </p:xfrm>
        <a:graphic>
          <a:graphicData uri="http://schemas.openxmlformats.org/presentationml/2006/ole">
            <mc:AlternateContent xmlns:mc="http://schemas.openxmlformats.org/markup-compatibility/2006">
              <mc:Choice xmlns:v="urn:schemas-microsoft-com:vml" Requires="v">
                <p:oleObj name="Equation" r:id="rId4" imgW="2514600" imgH="406400" progId="Equation.3">
                  <p:embed/>
                </p:oleObj>
              </mc:Choice>
              <mc:Fallback>
                <p:oleObj name="Equation" r:id="rId4" imgW="2514600" imgH="406400" progId="Equation.3">
                  <p:embed/>
                  <p:pic>
                    <p:nvPicPr>
                      <p:cNvPr id="72708"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0" y="1905000"/>
                        <a:ext cx="4152900" cy="671513"/>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2709" name="Text Box 5"/>
          <p:cNvSpPr txBox="1">
            <a:spLocks noChangeArrowheads="1"/>
          </p:cNvSpPr>
          <p:nvPr/>
        </p:nvSpPr>
        <p:spPr bwMode="auto">
          <a:xfrm>
            <a:off x="1203325" y="1162050"/>
            <a:ext cx="18415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000000"/>
              </a:solidFill>
            </a:endParaRPr>
          </a:p>
        </p:txBody>
      </p:sp>
      <p:sp>
        <p:nvSpPr>
          <p:cNvPr id="72710" name="Text Box 6"/>
          <p:cNvSpPr txBox="1">
            <a:spLocks noChangeArrowheads="1"/>
          </p:cNvSpPr>
          <p:nvPr/>
        </p:nvSpPr>
        <p:spPr bwMode="auto">
          <a:xfrm>
            <a:off x="1355725" y="1238250"/>
            <a:ext cx="18415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000000"/>
              </a:solidFill>
            </a:endParaRPr>
          </a:p>
        </p:txBody>
      </p:sp>
      <p:sp>
        <p:nvSpPr>
          <p:cNvPr id="72711" name="Text Box 7"/>
          <p:cNvSpPr txBox="1">
            <a:spLocks noChangeArrowheads="1"/>
          </p:cNvSpPr>
          <p:nvPr/>
        </p:nvSpPr>
        <p:spPr bwMode="auto">
          <a:xfrm>
            <a:off x="3962400" y="1295400"/>
            <a:ext cx="18415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endParaRPr lang="en-US" altLang="en-US" sz="2000">
              <a:solidFill>
                <a:srgbClr val="000000"/>
              </a:solidFill>
            </a:endParaRPr>
          </a:p>
        </p:txBody>
      </p:sp>
      <p:sp>
        <p:nvSpPr>
          <p:cNvPr id="72712" name="Text Box 8"/>
          <p:cNvSpPr txBox="1">
            <a:spLocks noChangeArrowheads="1"/>
          </p:cNvSpPr>
          <p:nvPr/>
        </p:nvSpPr>
        <p:spPr bwMode="auto">
          <a:xfrm>
            <a:off x="2862263" y="1238250"/>
            <a:ext cx="2682875"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000">
                <a:solidFill>
                  <a:srgbClr val="000000"/>
                </a:solidFill>
              </a:rPr>
              <a:t>We can rewrite this as</a:t>
            </a:r>
          </a:p>
        </p:txBody>
      </p:sp>
      <p:sp>
        <p:nvSpPr>
          <p:cNvPr id="72713" name="Text Box 9"/>
          <p:cNvSpPr txBox="1">
            <a:spLocks noChangeArrowheads="1"/>
          </p:cNvSpPr>
          <p:nvPr/>
        </p:nvSpPr>
        <p:spPr bwMode="auto">
          <a:xfrm>
            <a:off x="4038600" y="2743200"/>
            <a:ext cx="18415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000000"/>
              </a:solidFill>
            </a:endParaRPr>
          </a:p>
        </p:txBody>
      </p:sp>
      <p:sp>
        <p:nvSpPr>
          <p:cNvPr id="72714" name="Text Box 10"/>
          <p:cNvSpPr txBox="1">
            <a:spLocks noChangeArrowheads="1"/>
          </p:cNvSpPr>
          <p:nvPr/>
        </p:nvSpPr>
        <p:spPr bwMode="auto">
          <a:xfrm>
            <a:off x="373063" y="2762250"/>
            <a:ext cx="7715250" cy="1311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000">
                <a:solidFill>
                  <a:srgbClr val="000000"/>
                </a:solidFill>
              </a:rPr>
              <a:t>To get the generalization that applies not just now (a=1), we need</a:t>
            </a:r>
          </a:p>
          <a:p>
            <a:pPr fontAlgn="base">
              <a:spcBef>
                <a:spcPct val="0"/>
              </a:spcBef>
              <a:spcAft>
                <a:spcPct val="0"/>
              </a:spcAft>
              <a:buFontTx/>
              <a:buNone/>
            </a:pPr>
            <a:r>
              <a:rPr lang="en-US" altLang="en-US" sz="2000">
                <a:solidFill>
                  <a:srgbClr val="000000"/>
                </a:solidFill>
              </a:rPr>
              <a:t>to distinguish between non-relativistic matter and relativistic matter.</a:t>
            </a:r>
          </a:p>
          <a:p>
            <a:pPr fontAlgn="base">
              <a:spcBef>
                <a:spcPct val="0"/>
              </a:spcBef>
              <a:spcAft>
                <a:spcPct val="0"/>
              </a:spcAft>
              <a:buFontTx/>
              <a:buNone/>
            </a:pPr>
            <a:r>
              <a:rPr lang="en-US" altLang="en-US" sz="2000">
                <a:solidFill>
                  <a:srgbClr val="000000"/>
                </a:solidFill>
              </a:rPr>
              <a:t>We also generalize </a:t>
            </a:r>
            <a:r>
              <a:rPr lang="en-US" altLang="en-US" sz="2000">
                <a:solidFill>
                  <a:srgbClr val="000000"/>
                </a:solidFill>
                <a:sym typeface="Symbol" pitchFamily="18" charset="2"/>
              </a:rPr>
              <a:t></a:t>
            </a:r>
            <a:r>
              <a:rPr lang="en-US" altLang="en-US" sz="2000">
                <a:solidFill>
                  <a:srgbClr val="000000"/>
                </a:solidFill>
              </a:rPr>
              <a:t>  to dark energy with a constant</a:t>
            </a:r>
            <a:r>
              <a:rPr lang="en-US" altLang="en-US" sz="2000" i="1">
                <a:solidFill>
                  <a:srgbClr val="000000"/>
                </a:solidFill>
              </a:rPr>
              <a:t> w</a:t>
            </a:r>
            <a:r>
              <a:rPr lang="en-US" altLang="en-US" sz="2000">
                <a:solidFill>
                  <a:srgbClr val="000000"/>
                </a:solidFill>
              </a:rPr>
              <a:t>, </a:t>
            </a:r>
          </a:p>
          <a:p>
            <a:pPr fontAlgn="base">
              <a:spcBef>
                <a:spcPct val="0"/>
              </a:spcBef>
              <a:spcAft>
                <a:spcPct val="0"/>
              </a:spcAft>
              <a:buFontTx/>
              <a:buNone/>
            </a:pPr>
            <a:r>
              <a:rPr lang="en-US" altLang="en-US" sz="2000">
                <a:solidFill>
                  <a:srgbClr val="000000"/>
                </a:solidFill>
              </a:rPr>
              <a:t>not necessarily equal to -1:</a:t>
            </a:r>
          </a:p>
        </p:txBody>
      </p:sp>
      <p:sp>
        <p:nvSpPr>
          <p:cNvPr id="72715" name="Text Box 11"/>
          <p:cNvSpPr txBox="1">
            <a:spLocks noChangeArrowheads="1"/>
          </p:cNvSpPr>
          <p:nvPr/>
        </p:nvSpPr>
        <p:spPr bwMode="auto">
          <a:xfrm>
            <a:off x="6096000" y="5715000"/>
            <a:ext cx="175260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b="1">
                <a:solidFill>
                  <a:srgbClr val="3333FF"/>
                </a:solidFill>
              </a:rPr>
              <a:t>Dark Energy</a:t>
            </a:r>
            <a:endParaRPr lang="en-US" altLang="en-US" sz="2000">
              <a:solidFill>
                <a:srgbClr val="000000"/>
              </a:solidFill>
            </a:endParaRPr>
          </a:p>
        </p:txBody>
      </p:sp>
      <p:sp>
        <p:nvSpPr>
          <p:cNvPr id="72716" name="Line 12"/>
          <p:cNvSpPr>
            <a:spLocks noChangeShapeType="1"/>
          </p:cNvSpPr>
          <p:nvPr/>
        </p:nvSpPr>
        <p:spPr bwMode="auto">
          <a:xfrm flipV="1">
            <a:off x="6781800" y="5181600"/>
            <a:ext cx="0" cy="609600"/>
          </a:xfrm>
          <a:prstGeom prst="line">
            <a:avLst/>
          </a:prstGeom>
          <a:noFill/>
          <a:ln w="28575">
            <a:solidFill>
              <a:srgbClr val="0000FF"/>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72717" name="Text Box 13"/>
          <p:cNvSpPr txBox="1">
            <a:spLocks noChangeArrowheads="1"/>
          </p:cNvSpPr>
          <p:nvPr/>
        </p:nvSpPr>
        <p:spPr bwMode="auto">
          <a:xfrm>
            <a:off x="5029200" y="4038600"/>
            <a:ext cx="167640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b="1">
                <a:solidFill>
                  <a:srgbClr val="3333FF"/>
                </a:solidFill>
              </a:rPr>
              <a:t>curvature</a:t>
            </a:r>
          </a:p>
        </p:txBody>
      </p:sp>
      <p:sp>
        <p:nvSpPr>
          <p:cNvPr id="72718" name="Line 14"/>
          <p:cNvSpPr>
            <a:spLocks noChangeShapeType="1"/>
          </p:cNvSpPr>
          <p:nvPr/>
        </p:nvSpPr>
        <p:spPr bwMode="auto">
          <a:xfrm>
            <a:off x="5715000" y="4343400"/>
            <a:ext cx="0" cy="457200"/>
          </a:xfrm>
          <a:prstGeom prst="line">
            <a:avLst/>
          </a:prstGeom>
          <a:noFill/>
          <a:ln w="28575">
            <a:solidFill>
              <a:srgbClr val="0000FF"/>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72719" name="Text Box 15"/>
          <p:cNvSpPr txBox="1">
            <a:spLocks noChangeArrowheads="1"/>
          </p:cNvSpPr>
          <p:nvPr/>
        </p:nvSpPr>
        <p:spPr bwMode="auto">
          <a:xfrm>
            <a:off x="4038600" y="5859463"/>
            <a:ext cx="175260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b="1">
                <a:solidFill>
                  <a:srgbClr val="3333FF"/>
                </a:solidFill>
              </a:rPr>
              <a:t>rel. matter</a:t>
            </a:r>
          </a:p>
        </p:txBody>
      </p:sp>
      <p:sp>
        <p:nvSpPr>
          <p:cNvPr id="72720" name="Line 16"/>
          <p:cNvSpPr>
            <a:spLocks noChangeShapeType="1"/>
          </p:cNvSpPr>
          <p:nvPr/>
        </p:nvSpPr>
        <p:spPr bwMode="auto">
          <a:xfrm flipV="1">
            <a:off x="4800600" y="5181600"/>
            <a:ext cx="0" cy="685800"/>
          </a:xfrm>
          <a:prstGeom prst="line">
            <a:avLst/>
          </a:prstGeom>
          <a:noFill/>
          <a:ln w="28575">
            <a:solidFill>
              <a:srgbClr val="0000FF"/>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72721" name="Rectangle 17"/>
          <p:cNvSpPr>
            <a:spLocks noChangeArrowheads="1"/>
          </p:cNvSpPr>
          <p:nvPr/>
        </p:nvSpPr>
        <p:spPr bwMode="auto">
          <a:xfrm>
            <a:off x="2971800" y="4038600"/>
            <a:ext cx="1962150"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b="1">
                <a:solidFill>
                  <a:srgbClr val="3333FF"/>
                </a:solidFill>
              </a:rPr>
              <a:t>non-rel. matter</a:t>
            </a:r>
          </a:p>
        </p:txBody>
      </p:sp>
      <p:sp>
        <p:nvSpPr>
          <p:cNvPr id="72722" name="Line 18"/>
          <p:cNvSpPr>
            <a:spLocks noChangeShapeType="1"/>
          </p:cNvSpPr>
          <p:nvPr/>
        </p:nvSpPr>
        <p:spPr bwMode="auto">
          <a:xfrm>
            <a:off x="3733800" y="4343400"/>
            <a:ext cx="0" cy="457200"/>
          </a:xfrm>
          <a:prstGeom prst="line">
            <a:avLst/>
          </a:prstGeom>
          <a:noFill/>
          <a:ln w="28575">
            <a:solidFill>
              <a:srgbClr val="0000FF"/>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2" name="Date Placeholder 1"/>
          <p:cNvSpPr>
            <a:spLocks noGrp="1"/>
          </p:cNvSpPr>
          <p:nvPr>
            <p:ph type="dt" sz="half" idx="10"/>
          </p:nvPr>
        </p:nvSpPr>
        <p:spPr/>
        <p:txBody>
          <a:bodyPr/>
          <a:lstStyle/>
          <a:p>
            <a:pPr>
              <a:defRPr/>
            </a:pPr>
            <a:fld id="{353D2E5C-BC6F-419D-B62E-CECE471E5381}"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CF6D782A-CFD2-4840-A5A0-B1F97B58BE6E}" type="slidenum">
              <a:rPr lang="en-US" smtClean="0">
                <a:solidFill>
                  <a:srgbClr val="000000"/>
                </a:solidFill>
              </a:rPr>
              <a:pPr>
                <a:defRPr/>
              </a:pPr>
              <a:t>112</a:t>
            </a:fld>
            <a:endParaRPr lang="en-US">
              <a:solidFill>
                <a:srgbClr val="000000"/>
              </a:solidFill>
            </a:endParaRPr>
          </a:p>
        </p:txBody>
      </p:sp>
    </p:spTree>
    <p:extLst>
      <p:ext uri="{BB962C8B-B14F-4D97-AF65-F5344CB8AC3E}">
        <p14:creationId xmlns:p14="http://schemas.microsoft.com/office/powerpoint/2010/main" val="115761836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0B76BFC-68F0-477F-81F4-CA1921B510C7}"/>
              </a:ext>
            </a:extLst>
          </p:cNvPr>
          <p:cNvSpPr>
            <a:spLocks noGrp="1"/>
          </p:cNvSpPr>
          <p:nvPr>
            <p:ph type="dt" sz="half" idx="10"/>
          </p:nvPr>
        </p:nvSpPr>
        <p:spPr/>
        <p:txBody>
          <a:bodyPr/>
          <a:lstStyle/>
          <a:p>
            <a:pPr>
              <a:defRPr/>
            </a:pPr>
            <a:fld id="{34624C42-7C37-4370-9F9E-B5A56BA592A0}" type="datetime1">
              <a:rPr lang="en-US" smtClean="0">
                <a:solidFill>
                  <a:srgbClr val="000000"/>
                </a:solidFill>
              </a:rPr>
              <a:t>5/16/2021</a:t>
            </a:fld>
            <a:endParaRPr lang="en-US">
              <a:solidFill>
                <a:srgbClr val="000000"/>
              </a:solidFill>
            </a:endParaRPr>
          </a:p>
        </p:txBody>
      </p:sp>
      <p:sp>
        <p:nvSpPr>
          <p:cNvPr id="3" name="Footer Placeholder 2">
            <a:extLst>
              <a:ext uri="{FF2B5EF4-FFF2-40B4-BE49-F238E27FC236}">
                <a16:creationId xmlns:a16="http://schemas.microsoft.com/office/drawing/2014/main" id="{974842A2-3ED3-41EF-8262-3FF77C493BAF}"/>
              </a:ext>
            </a:extLst>
          </p:cNvPr>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a:extLst>
              <a:ext uri="{FF2B5EF4-FFF2-40B4-BE49-F238E27FC236}">
                <a16:creationId xmlns:a16="http://schemas.microsoft.com/office/drawing/2014/main" id="{6A79F56A-1B16-42E8-AAF6-4861785B3327}"/>
              </a:ext>
            </a:extLst>
          </p:cNvPr>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113</a:t>
            </a:fld>
            <a:endParaRPr lang="en-US">
              <a:solidFill>
                <a:srgbClr val="000000"/>
              </a:solidFill>
            </a:endParaRPr>
          </a:p>
        </p:txBody>
      </p:sp>
      <p:sp>
        <p:nvSpPr>
          <p:cNvPr id="5" name="TextBox 4">
            <a:extLst>
              <a:ext uri="{FF2B5EF4-FFF2-40B4-BE49-F238E27FC236}">
                <a16:creationId xmlns:a16="http://schemas.microsoft.com/office/drawing/2014/main" id="{3D941632-CA33-4C59-9328-2956E6AE7A39}"/>
              </a:ext>
            </a:extLst>
          </p:cNvPr>
          <p:cNvSpPr txBox="1"/>
          <p:nvPr/>
        </p:nvSpPr>
        <p:spPr>
          <a:xfrm>
            <a:off x="457200" y="609600"/>
            <a:ext cx="8153400" cy="4524315"/>
          </a:xfrm>
          <a:prstGeom prst="rect">
            <a:avLst/>
          </a:prstGeom>
          <a:solidFill>
            <a:srgbClr val="FF0000"/>
          </a:solidFill>
        </p:spPr>
        <p:txBody>
          <a:bodyPr wrap="square" rtlCol="0">
            <a:spAutoFit/>
          </a:bodyPr>
          <a:lstStyle/>
          <a:p>
            <a:r>
              <a:rPr lang="en-US" dirty="0">
                <a:solidFill>
                  <a:schemeClr val="bg1"/>
                </a:solidFill>
              </a:rPr>
              <a:t>Start here May 17 2021</a:t>
            </a: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a:p>
            <a:endParaRPr lang="en-US" dirty="0">
              <a:solidFill>
                <a:schemeClr val="bg1"/>
              </a:solidFill>
            </a:endParaRPr>
          </a:p>
        </p:txBody>
      </p:sp>
    </p:spTree>
    <p:extLst>
      <p:ext uri="{BB962C8B-B14F-4D97-AF65-F5344CB8AC3E}">
        <p14:creationId xmlns:p14="http://schemas.microsoft.com/office/powerpoint/2010/main" val="126544566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Text Box 2"/>
          <p:cNvSpPr txBox="1">
            <a:spLocks noChangeArrowheads="1"/>
          </p:cNvSpPr>
          <p:nvPr/>
        </p:nvSpPr>
        <p:spPr bwMode="auto">
          <a:xfrm>
            <a:off x="685800" y="381000"/>
            <a:ext cx="78486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fontAlgn="base">
              <a:spcBef>
                <a:spcPct val="50000"/>
              </a:spcBef>
              <a:spcAft>
                <a:spcPct val="0"/>
              </a:spcAft>
              <a:defRPr/>
            </a:pPr>
            <a:r>
              <a:rPr lang="en-US" sz="3200" b="1" i="1" u="sng">
                <a:solidFill>
                  <a:srgbClr val="FF0000"/>
                </a:solidFill>
                <a:effectLst>
                  <a:outerShdw blurRad="38100" dist="38100" dir="2700000" algn="tl">
                    <a:srgbClr val="C0C0C0"/>
                  </a:outerShdw>
                </a:effectLst>
              </a:rPr>
              <a:t>What are the observable quantities?</a:t>
            </a:r>
          </a:p>
        </p:txBody>
      </p:sp>
      <p:sp>
        <p:nvSpPr>
          <p:cNvPr id="73731" name="Text Box 3"/>
          <p:cNvSpPr txBox="1">
            <a:spLocks noChangeArrowheads="1"/>
          </p:cNvSpPr>
          <p:nvPr/>
        </p:nvSpPr>
        <p:spPr bwMode="auto">
          <a:xfrm>
            <a:off x="609600" y="1066800"/>
            <a:ext cx="7924800" cy="1463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0000"/>
                </a:solidFill>
              </a:rPr>
              <a:t>Expansion factor </a:t>
            </a:r>
            <a:r>
              <a:rPr lang="en-US" altLang="en-US" sz="2000" i="1">
                <a:solidFill>
                  <a:srgbClr val="000000"/>
                </a:solidFill>
              </a:rPr>
              <a:t>a</a:t>
            </a:r>
            <a:r>
              <a:rPr lang="en-US" altLang="en-US" sz="2000">
                <a:solidFill>
                  <a:srgbClr val="000000"/>
                </a:solidFill>
              </a:rPr>
              <a:t> is directly observed by redshifting of emitted photons: </a:t>
            </a:r>
            <a:r>
              <a:rPr lang="en-US" altLang="en-US" sz="2000" i="1">
                <a:solidFill>
                  <a:srgbClr val="000000"/>
                </a:solidFill>
              </a:rPr>
              <a:t>a=1/(1+z)</a:t>
            </a:r>
            <a:r>
              <a:rPr lang="en-US" altLang="en-US" sz="2000">
                <a:solidFill>
                  <a:srgbClr val="000000"/>
                </a:solidFill>
              </a:rPr>
              <a:t>, </a:t>
            </a:r>
            <a:r>
              <a:rPr lang="en-US" altLang="en-US" sz="2000" i="1">
                <a:solidFill>
                  <a:srgbClr val="000000"/>
                </a:solidFill>
              </a:rPr>
              <a:t>z</a:t>
            </a:r>
            <a:r>
              <a:rPr lang="en-US" altLang="en-US" sz="2000">
                <a:solidFill>
                  <a:srgbClr val="000000"/>
                </a:solidFill>
              </a:rPr>
              <a:t> is “redshift.”</a:t>
            </a:r>
          </a:p>
          <a:p>
            <a:pPr fontAlgn="base">
              <a:spcBef>
                <a:spcPct val="50000"/>
              </a:spcBef>
              <a:spcAft>
                <a:spcPct val="0"/>
              </a:spcAft>
              <a:buFontTx/>
              <a:buNone/>
            </a:pPr>
            <a:r>
              <a:rPr lang="en-US" altLang="en-US" sz="2000">
                <a:solidFill>
                  <a:srgbClr val="000000"/>
                </a:solidFill>
              </a:rPr>
              <a:t>Time is </a:t>
            </a:r>
            <a:r>
              <a:rPr lang="en-US" altLang="en-US" sz="2000" i="1">
                <a:solidFill>
                  <a:srgbClr val="000000"/>
                </a:solidFill>
              </a:rPr>
              <a:t>not</a:t>
            </a:r>
            <a:r>
              <a:rPr lang="en-US" altLang="en-US" sz="2000">
                <a:solidFill>
                  <a:srgbClr val="000000"/>
                </a:solidFill>
              </a:rPr>
              <a:t> a direct observable (for present discussion).  A measure of elapsed time is the</a:t>
            </a:r>
            <a:r>
              <a:rPr lang="en-US" altLang="en-US" sz="2000">
                <a:solidFill>
                  <a:srgbClr val="FFFFFF"/>
                </a:solidFill>
              </a:rPr>
              <a:t> </a:t>
            </a:r>
            <a:r>
              <a:rPr lang="en-US" altLang="en-US" sz="2000" i="1">
                <a:solidFill>
                  <a:srgbClr val="FF0000"/>
                </a:solidFill>
              </a:rPr>
              <a:t>distance</a:t>
            </a:r>
            <a:r>
              <a:rPr lang="en-US" altLang="en-US" sz="2000">
                <a:solidFill>
                  <a:srgbClr val="FFFFFF"/>
                </a:solidFill>
              </a:rPr>
              <a:t> </a:t>
            </a:r>
            <a:r>
              <a:rPr lang="en-US" altLang="en-US" sz="2000">
                <a:solidFill>
                  <a:srgbClr val="000000"/>
                </a:solidFill>
              </a:rPr>
              <a:t>traversed by an emitted photon:</a:t>
            </a:r>
          </a:p>
        </p:txBody>
      </p:sp>
      <p:pic>
        <p:nvPicPr>
          <p:cNvPr id="73732" name="Picture 4" descr="image-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3048000"/>
            <a:ext cx="396240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3" name="Text Box 5"/>
          <p:cNvSpPr txBox="1">
            <a:spLocks noChangeArrowheads="1"/>
          </p:cNvSpPr>
          <p:nvPr/>
        </p:nvSpPr>
        <p:spPr bwMode="auto">
          <a:xfrm>
            <a:off x="457200" y="3962400"/>
            <a:ext cx="8382000" cy="2225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a:solidFill>
                  <a:srgbClr val="FF0000"/>
                </a:solidFill>
              </a:rPr>
              <a:t>This </a:t>
            </a:r>
            <a:r>
              <a:rPr lang="en-US" altLang="en-US" sz="2000" b="1" i="1">
                <a:solidFill>
                  <a:srgbClr val="FF0000"/>
                </a:solidFill>
              </a:rPr>
              <a:t>distance-redshift relation</a:t>
            </a:r>
            <a:r>
              <a:rPr lang="en-US" altLang="en-US" sz="2000">
                <a:solidFill>
                  <a:srgbClr val="FF0000"/>
                </a:solidFill>
              </a:rPr>
              <a:t> is one of the diagnostics of dark energy.  Given a value for curvature, there is 1-1 map between </a:t>
            </a:r>
            <a:r>
              <a:rPr lang="en-US" altLang="en-US" sz="2000" i="1">
                <a:solidFill>
                  <a:srgbClr val="FF0000"/>
                </a:solidFill>
              </a:rPr>
              <a:t>D(z) </a:t>
            </a:r>
            <a:r>
              <a:rPr lang="en-US" altLang="en-US" sz="2000">
                <a:solidFill>
                  <a:srgbClr val="FF0000"/>
                </a:solidFill>
              </a:rPr>
              <a:t>and </a:t>
            </a:r>
            <a:r>
              <a:rPr lang="en-US" altLang="en-US" sz="2000" i="1">
                <a:solidFill>
                  <a:srgbClr val="FF0000"/>
                </a:solidFill>
              </a:rPr>
              <a:t>w(a).</a:t>
            </a:r>
          </a:p>
          <a:p>
            <a:pPr algn="ctr" fontAlgn="base">
              <a:spcBef>
                <a:spcPct val="50000"/>
              </a:spcBef>
              <a:spcAft>
                <a:spcPct val="0"/>
              </a:spcAft>
              <a:buFontTx/>
              <a:buNone/>
            </a:pPr>
            <a:endParaRPr lang="en-US" altLang="en-US" sz="2000" i="1">
              <a:solidFill>
                <a:srgbClr val="000000"/>
              </a:solidFill>
            </a:endParaRPr>
          </a:p>
          <a:p>
            <a:pPr algn="ctr" fontAlgn="base">
              <a:spcBef>
                <a:spcPct val="50000"/>
              </a:spcBef>
              <a:spcAft>
                <a:spcPct val="0"/>
              </a:spcAft>
              <a:buFontTx/>
              <a:buNone/>
            </a:pPr>
            <a:r>
              <a:rPr lang="en-US" altLang="en-US" sz="2000">
                <a:solidFill>
                  <a:srgbClr val="000000"/>
                </a:solidFill>
              </a:rPr>
              <a:t>Distance is manifested by changes in flux, subtended angle, and sky densities of objects at fixed luminosity, proper size, and space density.  These are one class of observable quantities for dark-energy study</a:t>
            </a:r>
            <a:r>
              <a:rPr lang="en-US" altLang="en-US" sz="2000">
                <a:solidFill>
                  <a:srgbClr val="FFFFFF"/>
                </a:solidFill>
              </a:rPr>
              <a:t>.</a:t>
            </a:r>
          </a:p>
        </p:txBody>
      </p:sp>
      <p:pic>
        <p:nvPicPr>
          <p:cNvPr id="73734" name="Picture 6" descr="image-2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0" y="2606675"/>
            <a:ext cx="5461000" cy="28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Date Placeholder 1"/>
          <p:cNvSpPr>
            <a:spLocks noGrp="1"/>
          </p:cNvSpPr>
          <p:nvPr>
            <p:ph type="dt" sz="half" idx="10"/>
          </p:nvPr>
        </p:nvSpPr>
        <p:spPr/>
        <p:txBody>
          <a:bodyPr/>
          <a:lstStyle/>
          <a:p>
            <a:pPr>
              <a:defRPr/>
            </a:pPr>
            <a:fld id="{0750B0EC-2530-44C2-A2BA-5AF1070517B1}"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114</a:t>
            </a:fld>
            <a:endParaRPr lang="en-US">
              <a:solidFill>
                <a:srgbClr val="000000"/>
              </a:solidFill>
            </a:endParaRPr>
          </a:p>
        </p:txBody>
      </p:sp>
    </p:spTree>
    <p:extLst>
      <p:ext uri="{BB962C8B-B14F-4D97-AF65-F5344CB8AC3E}">
        <p14:creationId xmlns:p14="http://schemas.microsoft.com/office/powerpoint/2010/main" val="282622894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10" name="Text Box 2"/>
          <p:cNvSpPr txBox="1">
            <a:spLocks noChangeArrowheads="1"/>
          </p:cNvSpPr>
          <p:nvPr/>
        </p:nvSpPr>
        <p:spPr bwMode="auto">
          <a:xfrm>
            <a:off x="685800" y="381000"/>
            <a:ext cx="78486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fontAlgn="base">
              <a:spcBef>
                <a:spcPct val="50000"/>
              </a:spcBef>
              <a:spcAft>
                <a:spcPct val="0"/>
              </a:spcAft>
              <a:defRPr/>
            </a:pPr>
            <a:r>
              <a:rPr lang="en-US" sz="3200" b="1" i="1" u="sng">
                <a:solidFill>
                  <a:srgbClr val="FF0000"/>
                </a:solidFill>
                <a:effectLst>
                  <a:outerShdw blurRad="38100" dist="38100" dir="2700000" algn="tl">
                    <a:srgbClr val="C0C0C0"/>
                  </a:outerShdw>
                </a:effectLst>
              </a:rPr>
              <a:t>Another observable quantity:</a:t>
            </a:r>
            <a:endParaRPr lang="en-US" sz="2000">
              <a:solidFill>
                <a:srgbClr val="FF0000"/>
              </a:solidFill>
            </a:endParaRPr>
          </a:p>
        </p:txBody>
      </p:sp>
      <p:sp>
        <p:nvSpPr>
          <p:cNvPr id="74755" name="Text Box 3"/>
          <p:cNvSpPr txBox="1">
            <a:spLocks noChangeArrowheads="1"/>
          </p:cNvSpPr>
          <p:nvPr/>
        </p:nvSpPr>
        <p:spPr bwMode="auto">
          <a:xfrm>
            <a:off x="609600" y="1066800"/>
            <a:ext cx="7924800" cy="16160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0000"/>
                </a:solidFill>
              </a:rPr>
              <a:t>The progress of gravitational collapse is damped by expansion of the Universe.  Density fluctuations arising from inflation-era quantum fluctuations increase their amplitude with time.  Quantify this by the </a:t>
            </a:r>
            <a:r>
              <a:rPr lang="en-US" altLang="en-US" sz="2000" b="1" i="1">
                <a:solidFill>
                  <a:srgbClr val="000000"/>
                </a:solidFill>
              </a:rPr>
              <a:t>growth factor g</a:t>
            </a:r>
            <a:r>
              <a:rPr lang="en-US" altLang="en-US" sz="2000">
                <a:solidFill>
                  <a:srgbClr val="000000"/>
                </a:solidFill>
              </a:rPr>
              <a:t> of density fluctuations in linear perturbation theory.  GR gives:</a:t>
            </a:r>
          </a:p>
        </p:txBody>
      </p:sp>
      <p:sp>
        <p:nvSpPr>
          <p:cNvPr id="74756" name="Text Box 4"/>
          <p:cNvSpPr txBox="1">
            <a:spLocks noChangeArrowheads="1"/>
          </p:cNvSpPr>
          <p:nvPr/>
        </p:nvSpPr>
        <p:spPr bwMode="auto">
          <a:xfrm>
            <a:off x="457200" y="3962400"/>
            <a:ext cx="8382000" cy="1920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a:solidFill>
                  <a:srgbClr val="000000"/>
                </a:solidFill>
              </a:rPr>
              <a:t>This</a:t>
            </a:r>
            <a:r>
              <a:rPr lang="en-US" altLang="en-US" sz="2000">
                <a:solidFill>
                  <a:srgbClr val="FFFFFF"/>
                </a:solidFill>
              </a:rPr>
              <a:t> </a:t>
            </a:r>
            <a:r>
              <a:rPr lang="en-US" altLang="en-US" sz="2000" b="1" i="1">
                <a:solidFill>
                  <a:srgbClr val="FF0000"/>
                </a:solidFill>
              </a:rPr>
              <a:t>growth-redshift </a:t>
            </a:r>
            <a:r>
              <a:rPr lang="en-US" altLang="en-US" sz="2000" b="1" i="1">
                <a:solidFill>
                  <a:srgbClr val="000000"/>
                </a:solidFill>
              </a:rPr>
              <a:t>relation</a:t>
            </a:r>
            <a:r>
              <a:rPr lang="en-US" altLang="en-US" sz="2000">
                <a:solidFill>
                  <a:srgbClr val="000000"/>
                </a:solidFill>
              </a:rPr>
              <a:t> is the second diagnostic of dark energy.  If GR is correct, there is 1-1 map between </a:t>
            </a:r>
            <a:r>
              <a:rPr lang="en-US" altLang="en-US" sz="2000" i="1">
                <a:solidFill>
                  <a:srgbClr val="000000"/>
                </a:solidFill>
              </a:rPr>
              <a:t>D(z) </a:t>
            </a:r>
            <a:r>
              <a:rPr lang="en-US" altLang="en-US" sz="2000">
                <a:solidFill>
                  <a:srgbClr val="000000"/>
                </a:solidFill>
              </a:rPr>
              <a:t>and </a:t>
            </a:r>
            <a:r>
              <a:rPr lang="en-US" altLang="en-US" sz="2000" i="1">
                <a:solidFill>
                  <a:srgbClr val="000000"/>
                </a:solidFill>
              </a:rPr>
              <a:t>g(z).</a:t>
            </a:r>
          </a:p>
          <a:p>
            <a:pPr algn="ctr" fontAlgn="base">
              <a:spcBef>
                <a:spcPct val="50000"/>
              </a:spcBef>
              <a:spcAft>
                <a:spcPct val="0"/>
              </a:spcAft>
              <a:buFontTx/>
              <a:buNone/>
            </a:pPr>
            <a:r>
              <a:rPr lang="en-US" altLang="en-US" sz="2000" b="1" i="1" u="sng">
                <a:solidFill>
                  <a:srgbClr val="FF0000"/>
                </a:solidFill>
              </a:rPr>
              <a:t>If GR is incorrect, observed quantities may fail to obey this relation</a:t>
            </a:r>
            <a:r>
              <a:rPr lang="en-US" altLang="en-US" sz="2000" i="1">
                <a:solidFill>
                  <a:srgbClr val="FFFF00"/>
                </a:solidFill>
              </a:rPr>
              <a:t>.</a:t>
            </a:r>
          </a:p>
          <a:p>
            <a:pPr algn="ctr" fontAlgn="base">
              <a:spcBef>
                <a:spcPct val="50000"/>
              </a:spcBef>
              <a:spcAft>
                <a:spcPct val="0"/>
              </a:spcAft>
              <a:buFontTx/>
              <a:buNone/>
            </a:pPr>
            <a:r>
              <a:rPr lang="en-US" altLang="en-US" sz="2000">
                <a:solidFill>
                  <a:srgbClr val="000000"/>
                </a:solidFill>
              </a:rPr>
              <a:t>Growth factor is determined by measuring the density fluctuations in nearby dark matter (!), comparing to those seen at z=1088 by WMAP.</a:t>
            </a:r>
          </a:p>
        </p:txBody>
      </p:sp>
      <p:pic>
        <p:nvPicPr>
          <p:cNvPr id="74757" name="Picture 5" descr="image-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38400" y="2819400"/>
            <a:ext cx="4019550" cy="627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8" name="Picture 6" descr="cahn-bernstein-HEPAP-DETF-March4_Page_24_Image_000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19925" y="5905500"/>
            <a:ext cx="1897063"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9" name="Line 7"/>
          <p:cNvSpPr>
            <a:spLocks noChangeShapeType="1"/>
          </p:cNvSpPr>
          <p:nvPr/>
        </p:nvSpPr>
        <p:spPr bwMode="auto">
          <a:xfrm>
            <a:off x="1547813" y="4652963"/>
            <a:ext cx="6192837" cy="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2" name="Date Placeholder 1"/>
          <p:cNvSpPr>
            <a:spLocks noGrp="1"/>
          </p:cNvSpPr>
          <p:nvPr>
            <p:ph type="dt" sz="half" idx="10"/>
          </p:nvPr>
        </p:nvSpPr>
        <p:spPr/>
        <p:txBody>
          <a:bodyPr/>
          <a:lstStyle/>
          <a:p>
            <a:pPr>
              <a:defRPr/>
            </a:pPr>
            <a:fld id="{5C5CC72C-D122-4E32-A78D-62EF60061EF2}"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115</a:t>
            </a:fld>
            <a:endParaRPr lang="en-US">
              <a:solidFill>
                <a:srgbClr val="000000"/>
              </a:solidFill>
            </a:endParaRPr>
          </a:p>
        </p:txBody>
      </p:sp>
    </p:spTree>
    <p:extLst>
      <p:ext uri="{BB962C8B-B14F-4D97-AF65-F5344CB8AC3E}">
        <p14:creationId xmlns:p14="http://schemas.microsoft.com/office/powerpoint/2010/main" val="364525704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ChangeArrowheads="1"/>
          </p:cNvSpPr>
          <p:nvPr/>
        </p:nvSpPr>
        <p:spPr bwMode="auto">
          <a:xfrm>
            <a:off x="323850" y="1125538"/>
            <a:ext cx="8496300" cy="4391025"/>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pic>
        <p:nvPicPr>
          <p:cNvPr id="75779" name="Picture 3" descr="hepap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1371600"/>
            <a:ext cx="4084638" cy="391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780" name="Picture 4" descr="hepap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4550" y="1295400"/>
            <a:ext cx="403225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1461" name="Text Box 5"/>
          <p:cNvSpPr txBox="1">
            <a:spLocks noChangeArrowheads="1"/>
          </p:cNvSpPr>
          <p:nvPr/>
        </p:nvSpPr>
        <p:spPr bwMode="auto">
          <a:xfrm>
            <a:off x="685800" y="381000"/>
            <a:ext cx="7848600" cy="579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fontAlgn="base">
              <a:spcBef>
                <a:spcPct val="50000"/>
              </a:spcBef>
              <a:spcAft>
                <a:spcPct val="0"/>
              </a:spcAft>
              <a:defRPr/>
            </a:pPr>
            <a:r>
              <a:rPr lang="en-US" sz="3200" b="1" i="1" u="sng">
                <a:solidFill>
                  <a:srgbClr val="FF0000"/>
                </a:solidFill>
                <a:effectLst>
                  <a:outerShdw blurRad="38100" dist="38100" dir="2700000" algn="tl">
                    <a:srgbClr val="C0C0C0"/>
                  </a:outerShdw>
                </a:effectLst>
              </a:rPr>
              <a:t>What are the observable quantities?</a:t>
            </a:r>
          </a:p>
        </p:txBody>
      </p:sp>
      <p:sp>
        <p:nvSpPr>
          <p:cNvPr id="75782" name="Text Box 6"/>
          <p:cNvSpPr txBox="1">
            <a:spLocks noChangeArrowheads="1"/>
          </p:cNvSpPr>
          <p:nvPr/>
        </p:nvSpPr>
        <p:spPr bwMode="auto">
          <a:xfrm>
            <a:off x="698500" y="5562600"/>
            <a:ext cx="8047038" cy="701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000">
                <a:solidFill>
                  <a:srgbClr val="FFFFFF"/>
                </a:solidFill>
              </a:rPr>
              <a:t>Future dark-energy experiments will require percent-level precision on</a:t>
            </a:r>
          </a:p>
          <a:p>
            <a:pPr algn="ctr" fontAlgn="base">
              <a:spcBef>
                <a:spcPct val="0"/>
              </a:spcBef>
              <a:spcAft>
                <a:spcPct val="0"/>
              </a:spcAft>
              <a:buFontTx/>
              <a:buNone/>
            </a:pPr>
            <a:r>
              <a:rPr lang="en-US" altLang="en-US" sz="2000">
                <a:solidFill>
                  <a:srgbClr val="FFFFFF"/>
                </a:solidFill>
              </a:rPr>
              <a:t>the primary observables D(z) and g(z).</a:t>
            </a:r>
          </a:p>
        </p:txBody>
      </p:sp>
      <p:sp>
        <p:nvSpPr>
          <p:cNvPr id="2" name="Date Placeholder 1"/>
          <p:cNvSpPr>
            <a:spLocks noGrp="1"/>
          </p:cNvSpPr>
          <p:nvPr>
            <p:ph type="dt" sz="half" idx="10"/>
          </p:nvPr>
        </p:nvSpPr>
        <p:spPr/>
        <p:txBody>
          <a:bodyPr/>
          <a:lstStyle/>
          <a:p>
            <a:pPr>
              <a:defRPr/>
            </a:pPr>
            <a:fld id="{7E3616D5-11E3-407C-8202-27E39878F614}"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116</a:t>
            </a:fld>
            <a:endParaRPr lang="en-US">
              <a:solidFill>
                <a:srgbClr val="000000"/>
              </a:solidFill>
            </a:endParaRPr>
          </a:p>
        </p:txBody>
      </p:sp>
    </p:spTree>
    <p:extLst>
      <p:ext uri="{BB962C8B-B14F-4D97-AF65-F5344CB8AC3E}">
        <p14:creationId xmlns:p14="http://schemas.microsoft.com/office/powerpoint/2010/main" val="236228761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Picture 2" descr="GOODSevents"/>
          <p:cNvPicPr>
            <a:picLocks noChangeAspect="1" noChangeArrowheads="1"/>
          </p:cNvPicPr>
          <p:nvPr/>
        </p:nvPicPr>
        <p:blipFill>
          <a:blip r:embed="rId3">
            <a:extLst>
              <a:ext uri="{28A0092B-C50C-407E-A947-70E740481C1C}">
                <a14:useLocalDpi xmlns:a14="http://schemas.microsoft.com/office/drawing/2010/main" val="0"/>
              </a:ext>
            </a:extLst>
          </a:blip>
          <a:srcRect t="7750"/>
          <a:stretch>
            <a:fillRect/>
          </a:stretch>
        </p:blipFill>
        <p:spPr bwMode="auto">
          <a:xfrm>
            <a:off x="4267200" y="1196975"/>
            <a:ext cx="4652963" cy="535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3507" name="Rectangle 3"/>
          <p:cNvSpPr>
            <a:spLocks noGrp="1" noChangeArrowheads="1"/>
          </p:cNvSpPr>
          <p:nvPr>
            <p:ph type="title"/>
          </p:nvPr>
        </p:nvSpPr>
        <p:spPr>
          <a:xfrm>
            <a:off x="685800" y="228600"/>
            <a:ext cx="7772400" cy="685800"/>
          </a:xfrm>
          <a:solidFill>
            <a:srgbClr val="FFFFCC"/>
          </a:solidFill>
        </p:spPr>
        <p:txBody>
          <a:bodyPr/>
          <a:lstStyle/>
          <a:p>
            <a:pPr eaLnBrk="1" hangingPunct="1">
              <a:defRPr/>
            </a:pPr>
            <a:r>
              <a:rPr lang="en-US" sz="3200" b="1" i="1" u="sng">
                <a:solidFill>
                  <a:srgbClr val="FF0000"/>
                </a:solidFill>
                <a:effectLst>
                  <a:outerShdw blurRad="38100" dist="38100" dir="2700000" algn="tl">
                    <a:srgbClr val="000000"/>
                  </a:outerShdw>
                </a:effectLst>
              </a:rPr>
              <a:t>Dark Energy with Type Ia Supernovae</a:t>
            </a:r>
            <a:endParaRPr lang="en-US" sz="3200">
              <a:solidFill>
                <a:srgbClr val="FF0000"/>
              </a:solidFill>
            </a:endParaRPr>
          </a:p>
        </p:txBody>
      </p:sp>
      <p:sp>
        <p:nvSpPr>
          <p:cNvPr id="76804" name="Rectangle 4"/>
          <p:cNvSpPr>
            <a:spLocks noGrp="1" noChangeArrowheads="1"/>
          </p:cNvSpPr>
          <p:nvPr>
            <p:ph type="body" idx="1"/>
          </p:nvPr>
        </p:nvSpPr>
        <p:spPr>
          <a:xfrm>
            <a:off x="685800" y="1219200"/>
            <a:ext cx="3810000" cy="4876800"/>
          </a:xfrm>
        </p:spPr>
        <p:txBody>
          <a:bodyPr/>
          <a:lstStyle/>
          <a:p>
            <a:pPr eaLnBrk="1" hangingPunct="1">
              <a:lnSpc>
                <a:spcPct val="90000"/>
              </a:lnSpc>
            </a:pPr>
            <a:r>
              <a:rPr lang="en-US" altLang="en-US" sz="2400"/>
              <a:t>Exploding white dwarf stars: mass exceeds Chandrasekhar limit.  </a:t>
            </a:r>
          </a:p>
          <a:p>
            <a:pPr eaLnBrk="1" hangingPunct="1">
              <a:lnSpc>
                <a:spcPct val="90000"/>
              </a:lnSpc>
            </a:pPr>
            <a:r>
              <a:rPr lang="en-US" altLang="en-US" sz="2400"/>
              <a:t>If luminosity is fixed, received flux gives relative distance via </a:t>
            </a:r>
            <a:r>
              <a:rPr lang="en-US" altLang="en-US" sz="2400">
                <a:solidFill>
                  <a:srgbClr val="FF0000"/>
                </a:solidFill>
              </a:rPr>
              <a:t>Q</a:t>
            </a:r>
            <a:r>
              <a:rPr lang="en-US" altLang="en-US" sz="2400" i="1">
                <a:solidFill>
                  <a:srgbClr val="FF0000"/>
                </a:solidFill>
              </a:rPr>
              <a:t>f=L/</a:t>
            </a:r>
            <a:r>
              <a:rPr lang="en-US" altLang="en-US" sz="2400">
                <a:solidFill>
                  <a:srgbClr val="FF0000"/>
                </a:solidFill>
              </a:rPr>
              <a:t>4</a:t>
            </a:r>
            <a:r>
              <a:rPr lang="en-US" altLang="en-US" sz="2400">
                <a:solidFill>
                  <a:srgbClr val="FF0000"/>
                </a:solidFill>
                <a:latin typeface="Symbol" pitchFamily="18" charset="2"/>
                <a:sym typeface="Symbol" pitchFamily="18" charset="2"/>
              </a:rPr>
              <a:t></a:t>
            </a:r>
            <a:r>
              <a:rPr lang="en-US" altLang="en-US" sz="2400">
                <a:solidFill>
                  <a:srgbClr val="FF0000"/>
                </a:solidFill>
              </a:rPr>
              <a:t>D</a:t>
            </a:r>
            <a:r>
              <a:rPr lang="en-US" altLang="en-US" sz="2400" baseline="30000">
                <a:solidFill>
                  <a:srgbClr val="FF0000"/>
                </a:solidFill>
              </a:rPr>
              <a:t>2</a:t>
            </a:r>
            <a:r>
              <a:rPr lang="en-US" altLang="en-US" sz="2400">
                <a:solidFill>
                  <a:srgbClr val="FF0000"/>
                </a:solidFill>
              </a:rPr>
              <a:t>.</a:t>
            </a:r>
          </a:p>
          <a:p>
            <a:pPr eaLnBrk="1" hangingPunct="1">
              <a:lnSpc>
                <a:spcPct val="90000"/>
              </a:lnSpc>
            </a:pPr>
            <a:r>
              <a:rPr lang="en-US" altLang="en-US" sz="2400"/>
              <a:t>SNIa are </a:t>
            </a:r>
            <a:r>
              <a:rPr lang="en-US" altLang="en-US" sz="2400" i="1"/>
              <a:t>not</a:t>
            </a:r>
            <a:r>
              <a:rPr lang="en-US" altLang="en-US" sz="2400"/>
              <a:t> homogeneous events.  </a:t>
            </a:r>
            <a:r>
              <a:rPr lang="en-US" altLang="en-US" sz="2400">
                <a:solidFill>
                  <a:srgbClr val="FF0000"/>
                </a:solidFill>
              </a:rPr>
              <a:t>Are all luminosity-affecting variables manifested</a:t>
            </a:r>
            <a:r>
              <a:rPr lang="en-US" altLang="en-US" sz="2400"/>
              <a:t> in observed properties of the explosion (light curves, spectra)?</a:t>
            </a:r>
          </a:p>
        </p:txBody>
      </p:sp>
      <p:sp>
        <p:nvSpPr>
          <p:cNvPr id="76805" name="Text Box 5"/>
          <p:cNvSpPr txBox="1">
            <a:spLocks noChangeArrowheads="1"/>
          </p:cNvSpPr>
          <p:nvPr/>
        </p:nvSpPr>
        <p:spPr bwMode="auto">
          <a:xfrm>
            <a:off x="4821238" y="5886450"/>
            <a:ext cx="3487737" cy="701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000">
                <a:solidFill>
                  <a:srgbClr val="000000"/>
                </a:solidFill>
              </a:rPr>
              <a:t>Supernovae Detected in HST</a:t>
            </a:r>
          </a:p>
          <a:p>
            <a:pPr algn="ctr" fontAlgn="base">
              <a:spcBef>
                <a:spcPct val="0"/>
              </a:spcBef>
              <a:spcAft>
                <a:spcPct val="0"/>
              </a:spcAft>
              <a:buFontTx/>
              <a:buNone/>
            </a:pPr>
            <a:r>
              <a:rPr lang="en-US" altLang="en-US" sz="2000">
                <a:solidFill>
                  <a:srgbClr val="000000"/>
                </a:solidFill>
              </a:rPr>
              <a:t>GOODS Survey (Riess et al)</a:t>
            </a:r>
          </a:p>
        </p:txBody>
      </p:sp>
      <p:sp>
        <p:nvSpPr>
          <p:cNvPr id="76806" name="Oval 6"/>
          <p:cNvSpPr>
            <a:spLocks noChangeArrowheads="1"/>
          </p:cNvSpPr>
          <p:nvPr/>
        </p:nvSpPr>
        <p:spPr bwMode="auto">
          <a:xfrm>
            <a:off x="5724525" y="188913"/>
            <a:ext cx="2808288" cy="936625"/>
          </a:xfrm>
          <a:prstGeom prst="ellipse">
            <a:avLst/>
          </a:prstGeom>
          <a:noFill/>
          <a:ln w="2857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FF0000"/>
              </a:solidFill>
            </a:endParaRPr>
          </a:p>
        </p:txBody>
      </p:sp>
      <p:sp>
        <p:nvSpPr>
          <p:cNvPr id="2" name="Date Placeholder 1"/>
          <p:cNvSpPr>
            <a:spLocks noGrp="1"/>
          </p:cNvSpPr>
          <p:nvPr>
            <p:ph type="dt" sz="half" idx="10"/>
          </p:nvPr>
        </p:nvSpPr>
        <p:spPr/>
        <p:txBody>
          <a:bodyPr/>
          <a:lstStyle/>
          <a:p>
            <a:pPr>
              <a:defRPr/>
            </a:pPr>
            <a:fld id="{FCE1B17C-6BAB-43B0-8CB3-39EE3F2607B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552C0C0D-862C-476C-B4F8-B0870E90E7F1}" type="slidenum">
              <a:rPr lang="en-US" smtClean="0">
                <a:solidFill>
                  <a:srgbClr val="000000"/>
                </a:solidFill>
              </a:rPr>
              <a:pPr>
                <a:defRPr/>
              </a:pPr>
              <a:t>117</a:t>
            </a:fld>
            <a:endParaRPr lang="en-US">
              <a:solidFill>
                <a:srgbClr val="000000"/>
              </a:solidFill>
            </a:endParaRPr>
          </a:p>
        </p:txBody>
      </p:sp>
    </p:spTree>
    <p:extLst>
      <p:ext uri="{BB962C8B-B14F-4D97-AF65-F5344CB8AC3E}">
        <p14:creationId xmlns:p14="http://schemas.microsoft.com/office/powerpoint/2010/main" val="1572893572"/>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1813" y="4041775"/>
            <a:ext cx="3735387" cy="2892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778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3438" y="1092200"/>
            <a:ext cx="4349750" cy="276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35556" name="Rectangle 4"/>
          <p:cNvSpPr>
            <a:spLocks noGrp="1" noChangeArrowheads="1"/>
          </p:cNvSpPr>
          <p:nvPr>
            <p:ph type="title"/>
          </p:nvPr>
        </p:nvSpPr>
        <p:spPr>
          <a:xfrm>
            <a:off x="685800" y="228600"/>
            <a:ext cx="7772400" cy="685800"/>
          </a:xfrm>
        </p:spPr>
        <p:txBody>
          <a:bodyPr/>
          <a:lstStyle/>
          <a:p>
            <a:pPr eaLnBrk="1" hangingPunct="1">
              <a:defRPr/>
            </a:pPr>
            <a:r>
              <a:rPr lang="en-US" sz="3200" b="1" i="1" u="sng">
                <a:solidFill>
                  <a:srgbClr val="FF0000"/>
                </a:solidFill>
                <a:effectLst>
                  <a:outerShdw blurRad="38100" dist="38100" dir="2700000" algn="tl">
                    <a:srgbClr val="C0C0C0"/>
                  </a:outerShdw>
                </a:effectLst>
              </a:rPr>
              <a:t>Dark Energy with Type Ia Supernovae</a:t>
            </a:r>
            <a:endParaRPr lang="en-US" sz="3200">
              <a:solidFill>
                <a:srgbClr val="FF0000"/>
              </a:solidFill>
            </a:endParaRPr>
          </a:p>
        </p:txBody>
      </p:sp>
      <p:sp>
        <p:nvSpPr>
          <p:cNvPr id="77829" name="Text Box 5"/>
          <p:cNvSpPr txBox="1">
            <a:spLocks noChangeArrowheads="1"/>
          </p:cNvSpPr>
          <p:nvPr/>
        </p:nvSpPr>
        <p:spPr bwMode="auto">
          <a:xfrm>
            <a:off x="4513263" y="4191000"/>
            <a:ext cx="4065587" cy="1311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000">
                <a:solidFill>
                  <a:srgbClr val="000000"/>
                </a:solidFill>
              </a:rPr>
              <a:t>Example of SN data:</a:t>
            </a:r>
          </a:p>
          <a:p>
            <a:pPr algn="ctr" fontAlgn="base">
              <a:spcBef>
                <a:spcPct val="0"/>
              </a:spcBef>
              <a:spcAft>
                <a:spcPct val="0"/>
              </a:spcAft>
              <a:buFontTx/>
              <a:buNone/>
            </a:pPr>
            <a:r>
              <a:rPr lang="en-US" altLang="en-US" sz="2000">
                <a:solidFill>
                  <a:srgbClr val="000000"/>
                </a:solidFill>
              </a:rPr>
              <a:t> HST GOODS Survey (Riess et al)</a:t>
            </a:r>
          </a:p>
          <a:p>
            <a:pPr algn="ctr" fontAlgn="base">
              <a:spcBef>
                <a:spcPct val="0"/>
              </a:spcBef>
              <a:spcAft>
                <a:spcPct val="0"/>
              </a:spcAft>
              <a:buFontTx/>
              <a:buNone/>
            </a:pPr>
            <a:endParaRPr lang="en-US" altLang="en-US" sz="2000">
              <a:solidFill>
                <a:srgbClr val="000000"/>
              </a:solidFill>
            </a:endParaRPr>
          </a:p>
          <a:p>
            <a:pPr algn="ctr" fontAlgn="base">
              <a:spcBef>
                <a:spcPct val="0"/>
              </a:spcBef>
              <a:spcAft>
                <a:spcPct val="0"/>
              </a:spcAft>
              <a:buFontTx/>
              <a:buNone/>
            </a:pPr>
            <a:r>
              <a:rPr lang="en-US" altLang="en-US" sz="2000">
                <a:solidFill>
                  <a:srgbClr val="000000"/>
                </a:solidFill>
              </a:rPr>
              <a:t>Clear evidence of acceleration!</a:t>
            </a:r>
          </a:p>
        </p:txBody>
      </p:sp>
      <p:pic>
        <p:nvPicPr>
          <p:cNvPr id="77830" name="Picture 6" descr="GOODS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9750" y="1052513"/>
            <a:ext cx="3962400" cy="284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77831" name="Picture 7" descr="image-1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76800" y="5791200"/>
            <a:ext cx="3657600"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2" name="Rectangle 8"/>
          <p:cNvSpPr>
            <a:spLocks noChangeArrowheads="1"/>
          </p:cNvSpPr>
          <p:nvPr/>
        </p:nvSpPr>
        <p:spPr bwMode="auto">
          <a:xfrm>
            <a:off x="250825" y="1125538"/>
            <a:ext cx="4176713" cy="32400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77833" name="Oval 9"/>
          <p:cNvSpPr>
            <a:spLocks noChangeArrowheads="1"/>
          </p:cNvSpPr>
          <p:nvPr/>
        </p:nvSpPr>
        <p:spPr bwMode="auto">
          <a:xfrm>
            <a:off x="5724525" y="188913"/>
            <a:ext cx="2808288" cy="936625"/>
          </a:xfrm>
          <a:prstGeom prst="ellipse">
            <a:avLst/>
          </a:prstGeom>
          <a:noFill/>
          <a:ln w="2857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FF0000"/>
              </a:solidFill>
            </a:endParaRPr>
          </a:p>
        </p:txBody>
      </p:sp>
      <p:sp>
        <p:nvSpPr>
          <p:cNvPr id="2" name="Date Placeholder 1"/>
          <p:cNvSpPr>
            <a:spLocks noGrp="1"/>
          </p:cNvSpPr>
          <p:nvPr>
            <p:ph type="dt" sz="half" idx="10"/>
          </p:nvPr>
        </p:nvSpPr>
        <p:spPr/>
        <p:txBody>
          <a:bodyPr/>
          <a:lstStyle/>
          <a:p>
            <a:pPr>
              <a:defRPr/>
            </a:pPr>
            <a:fld id="{8E6825C8-2299-4C25-85C6-C08B5821F505}"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552C0C0D-862C-476C-B4F8-B0870E90E7F1}" type="slidenum">
              <a:rPr lang="en-US" smtClean="0">
                <a:solidFill>
                  <a:srgbClr val="000000"/>
                </a:solidFill>
              </a:rPr>
              <a:pPr>
                <a:defRPr/>
              </a:pPr>
              <a:t>118</a:t>
            </a:fld>
            <a:endParaRPr lang="en-US">
              <a:solidFill>
                <a:srgbClr val="000000"/>
              </a:solidFill>
            </a:endParaRPr>
          </a:p>
        </p:txBody>
      </p:sp>
    </p:spTree>
    <p:extLst>
      <p:ext uri="{BB962C8B-B14F-4D97-AF65-F5344CB8AC3E}">
        <p14:creationId xmlns:p14="http://schemas.microsoft.com/office/powerpoint/2010/main" val="5206396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0" name="Picture 2"/>
          <p:cNvPicPr>
            <a:picLocks noChangeAspect="1" noChangeArrowheads="1"/>
          </p:cNvPicPr>
          <p:nvPr/>
        </p:nvPicPr>
        <p:blipFill>
          <a:blip r:embed="rId2">
            <a:extLst>
              <a:ext uri="{28A0092B-C50C-407E-A947-70E740481C1C}">
                <a14:useLocalDpi xmlns:a14="http://schemas.microsoft.com/office/drawing/2010/main" val="0"/>
              </a:ext>
            </a:extLst>
          </a:blip>
          <a:srcRect l="15625" t="27083" r="11719" b="9375"/>
          <a:stretch>
            <a:fillRect/>
          </a:stretch>
        </p:blipFill>
        <p:spPr bwMode="auto">
          <a:xfrm>
            <a:off x="1066800" y="1600200"/>
            <a:ext cx="7086600" cy="464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851" name="Text Box 3"/>
          <p:cNvSpPr txBox="1">
            <a:spLocks noChangeArrowheads="1"/>
          </p:cNvSpPr>
          <p:nvPr/>
        </p:nvSpPr>
        <p:spPr bwMode="auto">
          <a:xfrm>
            <a:off x="304800" y="762000"/>
            <a:ext cx="464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Riess et al astro-ph/0611572</a:t>
            </a:r>
          </a:p>
        </p:txBody>
      </p:sp>
      <p:sp>
        <p:nvSpPr>
          <p:cNvPr id="2" name="Date Placeholder 1"/>
          <p:cNvSpPr>
            <a:spLocks noGrp="1"/>
          </p:cNvSpPr>
          <p:nvPr>
            <p:ph type="dt" sz="half" idx="10"/>
          </p:nvPr>
        </p:nvSpPr>
        <p:spPr/>
        <p:txBody>
          <a:bodyPr/>
          <a:lstStyle/>
          <a:p>
            <a:pPr>
              <a:defRPr/>
            </a:pPr>
            <a:fld id="{8CACC69B-0946-46D7-95BE-4DC0B9106A90}"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119</a:t>
            </a:fld>
            <a:endParaRPr lang="en-US">
              <a:solidFill>
                <a:srgbClr val="000000"/>
              </a:solidFill>
            </a:endParaRPr>
          </a:p>
        </p:txBody>
      </p:sp>
    </p:spTree>
    <p:extLst>
      <p:ext uri="{BB962C8B-B14F-4D97-AF65-F5344CB8AC3E}">
        <p14:creationId xmlns:p14="http://schemas.microsoft.com/office/powerpoint/2010/main" val="12554154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extBox 1"/>
          <p:cNvSpPr txBox="1">
            <a:spLocks noChangeArrowheads="1"/>
          </p:cNvSpPr>
          <p:nvPr/>
        </p:nvSpPr>
        <p:spPr bwMode="auto">
          <a:xfrm>
            <a:off x="381000" y="1143000"/>
            <a:ext cx="5791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u="sng">
                <a:solidFill>
                  <a:srgbClr val="000099"/>
                </a:solidFill>
                <a:cs typeface="Arial" charset="0"/>
              </a:rPr>
              <a:t>Friedmann Eqn. </a:t>
            </a:r>
          </a:p>
        </p:txBody>
      </p:sp>
      <p:graphicFrame>
        <p:nvGraphicFramePr>
          <p:cNvPr id="12291" name="Object 2"/>
          <p:cNvGraphicFramePr>
            <a:graphicFrameLocks noChangeAspect="1"/>
          </p:cNvGraphicFramePr>
          <p:nvPr/>
        </p:nvGraphicFramePr>
        <p:xfrm>
          <a:off x="3621088" y="1524000"/>
          <a:ext cx="5102225" cy="998538"/>
        </p:xfrm>
        <a:graphic>
          <a:graphicData uri="http://schemas.openxmlformats.org/presentationml/2006/ole">
            <mc:AlternateContent xmlns:mc="http://schemas.openxmlformats.org/markup-compatibility/2006">
              <mc:Choice xmlns:v="urn:schemas-microsoft-com:vml" Requires="v">
                <p:oleObj name="Equation" r:id="rId2" imgW="2400300" imgH="469900" progId="Equation.DSMT4">
                  <p:embed/>
                </p:oleObj>
              </mc:Choice>
              <mc:Fallback>
                <p:oleObj name="Equation" r:id="rId2" imgW="2400300" imgH="469900" progId="Equation.DSMT4">
                  <p:embed/>
                  <p:pic>
                    <p:nvPicPr>
                      <p:cNvPr id="12291"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088" y="1524000"/>
                        <a:ext cx="5102225" cy="99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Slide Number Placeholder 6"/>
          <p:cNvSpPr>
            <a:spLocks noGrp="1"/>
          </p:cNvSpPr>
          <p:nvPr>
            <p:ph type="sldNum" sz="quarter" idx="12"/>
          </p:nvPr>
        </p:nvSpPr>
        <p:spPr/>
        <p:txBody>
          <a:bodyPr/>
          <a:lstStyle/>
          <a:p>
            <a:pPr>
              <a:defRPr/>
            </a:pPr>
            <a:fld id="{3FFB2D0A-3F81-4C15-8791-C7991B58DC85}" type="slidenum">
              <a:rPr lang="en-US">
                <a:solidFill>
                  <a:srgbClr val="002060">
                    <a:tint val="75000"/>
                  </a:srgbClr>
                </a:solidFill>
              </a:rPr>
              <a:pPr>
                <a:defRPr/>
              </a:pPr>
              <a:t>12</a:t>
            </a:fld>
            <a:endParaRPr lang="en-US">
              <a:solidFill>
                <a:srgbClr val="002060">
                  <a:tint val="75000"/>
                </a:srgbClr>
              </a:solidFill>
            </a:endParaRPr>
          </a:p>
        </p:txBody>
      </p:sp>
      <p:graphicFrame>
        <p:nvGraphicFramePr>
          <p:cNvPr id="12293" name="Object 12"/>
          <p:cNvGraphicFramePr>
            <a:graphicFrameLocks noChangeAspect="1"/>
          </p:cNvGraphicFramePr>
          <p:nvPr/>
        </p:nvGraphicFramePr>
        <p:xfrm>
          <a:off x="2852738" y="3684588"/>
          <a:ext cx="3509962" cy="944562"/>
        </p:xfrm>
        <a:graphic>
          <a:graphicData uri="http://schemas.openxmlformats.org/presentationml/2006/ole">
            <mc:AlternateContent xmlns:mc="http://schemas.openxmlformats.org/markup-compatibility/2006">
              <mc:Choice xmlns:v="urn:schemas-microsoft-com:vml" Requires="v">
                <p:oleObj name="Equation" r:id="rId4" imgW="1651000" imgH="444500" progId="Equation.DSMT4">
                  <p:embed/>
                </p:oleObj>
              </mc:Choice>
              <mc:Fallback>
                <p:oleObj name="Equation" r:id="rId4" imgW="1651000" imgH="444500" progId="Equation.DSMT4">
                  <p:embed/>
                  <p:pic>
                    <p:nvPicPr>
                      <p:cNvPr id="12293" name="Object 1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52738" y="3684588"/>
                        <a:ext cx="3509962" cy="944562"/>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6" name="Oval 15"/>
          <p:cNvSpPr/>
          <p:nvPr/>
        </p:nvSpPr>
        <p:spPr>
          <a:xfrm>
            <a:off x="6019800" y="3429000"/>
            <a:ext cx="457200" cy="15240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B7DDE8"/>
              </a:solidFill>
            </a:endParaRPr>
          </a:p>
        </p:txBody>
      </p:sp>
      <p:sp>
        <p:nvSpPr>
          <p:cNvPr id="2" name="Date Placeholder 1"/>
          <p:cNvSpPr>
            <a:spLocks noGrp="1"/>
          </p:cNvSpPr>
          <p:nvPr>
            <p:ph type="dt" sz="half" idx="10"/>
          </p:nvPr>
        </p:nvSpPr>
        <p:spPr/>
        <p:txBody>
          <a:bodyPr/>
          <a:lstStyle/>
          <a:p>
            <a:pPr>
              <a:defRPr/>
            </a:pPr>
            <a:fld id="{E6AB77AF-300D-4339-885D-8920C5C2EFB3}"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3786014578"/>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1066800"/>
            <a:ext cx="4005263"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8627" name="Rectangle 3"/>
          <p:cNvSpPr>
            <a:spLocks noGrp="1" noChangeArrowheads="1"/>
          </p:cNvSpPr>
          <p:nvPr>
            <p:ph type="title"/>
          </p:nvPr>
        </p:nvSpPr>
        <p:spPr>
          <a:xfrm>
            <a:off x="685800" y="76200"/>
            <a:ext cx="7772400" cy="1143000"/>
          </a:xfrm>
        </p:spPr>
        <p:txBody>
          <a:bodyPr/>
          <a:lstStyle/>
          <a:p>
            <a:pPr eaLnBrk="1" hangingPunct="1">
              <a:defRPr/>
            </a:pPr>
            <a:r>
              <a:rPr lang="en-US" sz="2400" b="1" i="1" u="sng">
                <a:solidFill>
                  <a:srgbClr val="FF0000"/>
                </a:solidFill>
                <a:effectLst>
                  <a:outerShdw blurRad="38100" dist="38100" dir="2700000" algn="tl">
                    <a:srgbClr val="C0C0C0"/>
                  </a:outerShdw>
                </a:effectLst>
              </a:rPr>
              <a:t>Dark Energy with Baryon Acoustic Oscillations</a:t>
            </a:r>
            <a:endParaRPr lang="en-US" sz="2400">
              <a:solidFill>
                <a:srgbClr val="FF0000"/>
              </a:solidFill>
            </a:endParaRPr>
          </a:p>
        </p:txBody>
      </p:sp>
      <p:sp>
        <p:nvSpPr>
          <p:cNvPr id="79876" name="Text Box 4"/>
          <p:cNvSpPr txBox="1">
            <a:spLocks noChangeArrowheads="1"/>
          </p:cNvSpPr>
          <p:nvPr/>
        </p:nvSpPr>
        <p:spPr bwMode="auto">
          <a:xfrm>
            <a:off x="152400" y="1066800"/>
            <a:ext cx="4419600" cy="5589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pPr>
            <a:r>
              <a:rPr lang="en-US" altLang="en-US" sz="1800">
                <a:solidFill>
                  <a:srgbClr val="000000"/>
                </a:solidFill>
              </a:rPr>
              <a:t>Acoustic waves propagate in the baryon-photon plasma starting at end of inflation. </a:t>
            </a:r>
          </a:p>
          <a:p>
            <a:pPr fontAlgn="base">
              <a:spcBef>
                <a:spcPct val="50000"/>
              </a:spcBef>
              <a:spcAft>
                <a:spcPct val="0"/>
              </a:spcAft>
            </a:pPr>
            <a:r>
              <a:rPr lang="en-US" altLang="en-US" sz="1800">
                <a:solidFill>
                  <a:srgbClr val="000000"/>
                </a:solidFill>
              </a:rPr>
              <a:t>When plasma combines to neutral hydrogen, sound propagation ends.</a:t>
            </a:r>
          </a:p>
          <a:p>
            <a:pPr fontAlgn="base">
              <a:spcBef>
                <a:spcPct val="50000"/>
              </a:spcBef>
              <a:spcAft>
                <a:spcPct val="0"/>
              </a:spcAft>
            </a:pPr>
            <a:r>
              <a:rPr lang="en-US" altLang="en-US" sz="1800">
                <a:solidFill>
                  <a:srgbClr val="000000"/>
                </a:solidFill>
              </a:rPr>
              <a:t>Cosmic expansion sets up a predictable </a:t>
            </a:r>
            <a:r>
              <a:rPr lang="en-US" altLang="en-US" sz="1800">
                <a:solidFill>
                  <a:srgbClr val="FF0000"/>
                </a:solidFill>
              </a:rPr>
              <a:t>standing wave pattern</a:t>
            </a:r>
            <a:r>
              <a:rPr lang="en-US" altLang="en-US" sz="1800">
                <a:solidFill>
                  <a:srgbClr val="000000"/>
                </a:solidFill>
              </a:rPr>
              <a:t> on scales of the Hubble length. The Hubble length (~</a:t>
            </a:r>
            <a:r>
              <a:rPr lang="en-US" altLang="en-US" sz="1800" i="1">
                <a:solidFill>
                  <a:srgbClr val="000000"/>
                </a:solidFill>
              </a:rPr>
              <a:t>sound horizon</a:t>
            </a:r>
            <a:r>
              <a:rPr lang="en-US" altLang="en-US" sz="1800" b="1">
                <a:solidFill>
                  <a:srgbClr val="000000"/>
                </a:solidFill>
              </a:rPr>
              <a:t> </a:t>
            </a:r>
            <a:r>
              <a:rPr lang="en-US" altLang="en-US" sz="1800" i="1">
                <a:solidFill>
                  <a:srgbClr val="000000"/>
                </a:solidFill>
              </a:rPr>
              <a:t>r</a:t>
            </a:r>
            <a:r>
              <a:rPr lang="en-US" altLang="en-US" sz="1800" i="1" baseline="-25000">
                <a:solidFill>
                  <a:srgbClr val="000000"/>
                </a:solidFill>
              </a:rPr>
              <a:t>s) </a:t>
            </a:r>
            <a:r>
              <a:rPr lang="en-US" altLang="en-US" sz="1800" i="1">
                <a:solidFill>
                  <a:srgbClr val="000000"/>
                </a:solidFill>
              </a:rPr>
              <a:t>~</a:t>
            </a:r>
            <a:r>
              <a:rPr lang="en-US" altLang="en-US" sz="1800">
                <a:solidFill>
                  <a:srgbClr val="000000"/>
                </a:solidFill>
              </a:rPr>
              <a:t>140 Mpc is imprinted on the matter density pattern.</a:t>
            </a:r>
          </a:p>
          <a:p>
            <a:pPr fontAlgn="base">
              <a:spcBef>
                <a:spcPct val="50000"/>
              </a:spcBef>
              <a:spcAft>
                <a:spcPct val="0"/>
              </a:spcAft>
            </a:pPr>
            <a:r>
              <a:rPr lang="en-US" altLang="en-US" sz="1800">
                <a:solidFill>
                  <a:srgbClr val="000000"/>
                </a:solidFill>
              </a:rPr>
              <a:t>Identify the angular scale subtending </a:t>
            </a:r>
            <a:r>
              <a:rPr lang="en-US" altLang="en-US" sz="1800" i="1">
                <a:solidFill>
                  <a:srgbClr val="000000"/>
                </a:solidFill>
              </a:rPr>
              <a:t>r</a:t>
            </a:r>
            <a:r>
              <a:rPr lang="en-US" altLang="en-US" sz="1800" i="1" baseline="-25000">
                <a:solidFill>
                  <a:srgbClr val="000000"/>
                </a:solidFill>
              </a:rPr>
              <a:t>s</a:t>
            </a:r>
            <a:r>
              <a:rPr lang="en-US" altLang="en-US" sz="1800">
                <a:solidFill>
                  <a:srgbClr val="000000"/>
                </a:solidFill>
              </a:rPr>
              <a:t> then use </a:t>
            </a:r>
            <a:r>
              <a:rPr lang="en-US" altLang="en-US" sz="1800" b="1" i="1">
                <a:solidFill>
                  <a:srgbClr val="FF0000"/>
                </a:solidFill>
                <a:latin typeface="Symbol" pitchFamily="18" charset="2"/>
                <a:sym typeface="Symbol" pitchFamily="18" charset="2"/>
              </a:rPr>
              <a:t></a:t>
            </a:r>
            <a:r>
              <a:rPr lang="en-US" altLang="en-US" sz="1800" b="1" i="1" baseline="-25000">
                <a:solidFill>
                  <a:srgbClr val="FF0000"/>
                </a:solidFill>
              </a:rPr>
              <a:t>s</a:t>
            </a:r>
            <a:r>
              <a:rPr lang="en-US" altLang="en-US" sz="1800" b="1" i="1">
                <a:solidFill>
                  <a:srgbClr val="FF0000"/>
                </a:solidFill>
              </a:rPr>
              <a:t>=r</a:t>
            </a:r>
            <a:r>
              <a:rPr lang="en-US" altLang="en-US" sz="1800" b="1" i="1" baseline="-25000">
                <a:solidFill>
                  <a:srgbClr val="FF0000"/>
                </a:solidFill>
              </a:rPr>
              <a:t>s</a:t>
            </a:r>
            <a:r>
              <a:rPr lang="en-US" altLang="en-US" sz="1800" b="1" i="1">
                <a:solidFill>
                  <a:srgbClr val="FF0000"/>
                </a:solidFill>
              </a:rPr>
              <a:t>/D(z)</a:t>
            </a:r>
          </a:p>
          <a:p>
            <a:pPr fontAlgn="base">
              <a:spcBef>
                <a:spcPct val="50000"/>
              </a:spcBef>
              <a:spcAft>
                <a:spcPct val="0"/>
              </a:spcAft>
            </a:pPr>
            <a:r>
              <a:rPr lang="en-US" altLang="en-US" sz="1800">
                <a:solidFill>
                  <a:srgbClr val="000000"/>
                </a:solidFill>
              </a:rPr>
              <a:t>WMAP/Planck determine </a:t>
            </a:r>
            <a:r>
              <a:rPr lang="en-US" altLang="en-US" sz="1800" i="1">
                <a:solidFill>
                  <a:srgbClr val="000000"/>
                </a:solidFill>
              </a:rPr>
              <a:t>r</a:t>
            </a:r>
            <a:r>
              <a:rPr lang="en-US" altLang="en-US" sz="1800" i="1" baseline="-25000">
                <a:solidFill>
                  <a:srgbClr val="000000"/>
                </a:solidFill>
              </a:rPr>
              <a:t>s</a:t>
            </a:r>
            <a:r>
              <a:rPr lang="en-US" altLang="en-US" sz="1800">
                <a:solidFill>
                  <a:srgbClr val="000000"/>
                </a:solidFill>
              </a:rPr>
              <a:t> and the distance to z=1088.</a:t>
            </a:r>
          </a:p>
          <a:p>
            <a:pPr fontAlgn="base">
              <a:spcBef>
                <a:spcPct val="50000"/>
              </a:spcBef>
              <a:spcAft>
                <a:spcPct val="0"/>
              </a:spcAft>
            </a:pPr>
            <a:r>
              <a:rPr lang="en-US" altLang="en-US" sz="1800">
                <a:solidFill>
                  <a:srgbClr val="000000"/>
                </a:solidFill>
              </a:rPr>
              <a:t>Survey of galaxies (as signposts for dark matter) recover </a:t>
            </a:r>
            <a:r>
              <a:rPr lang="en-US" altLang="en-US" sz="1800" b="1">
                <a:solidFill>
                  <a:srgbClr val="FF0000"/>
                </a:solidFill>
              </a:rPr>
              <a:t>D(z), H(z)</a:t>
            </a:r>
            <a:r>
              <a:rPr lang="en-US" altLang="en-US" sz="1800">
                <a:solidFill>
                  <a:srgbClr val="000000"/>
                </a:solidFill>
              </a:rPr>
              <a:t> at 0&lt;z&lt;5.</a:t>
            </a:r>
          </a:p>
          <a:p>
            <a:pPr fontAlgn="base">
              <a:spcBef>
                <a:spcPct val="50000"/>
              </a:spcBef>
              <a:spcAft>
                <a:spcPct val="0"/>
              </a:spcAft>
            </a:pPr>
            <a:r>
              <a:rPr lang="en-US" altLang="en-US" sz="1800">
                <a:solidFill>
                  <a:srgbClr val="000000"/>
                </a:solidFill>
              </a:rPr>
              <a:t>Galaxy survey can be visible/NIR or 21-cm emission</a:t>
            </a:r>
          </a:p>
        </p:txBody>
      </p:sp>
      <p:pic>
        <p:nvPicPr>
          <p:cNvPr id="79877"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3716338"/>
            <a:ext cx="4032250" cy="2857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9878" name="Text Box 6"/>
          <p:cNvSpPr txBox="1">
            <a:spLocks noChangeArrowheads="1"/>
          </p:cNvSpPr>
          <p:nvPr/>
        </p:nvSpPr>
        <p:spPr bwMode="auto">
          <a:xfrm>
            <a:off x="5060950" y="1371600"/>
            <a:ext cx="1911350" cy="581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1600" b="1">
                <a:solidFill>
                  <a:srgbClr val="000066"/>
                </a:solidFill>
              </a:rPr>
              <a:t>BAO seen in CMB</a:t>
            </a:r>
          </a:p>
          <a:p>
            <a:pPr algn="ctr" fontAlgn="base">
              <a:spcBef>
                <a:spcPct val="0"/>
              </a:spcBef>
              <a:spcAft>
                <a:spcPct val="0"/>
              </a:spcAft>
              <a:buFontTx/>
              <a:buNone/>
            </a:pPr>
            <a:r>
              <a:rPr lang="en-US" altLang="en-US" sz="1600" b="1">
                <a:solidFill>
                  <a:srgbClr val="000066"/>
                </a:solidFill>
              </a:rPr>
              <a:t>(WMAP)</a:t>
            </a:r>
          </a:p>
        </p:txBody>
      </p:sp>
      <p:sp>
        <p:nvSpPr>
          <p:cNvPr id="79879" name="Text Box 7"/>
          <p:cNvSpPr txBox="1">
            <a:spLocks noChangeArrowheads="1"/>
          </p:cNvSpPr>
          <p:nvPr/>
        </p:nvSpPr>
        <p:spPr bwMode="auto">
          <a:xfrm>
            <a:off x="5189538" y="5334000"/>
            <a:ext cx="2071687" cy="825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1600" b="1">
                <a:solidFill>
                  <a:srgbClr val="000066"/>
                </a:solidFill>
              </a:rPr>
              <a:t>BAO seen in SDSS</a:t>
            </a:r>
          </a:p>
          <a:p>
            <a:pPr algn="ctr" fontAlgn="base">
              <a:spcBef>
                <a:spcPct val="0"/>
              </a:spcBef>
              <a:spcAft>
                <a:spcPct val="0"/>
              </a:spcAft>
              <a:buFontTx/>
              <a:buNone/>
            </a:pPr>
            <a:r>
              <a:rPr lang="en-US" altLang="en-US" sz="1600" b="1">
                <a:solidFill>
                  <a:srgbClr val="000066"/>
                </a:solidFill>
              </a:rPr>
              <a:t>Galaxy correlations</a:t>
            </a:r>
          </a:p>
          <a:p>
            <a:pPr algn="ctr" fontAlgn="base">
              <a:spcBef>
                <a:spcPct val="0"/>
              </a:spcBef>
              <a:spcAft>
                <a:spcPct val="0"/>
              </a:spcAft>
              <a:buFontTx/>
              <a:buNone/>
            </a:pPr>
            <a:r>
              <a:rPr lang="en-US" altLang="en-US" sz="1600" b="1">
                <a:solidFill>
                  <a:srgbClr val="000066"/>
                </a:solidFill>
              </a:rPr>
              <a:t>(Eisenstein et al)</a:t>
            </a:r>
          </a:p>
        </p:txBody>
      </p:sp>
      <p:sp>
        <p:nvSpPr>
          <p:cNvPr id="79880" name="Oval 8"/>
          <p:cNvSpPr>
            <a:spLocks noChangeArrowheads="1"/>
          </p:cNvSpPr>
          <p:nvPr/>
        </p:nvSpPr>
        <p:spPr bwMode="auto">
          <a:xfrm>
            <a:off x="3563938" y="188913"/>
            <a:ext cx="4968875" cy="936625"/>
          </a:xfrm>
          <a:prstGeom prst="ellipse">
            <a:avLst/>
          </a:prstGeom>
          <a:noFill/>
          <a:ln w="2857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FF0000"/>
              </a:solidFill>
            </a:endParaRPr>
          </a:p>
        </p:txBody>
      </p:sp>
      <p:sp>
        <p:nvSpPr>
          <p:cNvPr id="2" name="Date Placeholder 1"/>
          <p:cNvSpPr>
            <a:spLocks noGrp="1"/>
          </p:cNvSpPr>
          <p:nvPr>
            <p:ph type="dt" sz="half" idx="10"/>
          </p:nvPr>
        </p:nvSpPr>
        <p:spPr/>
        <p:txBody>
          <a:bodyPr/>
          <a:lstStyle/>
          <a:p>
            <a:pPr>
              <a:defRPr/>
            </a:pPr>
            <a:fld id="{BAF1B992-5FA3-4F6E-BF5A-F15A06436C82}"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552C0C0D-862C-476C-B4F8-B0870E90E7F1}" type="slidenum">
              <a:rPr lang="en-US" smtClean="0">
                <a:solidFill>
                  <a:srgbClr val="000000"/>
                </a:solidFill>
              </a:rPr>
              <a:pPr>
                <a:defRPr/>
              </a:pPr>
              <a:t>120</a:t>
            </a:fld>
            <a:endParaRPr lang="en-US">
              <a:solidFill>
                <a:srgbClr val="000000"/>
              </a:solidFill>
            </a:endParaRPr>
          </a:p>
        </p:txBody>
      </p:sp>
    </p:spTree>
    <p:extLst>
      <p:ext uri="{BB962C8B-B14F-4D97-AF65-F5344CB8AC3E}">
        <p14:creationId xmlns:p14="http://schemas.microsoft.com/office/powerpoint/2010/main" val="421512908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Grp="1" noChangeArrowheads="1"/>
          </p:cNvSpPr>
          <p:nvPr>
            <p:ph type="title"/>
          </p:nvPr>
        </p:nvSpPr>
        <p:spPr>
          <a:xfrm>
            <a:off x="685800" y="-228600"/>
            <a:ext cx="7772400" cy="1143000"/>
          </a:xfrm>
        </p:spPr>
        <p:txBody>
          <a:bodyPr/>
          <a:lstStyle/>
          <a:p>
            <a:pPr eaLnBrk="1" hangingPunct="1">
              <a:defRPr/>
            </a:pPr>
            <a:r>
              <a:rPr lang="en-US" sz="3200" b="1" i="1" u="sng">
                <a:solidFill>
                  <a:srgbClr val="FF0000"/>
                </a:solidFill>
                <a:effectLst>
                  <a:outerShdw blurRad="38100" dist="38100" dir="2700000" algn="tl">
                    <a:srgbClr val="C0C0C0"/>
                  </a:outerShdw>
                </a:effectLst>
              </a:rPr>
              <a:t>Dark Energy with Galaxy Clusters</a:t>
            </a:r>
            <a:endParaRPr lang="en-US" sz="3200">
              <a:solidFill>
                <a:srgbClr val="FF0000"/>
              </a:solidFill>
            </a:endParaRPr>
          </a:p>
        </p:txBody>
      </p:sp>
      <p:sp>
        <p:nvSpPr>
          <p:cNvPr id="80899" name="Text Box 3"/>
          <p:cNvSpPr txBox="1">
            <a:spLocks noChangeArrowheads="1"/>
          </p:cNvSpPr>
          <p:nvPr/>
        </p:nvSpPr>
        <p:spPr bwMode="auto">
          <a:xfrm>
            <a:off x="304800" y="685800"/>
            <a:ext cx="3962400" cy="588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pPr>
            <a:r>
              <a:rPr lang="en-US" altLang="en-US" sz="2000">
                <a:solidFill>
                  <a:srgbClr val="000000"/>
                </a:solidFill>
              </a:rPr>
              <a:t>Galaxy clusters are the largest structures in Universe to undergo gravitational collapse.</a:t>
            </a:r>
          </a:p>
          <a:p>
            <a:pPr fontAlgn="base">
              <a:spcBef>
                <a:spcPct val="50000"/>
              </a:spcBef>
              <a:spcAft>
                <a:spcPct val="0"/>
              </a:spcAft>
            </a:pPr>
            <a:r>
              <a:rPr lang="en-US" altLang="en-US" sz="2000">
                <a:solidFill>
                  <a:srgbClr val="000000"/>
                </a:solidFill>
              </a:rPr>
              <a:t>Markers for locations with density contrast above a critical value.</a:t>
            </a:r>
          </a:p>
          <a:p>
            <a:pPr fontAlgn="base">
              <a:spcBef>
                <a:spcPct val="50000"/>
              </a:spcBef>
              <a:spcAft>
                <a:spcPct val="0"/>
              </a:spcAft>
            </a:pPr>
            <a:r>
              <a:rPr lang="en-US" altLang="en-US" sz="2000">
                <a:solidFill>
                  <a:srgbClr val="000000"/>
                </a:solidFill>
              </a:rPr>
              <a:t>Theory predicts the </a:t>
            </a:r>
            <a:r>
              <a:rPr lang="en-US" altLang="en-US" sz="2000" i="1">
                <a:solidFill>
                  <a:srgbClr val="FF0000"/>
                </a:solidFill>
              </a:rPr>
              <a:t>mass function</a:t>
            </a:r>
            <a:r>
              <a:rPr lang="en-US" altLang="en-US" sz="2000" i="1">
                <a:solidFill>
                  <a:srgbClr val="000000"/>
                </a:solidFill>
              </a:rPr>
              <a:t> dN/dMdV.</a:t>
            </a:r>
            <a:r>
              <a:rPr lang="en-US" altLang="en-US" sz="2000">
                <a:solidFill>
                  <a:srgbClr val="000000"/>
                </a:solidFill>
              </a:rPr>
              <a:t> We observe </a:t>
            </a:r>
            <a:r>
              <a:rPr lang="en-US" altLang="en-US" sz="2000" i="1">
                <a:solidFill>
                  <a:srgbClr val="000000"/>
                </a:solidFill>
              </a:rPr>
              <a:t>dN/dzd</a:t>
            </a:r>
            <a:r>
              <a:rPr lang="en-US" altLang="en-US" sz="2000" i="1">
                <a:solidFill>
                  <a:srgbClr val="000000"/>
                </a:solidFill>
                <a:sym typeface="Symbol" pitchFamily="18" charset="2"/>
              </a:rPr>
              <a:t>.</a:t>
            </a:r>
            <a:endParaRPr lang="en-US" altLang="en-US" sz="2000">
              <a:solidFill>
                <a:srgbClr val="000000"/>
              </a:solidFill>
            </a:endParaRPr>
          </a:p>
          <a:p>
            <a:pPr fontAlgn="base">
              <a:spcBef>
                <a:spcPct val="50000"/>
              </a:spcBef>
              <a:spcAft>
                <a:spcPct val="0"/>
              </a:spcAft>
            </a:pPr>
            <a:r>
              <a:rPr lang="en-US" altLang="en-US" sz="2000">
                <a:solidFill>
                  <a:srgbClr val="000000"/>
                </a:solidFill>
              </a:rPr>
              <a:t>Dark energy sensitivity: </a:t>
            </a:r>
          </a:p>
          <a:p>
            <a:pPr fontAlgn="base">
              <a:spcBef>
                <a:spcPct val="50000"/>
              </a:spcBef>
              <a:spcAft>
                <a:spcPct val="0"/>
              </a:spcAft>
            </a:pPr>
            <a:endParaRPr lang="en-US" altLang="en-US" sz="2000">
              <a:solidFill>
                <a:srgbClr val="000000"/>
              </a:solidFill>
            </a:endParaRPr>
          </a:p>
          <a:p>
            <a:pPr fontAlgn="base">
              <a:spcBef>
                <a:spcPct val="50000"/>
              </a:spcBef>
              <a:spcAft>
                <a:spcPct val="0"/>
              </a:spcAft>
            </a:pPr>
            <a:r>
              <a:rPr lang="en-US" altLang="en-US" sz="2000">
                <a:solidFill>
                  <a:srgbClr val="000000"/>
                </a:solidFill>
              </a:rPr>
              <a:t>Mass function is </a:t>
            </a:r>
            <a:r>
              <a:rPr lang="en-US" altLang="en-US" sz="2000">
                <a:solidFill>
                  <a:srgbClr val="FF0000"/>
                </a:solidFill>
              </a:rPr>
              <a:t>very sensitive to M; very sensitive to </a:t>
            </a:r>
            <a:r>
              <a:rPr lang="en-US" altLang="en-US" sz="2000" b="1" i="1">
                <a:solidFill>
                  <a:srgbClr val="FF0000"/>
                </a:solidFill>
              </a:rPr>
              <a:t>g(z).</a:t>
            </a:r>
          </a:p>
          <a:p>
            <a:pPr fontAlgn="base">
              <a:spcBef>
                <a:spcPct val="50000"/>
              </a:spcBef>
              <a:spcAft>
                <a:spcPct val="0"/>
              </a:spcAft>
            </a:pPr>
            <a:r>
              <a:rPr lang="en-US" altLang="en-US" sz="2000">
                <a:solidFill>
                  <a:srgbClr val="000000"/>
                </a:solidFill>
              </a:rPr>
              <a:t>Also very </a:t>
            </a:r>
            <a:r>
              <a:rPr lang="en-US" altLang="en-US" sz="2000">
                <a:solidFill>
                  <a:srgbClr val="FF0000"/>
                </a:solidFill>
              </a:rPr>
              <a:t>sensitive to </a:t>
            </a:r>
            <a:r>
              <a:rPr lang="en-US" altLang="en-US" sz="2000" b="1" i="1">
                <a:solidFill>
                  <a:srgbClr val="FF0000"/>
                </a:solidFill>
              </a:rPr>
              <a:t>mis-estimation </a:t>
            </a:r>
            <a:r>
              <a:rPr lang="en-US" altLang="en-US" sz="2000">
                <a:solidFill>
                  <a:srgbClr val="FF0000"/>
                </a:solidFill>
              </a:rPr>
              <a:t>of mass</a:t>
            </a:r>
            <a:r>
              <a:rPr lang="en-US" altLang="en-US" sz="2000">
                <a:solidFill>
                  <a:srgbClr val="000000"/>
                </a:solidFill>
              </a:rPr>
              <a:t>, which is not directly observed.</a:t>
            </a:r>
          </a:p>
        </p:txBody>
      </p:sp>
      <p:sp>
        <p:nvSpPr>
          <p:cNvPr id="80900" name="Rectangle 4"/>
          <p:cNvSpPr>
            <a:spLocks noChangeArrowheads="1"/>
          </p:cNvSpPr>
          <p:nvPr/>
        </p:nvSpPr>
        <p:spPr bwMode="auto">
          <a:xfrm>
            <a:off x="7010400" y="2514600"/>
            <a:ext cx="1550988" cy="581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1600">
                <a:solidFill>
                  <a:srgbClr val="FF9900"/>
                </a:solidFill>
              </a:rPr>
              <a:t>Optical View</a:t>
            </a:r>
          </a:p>
          <a:p>
            <a:pPr fontAlgn="base">
              <a:spcBef>
                <a:spcPct val="0"/>
              </a:spcBef>
              <a:spcAft>
                <a:spcPct val="0"/>
              </a:spcAft>
              <a:buFontTx/>
              <a:buNone/>
            </a:pPr>
            <a:r>
              <a:rPr lang="en-US" altLang="en-US" sz="1600">
                <a:solidFill>
                  <a:srgbClr val="FF9900"/>
                </a:solidFill>
              </a:rPr>
              <a:t>(Lupton/SDSS)</a:t>
            </a:r>
          </a:p>
        </p:txBody>
      </p:sp>
      <p:sp>
        <p:nvSpPr>
          <p:cNvPr id="80901" name="Text Box 5"/>
          <p:cNvSpPr txBox="1">
            <a:spLocks noChangeArrowheads="1"/>
          </p:cNvSpPr>
          <p:nvPr/>
        </p:nvSpPr>
        <p:spPr bwMode="auto">
          <a:xfrm>
            <a:off x="4495800" y="5715000"/>
            <a:ext cx="4419600" cy="379413"/>
          </a:xfrm>
          <a:prstGeom prst="rect">
            <a:avLst/>
          </a:prstGeom>
          <a:solidFill>
            <a:srgbClr val="FF9900"/>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1800" i="1">
                <a:solidFill>
                  <a:srgbClr val="000000"/>
                </a:solidFill>
              </a:rPr>
              <a:t>Cluster method probes both D(z) and g(z)</a:t>
            </a:r>
          </a:p>
        </p:txBody>
      </p:sp>
      <p:pic>
        <p:nvPicPr>
          <p:cNvPr id="80902" name="Picture 6" descr="image-2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4356100"/>
            <a:ext cx="2578100" cy="292100"/>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80903"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2514600"/>
            <a:ext cx="4343400" cy="309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4" name="Oval 8"/>
          <p:cNvSpPr>
            <a:spLocks noChangeArrowheads="1"/>
          </p:cNvSpPr>
          <p:nvPr/>
        </p:nvSpPr>
        <p:spPr bwMode="auto">
          <a:xfrm>
            <a:off x="2195513" y="4149725"/>
            <a:ext cx="1223962" cy="792163"/>
          </a:xfrm>
          <a:prstGeom prst="ellipse">
            <a:avLst/>
          </a:prstGeom>
          <a:noFill/>
          <a:ln w="38100"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FFFF00"/>
              </a:solidFill>
            </a:endParaRPr>
          </a:p>
        </p:txBody>
      </p:sp>
      <p:sp>
        <p:nvSpPr>
          <p:cNvPr id="80905" name="Oval 9"/>
          <p:cNvSpPr>
            <a:spLocks noChangeArrowheads="1"/>
          </p:cNvSpPr>
          <p:nvPr/>
        </p:nvSpPr>
        <p:spPr bwMode="auto">
          <a:xfrm>
            <a:off x="4356100" y="0"/>
            <a:ext cx="4176713" cy="908050"/>
          </a:xfrm>
          <a:prstGeom prst="ellipse">
            <a:avLst/>
          </a:prstGeom>
          <a:noFill/>
          <a:ln w="2857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FF0000"/>
              </a:solidFill>
            </a:endParaRPr>
          </a:p>
        </p:txBody>
      </p:sp>
      <p:sp>
        <p:nvSpPr>
          <p:cNvPr id="2" name="Date Placeholder 1"/>
          <p:cNvSpPr>
            <a:spLocks noGrp="1"/>
          </p:cNvSpPr>
          <p:nvPr>
            <p:ph type="dt" sz="half" idx="10"/>
          </p:nvPr>
        </p:nvSpPr>
        <p:spPr/>
        <p:txBody>
          <a:bodyPr/>
          <a:lstStyle/>
          <a:p>
            <a:pPr>
              <a:defRPr/>
            </a:pPr>
            <a:fld id="{ED0495E2-4054-4930-8964-13BA9B6D668D}"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552C0C0D-862C-476C-B4F8-B0870E90E7F1}" type="slidenum">
              <a:rPr lang="en-US" smtClean="0">
                <a:solidFill>
                  <a:srgbClr val="000000"/>
                </a:solidFill>
              </a:rPr>
              <a:pPr>
                <a:defRPr/>
              </a:pPr>
              <a:t>121</a:t>
            </a:fld>
            <a:endParaRPr lang="en-US">
              <a:solidFill>
                <a:srgbClr val="000000"/>
              </a:solidFill>
            </a:endParaRPr>
          </a:p>
        </p:txBody>
      </p:sp>
    </p:spTree>
    <p:extLst>
      <p:ext uri="{BB962C8B-B14F-4D97-AF65-F5344CB8AC3E}">
        <p14:creationId xmlns:p14="http://schemas.microsoft.com/office/powerpoint/2010/main" val="378269450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2" name="Rectangle 2"/>
          <p:cNvSpPr>
            <a:spLocks noGrp="1" noChangeArrowheads="1"/>
          </p:cNvSpPr>
          <p:nvPr>
            <p:ph type="title"/>
          </p:nvPr>
        </p:nvSpPr>
        <p:spPr>
          <a:xfrm>
            <a:off x="762000" y="-228600"/>
            <a:ext cx="7772400" cy="1143000"/>
          </a:xfrm>
        </p:spPr>
        <p:txBody>
          <a:bodyPr/>
          <a:lstStyle/>
          <a:p>
            <a:pPr eaLnBrk="1" hangingPunct="1">
              <a:defRPr/>
            </a:pPr>
            <a:r>
              <a:rPr lang="en-US" sz="3200" i="1" u="sng">
                <a:solidFill>
                  <a:srgbClr val="FF0000"/>
                </a:solidFill>
                <a:effectLst>
                  <a:outerShdw blurRad="38100" dist="38100" dir="2700000" algn="tl">
                    <a:srgbClr val="C0C0C0"/>
                  </a:outerShdw>
                </a:effectLst>
              </a:rPr>
              <a:t>Dark Energy with Galaxy Clusters</a:t>
            </a:r>
            <a:endParaRPr lang="en-US" sz="3200">
              <a:solidFill>
                <a:srgbClr val="FF0000"/>
              </a:solidFill>
            </a:endParaRPr>
          </a:p>
        </p:txBody>
      </p:sp>
      <p:sp>
        <p:nvSpPr>
          <p:cNvPr id="81923" name="Rectangle 3"/>
          <p:cNvSpPr>
            <a:spLocks noChangeArrowheads="1"/>
          </p:cNvSpPr>
          <p:nvPr/>
        </p:nvSpPr>
        <p:spPr bwMode="auto">
          <a:xfrm>
            <a:off x="962025" y="5867400"/>
            <a:ext cx="2465388" cy="825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1600">
                <a:solidFill>
                  <a:srgbClr val="000000"/>
                </a:solidFill>
              </a:rPr>
              <a:t>30 GHz View</a:t>
            </a:r>
          </a:p>
          <a:p>
            <a:pPr algn="ctr" fontAlgn="base">
              <a:spcBef>
                <a:spcPct val="0"/>
              </a:spcBef>
              <a:spcAft>
                <a:spcPct val="0"/>
              </a:spcAft>
              <a:buFontTx/>
              <a:buNone/>
            </a:pPr>
            <a:r>
              <a:rPr lang="en-US" altLang="en-US" sz="1600">
                <a:solidFill>
                  <a:srgbClr val="000000"/>
                </a:solidFill>
              </a:rPr>
              <a:t>(Carlstrom et al)</a:t>
            </a:r>
          </a:p>
          <a:p>
            <a:pPr algn="ctr" fontAlgn="base">
              <a:spcBef>
                <a:spcPct val="0"/>
              </a:spcBef>
              <a:spcAft>
                <a:spcPct val="0"/>
              </a:spcAft>
              <a:buFontTx/>
              <a:buNone/>
            </a:pPr>
            <a:r>
              <a:rPr lang="en-US" altLang="en-US" sz="1600">
                <a:solidFill>
                  <a:srgbClr val="000000"/>
                </a:solidFill>
              </a:rPr>
              <a:t>Sunyaev-Zeldovich effect</a:t>
            </a:r>
          </a:p>
        </p:txBody>
      </p:sp>
      <p:sp>
        <p:nvSpPr>
          <p:cNvPr id="81924" name="Rectangle 4"/>
          <p:cNvSpPr>
            <a:spLocks noChangeArrowheads="1"/>
          </p:cNvSpPr>
          <p:nvPr/>
        </p:nvSpPr>
        <p:spPr bwMode="auto">
          <a:xfrm>
            <a:off x="7543800" y="4953000"/>
            <a:ext cx="1166813" cy="581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1600">
                <a:solidFill>
                  <a:srgbClr val="FF9900"/>
                </a:solidFill>
              </a:rPr>
              <a:t>X-ray View</a:t>
            </a:r>
          </a:p>
          <a:p>
            <a:pPr fontAlgn="base">
              <a:spcBef>
                <a:spcPct val="0"/>
              </a:spcBef>
              <a:spcAft>
                <a:spcPct val="0"/>
              </a:spcAft>
              <a:buFontTx/>
              <a:buNone/>
            </a:pPr>
            <a:r>
              <a:rPr lang="en-US" altLang="en-US" sz="1600">
                <a:solidFill>
                  <a:srgbClr val="FF9900"/>
                </a:solidFill>
              </a:rPr>
              <a:t>(Chandra)</a:t>
            </a:r>
          </a:p>
        </p:txBody>
      </p:sp>
      <p:pic>
        <p:nvPicPr>
          <p:cNvPr id="81925" name="Picture 5" descr="aa40_0643_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914400"/>
            <a:ext cx="3602038"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6" name="Rectangle 6"/>
          <p:cNvSpPr>
            <a:spLocks noChangeArrowheads="1"/>
          </p:cNvSpPr>
          <p:nvPr/>
        </p:nvSpPr>
        <p:spPr bwMode="auto">
          <a:xfrm>
            <a:off x="7086600" y="1295400"/>
            <a:ext cx="1550988" cy="581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1600">
                <a:solidFill>
                  <a:srgbClr val="FF9900"/>
                </a:solidFill>
              </a:rPr>
              <a:t>Optical View</a:t>
            </a:r>
          </a:p>
          <a:p>
            <a:pPr fontAlgn="base">
              <a:spcBef>
                <a:spcPct val="0"/>
              </a:spcBef>
              <a:spcAft>
                <a:spcPct val="0"/>
              </a:spcAft>
              <a:buFontTx/>
              <a:buNone/>
            </a:pPr>
            <a:r>
              <a:rPr lang="en-US" altLang="en-US" sz="1600">
                <a:solidFill>
                  <a:srgbClr val="FF9900"/>
                </a:solidFill>
              </a:rPr>
              <a:t>(Lupton/SDSS)</a:t>
            </a:r>
          </a:p>
        </p:txBody>
      </p:sp>
      <p:pic>
        <p:nvPicPr>
          <p:cNvPr id="81927"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1219200"/>
            <a:ext cx="4495800" cy="321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928"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0" y="4892675"/>
            <a:ext cx="4419600"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9" name="Oval 9"/>
          <p:cNvSpPr>
            <a:spLocks noChangeArrowheads="1"/>
          </p:cNvSpPr>
          <p:nvPr/>
        </p:nvSpPr>
        <p:spPr bwMode="auto">
          <a:xfrm>
            <a:off x="4716463" y="0"/>
            <a:ext cx="3095625" cy="936625"/>
          </a:xfrm>
          <a:prstGeom prst="ellipse">
            <a:avLst/>
          </a:prstGeom>
          <a:noFill/>
          <a:ln w="2857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FF0000"/>
              </a:solidFill>
            </a:endParaRPr>
          </a:p>
        </p:txBody>
      </p:sp>
      <p:sp>
        <p:nvSpPr>
          <p:cNvPr id="2" name="Date Placeholder 1"/>
          <p:cNvSpPr>
            <a:spLocks noGrp="1"/>
          </p:cNvSpPr>
          <p:nvPr>
            <p:ph type="dt" sz="half" idx="10"/>
          </p:nvPr>
        </p:nvSpPr>
        <p:spPr/>
        <p:txBody>
          <a:bodyPr/>
          <a:lstStyle/>
          <a:p>
            <a:pPr>
              <a:defRPr/>
            </a:pPr>
            <a:fld id="{5E6CCB8A-6991-434A-AC3B-0F80AEEC8F27}"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B519D1D2-9710-48D0-97B0-450B9C5714F0}" type="slidenum">
              <a:rPr lang="en-US" smtClean="0">
                <a:solidFill>
                  <a:srgbClr val="000000"/>
                </a:solidFill>
              </a:rPr>
              <a:pPr>
                <a:defRPr/>
              </a:pPr>
              <a:t>122</a:t>
            </a:fld>
            <a:endParaRPr lang="en-US">
              <a:solidFill>
                <a:srgbClr val="000000"/>
              </a:solidFill>
            </a:endParaRPr>
          </a:p>
        </p:txBody>
      </p:sp>
    </p:spTree>
    <p:extLst>
      <p:ext uri="{BB962C8B-B14F-4D97-AF65-F5344CB8AC3E}">
        <p14:creationId xmlns:p14="http://schemas.microsoft.com/office/powerpoint/2010/main" val="887386799"/>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70" name="Rectangle 2"/>
          <p:cNvSpPr>
            <a:spLocks noGrp="1" noChangeArrowheads="1"/>
          </p:cNvSpPr>
          <p:nvPr>
            <p:ph type="title"/>
          </p:nvPr>
        </p:nvSpPr>
        <p:spPr>
          <a:xfrm>
            <a:off x="457200" y="228600"/>
            <a:ext cx="8305800" cy="685800"/>
          </a:xfrm>
        </p:spPr>
        <p:txBody>
          <a:bodyPr/>
          <a:lstStyle/>
          <a:p>
            <a:pPr eaLnBrk="1" hangingPunct="1">
              <a:defRPr/>
            </a:pPr>
            <a:r>
              <a:rPr lang="en-US" sz="3200" i="1" u="sng">
                <a:solidFill>
                  <a:srgbClr val="FF0000"/>
                </a:solidFill>
                <a:effectLst>
                  <a:outerShdw blurRad="38100" dist="38100" dir="2700000" algn="tl">
                    <a:srgbClr val="C0C0C0"/>
                  </a:outerShdw>
                </a:effectLst>
              </a:rPr>
              <a:t>Galaxy Clusters from ROSAT X-ray surveys</a:t>
            </a:r>
            <a:endParaRPr lang="en-US" sz="3200">
              <a:solidFill>
                <a:srgbClr val="FF0000"/>
              </a:solidFill>
            </a:endParaRPr>
          </a:p>
        </p:txBody>
      </p:sp>
      <p:pic>
        <p:nvPicPr>
          <p:cNvPr id="82947" name="Picture 3" descr="t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3000" y="1600200"/>
            <a:ext cx="3165475" cy="3173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48" name="Picture 4" descr="tmp"/>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0688" y="4765675"/>
            <a:ext cx="2482850" cy="25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49" name="Picture 5" descr="tmp"/>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3138" y="1816100"/>
            <a:ext cx="268287" cy="263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Picture 6" descr="tmp"/>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62600" y="990600"/>
            <a:ext cx="2755900" cy="534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51" name="Text Box 7"/>
          <p:cNvSpPr txBox="1">
            <a:spLocks noChangeArrowheads="1"/>
          </p:cNvSpPr>
          <p:nvPr/>
        </p:nvSpPr>
        <p:spPr bwMode="auto">
          <a:xfrm>
            <a:off x="533400" y="5181600"/>
            <a:ext cx="4724400" cy="1463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r" fontAlgn="base">
              <a:spcBef>
                <a:spcPct val="50000"/>
              </a:spcBef>
              <a:spcAft>
                <a:spcPct val="0"/>
              </a:spcAft>
              <a:buFontTx/>
              <a:buNone/>
            </a:pPr>
            <a:r>
              <a:rPr lang="en-US" altLang="en-US" sz="2000">
                <a:solidFill>
                  <a:srgbClr val="000000"/>
                </a:solidFill>
              </a:rPr>
              <a:t>ROSAT cluster surveys yielded ~few 100 clusters in controlled samples.</a:t>
            </a:r>
          </a:p>
          <a:p>
            <a:pPr algn="r" fontAlgn="base">
              <a:spcBef>
                <a:spcPct val="50000"/>
              </a:spcBef>
              <a:spcAft>
                <a:spcPct val="0"/>
              </a:spcAft>
              <a:buFontTx/>
              <a:buNone/>
            </a:pPr>
            <a:r>
              <a:rPr lang="en-US" altLang="en-US" sz="2000">
                <a:solidFill>
                  <a:srgbClr val="000000"/>
                </a:solidFill>
              </a:rPr>
              <a:t>Future X-ray, SZ, lensing surveys project few x 10,000 detections.</a:t>
            </a:r>
          </a:p>
        </p:txBody>
      </p:sp>
      <p:sp>
        <p:nvSpPr>
          <p:cNvPr id="82952" name="Text Box 8"/>
          <p:cNvSpPr txBox="1">
            <a:spLocks noChangeArrowheads="1"/>
          </p:cNvSpPr>
          <p:nvPr/>
        </p:nvSpPr>
        <p:spPr bwMode="auto">
          <a:xfrm>
            <a:off x="1309688" y="1009650"/>
            <a:ext cx="2894012"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000">
                <a:solidFill>
                  <a:srgbClr val="000000"/>
                </a:solidFill>
              </a:rPr>
              <a:t>From Rosati et al, 1999:</a:t>
            </a:r>
          </a:p>
        </p:txBody>
      </p:sp>
      <p:sp>
        <p:nvSpPr>
          <p:cNvPr id="2" name="Date Placeholder 1"/>
          <p:cNvSpPr>
            <a:spLocks noGrp="1"/>
          </p:cNvSpPr>
          <p:nvPr>
            <p:ph type="dt" sz="half" idx="10"/>
          </p:nvPr>
        </p:nvSpPr>
        <p:spPr/>
        <p:txBody>
          <a:bodyPr/>
          <a:lstStyle/>
          <a:p>
            <a:pPr>
              <a:defRPr/>
            </a:pPr>
            <a:fld id="{FA587A94-1860-4BB5-BF5D-2036056F6EA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552C0C0D-862C-476C-B4F8-B0870E90E7F1}" type="slidenum">
              <a:rPr lang="en-US" smtClean="0">
                <a:solidFill>
                  <a:srgbClr val="000000"/>
                </a:solidFill>
              </a:rPr>
              <a:pPr>
                <a:defRPr/>
              </a:pPr>
              <a:t>123</a:t>
            </a:fld>
            <a:endParaRPr lang="en-US">
              <a:solidFill>
                <a:srgbClr val="000000"/>
              </a:solidFill>
            </a:endParaRPr>
          </a:p>
        </p:txBody>
      </p:sp>
    </p:spTree>
    <p:extLst>
      <p:ext uri="{BB962C8B-B14F-4D97-AF65-F5344CB8AC3E}">
        <p14:creationId xmlns:p14="http://schemas.microsoft.com/office/powerpoint/2010/main" val="150814936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2" descr="t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4800" y="1127125"/>
            <a:ext cx="5029200" cy="428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819" name="Rectangle 3"/>
          <p:cNvSpPr>
            <a:spLocks noGrp="1" noChangeArrowheads="1"/>
          </p:cNvSpPr>
          <p:nvPr>
            <p:ph type="title"/>
          </p:nvPr>
        </p:nvSpPr>
        <p:spPr>
          <a:xfrm>
            <a:off x="381000" y="228600"/>
            <a:ext cx="8229600" cy="685800"/>
          </a:xfrm>
        </p:spPr>
        <p:txBody>
          <a:bodyPr/>
          <a:lstStyle/>
          <a:p>
            <a:pPr eaLnBrk="1" hangingPunct="1">
              <a:defRPr/>
            </a:pPr>
            <a:r>
              <a:rPr lang="en-US" sz="2800" b="1" i="1" u="sng">
                <a:solidFill>
                  <a:srgbClr val="FF0000"/>
                </a:solidFill>
                <a:effectLst>
                  <a:outerShdw blurRad="38100" dist="38100" dir="2700000" algn="tl">
                    <a:srgbClr val="C0C0C0"/>
                  </a:outerShdw>
                </a:effectLst>
              </a:rPr>
              <a:t>Dark Energy with Weak Gravitational Lensing</a:t>
            </a:r>
            <a:endParaRPr lang="en-US" sz="3200">
              <a:solidFill>
                <a:srgbClr val="FF0000"/>
              </a:solidFill>
            </a:endParaRPr>
          </a:p>
        </p:txBody>
      </p:sp>
      <p:sp>
        <p:nvSpPr>
          <p:cNvPr id="83972" name="Text Box 4"/>
          <p:cNvSpPr txBox="1">
            <a:spLocks noChangeArrowheads="1"/>
          </p:cNvSpPr>
          <p:nvPr/>
        </p:nvSpPr>
        <p:spPr bwMode="auto">
          <a:xfrm>
            <a:off x="107950" y="1203325"/>
            <a:ext cx="3962400" cy="4511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pPr>
            <a:r>
              <a:rPr lang="en-US" altLang="en-US" sz="2000">
                <a:solidFill>
                  <a:srgbClr val="000000"/>
                </a:solidFill>
              </a:rPr>
              <a:t>Mass concentrations in the Universe deflect photons from distant sources.</a:t>
            </a:r>
          </a:p>
          <a:p>
            <a:pPr fontAlgn="base">
              <a:spcBef>
                <a:spcPct val="50000"/>
              </a:spcBef>
              <a:spcAft>
                <a:spcPct val="0"/>
              </a:spcAft>
            </a:pPr>
            <a:r>
              <a:rPr lang="en-US" altLang="en-US" sz="2000">
                <a:solidFill>
                  <a:srgbClr val="000000"/>
                </a:solidFill>
              </a:rPr>
              <a:t>Displacement of background images is unobservable, but their distortion (shear) is measurable.</a:t>
            </a:r>
          </a:p>
          <a:p>
            <a:pPr fontAlgn="base">
              <a:spcBef>
                <a:spcPct val="50000"/>
              </a:spcBef>
              <a:spcAft>
                <a:spcPct val="0"/>
              </a:spcAft>
            </a:pPr>
            <a:r>
              <a:rPr lang="en-US" altLang="en-US" sz="2000">
                <a:solidFill>
                  <a:srgbClr val="000000"/>
                </a:solidFill>
              </a:rPr>
              <a:t>Extent of distortion depends upon </a:t>
            </a:r>
            <a:r>
              <a:rPr lang="en-US" altLang="en-US" sz="2000">
                <a:solidFill>
                  <a:srgbClr val="FF0000"/>
                </a:solidFill>
              </a:rPr>
              <a:t>size of mass concentrations and relative distances</a:t>
            </a:r>
            <a:r>
              <a:rPr lang="en-US" altLang="en-US" sz="2000">
                <a:solidFill>
                  <a:srgbClr val="000000"/>
                </a:solidFill>
              </a:rPr>
              <a:t>.</a:t>
            </a:r>
          </a:p>
          <a:p>
            <a:pPr fontAlgn="base">
              <a:spcBef>
                <a:spcPct val="50000"/>
              </a:spcBef>
              <a:spcAft>
                <a:spcPct val="0"/>
              </a:spcAft>
            </a:pPr>
            <a:r>
              <a:rPr lang="en-US" altLang="en-US" sz="2000">
                <a:solidFill>
                  <a:srgbClr val="000000"/>
                </a:solidFill>
              </a:rPr>
              <a:t>Depth information from redshifts.  Obtaining 10</a:t>
            </a:r>
            <a:r>
              <a:rPr lang="en-US" altLang="en-US" sz="2000" baseline="30000">
                <a:solidFill>
                  <a:srgbClr val="000000"/>
                </a:solidFill>
              </a:rPr>
              <a:t>8</a:t>
            </a:r>
            <a:r>
              <a:rPr lang="en-US" altLang="en-US" sz="2000">
                <a:solidFill>
                  <a:srgbClr val="000000"/>
                </a:solidFill>
              </a:rPr>
              <a:t> redshifts from optical spectroscopy is infeasible.  “photometric” redshifts instead.</a:t>
            </a:r>
          </a:p>
        </p:txBody>
      </p:sp>
      <p:sp>
        <p:nvSpPr>
          <p:cNvPr id="83973" name="Text Box 5"/>
          <p:cNvSpPr txBox="1">
            <a:spLocks noChangeArrowheads="1"/>
          </p:cNvSpPr>
          <p:nvPr/>
        </p:nvSpPr>
        <p:spPr bwMode="auto">
          <a:xfrm>
            <a:off x="2590800" y="5943600"/>
            <a:ext cx="4648200" cy="379413"/>
          </a:xfrm>
          <a:prstGeom prst="rect">
            <a:avLst/>
          </a:prstGeom>
          <a:solidFill>
            <a:srgbClr val="FF9900"/>
          </a:solidFill>
          <a:ln w="12700">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1800" i="1">
                <a:solidFill>
                  <a:srgbClr val="000000"/>
                </a:solidFill>
              </a:rPr>
              <a:t>Lensing method probes both D(z) and g(z)</a:t>
            </a:r>
          </a:p>
        </p:txBody>
      </p:sp>
      <p:sp>
        <p:nvSpPr>
          <p:cNvPr id="83974" name="Line 6"/>
          <p:cNvSpPr>
            <a:spLocks noChangeShapeType="1"/>
          </p:cNvSpPr>
          <p:nvPr/>
        </p:nvSpPr>
        <p:spPr bwMode="auto">
          <a:xfrm flipH="1" flipV="1">
            <a:off x="6659563" y="4076700"/>
            <a:ext cx="144462" cy="1873250"/>
          </a:xfrm>
          <a:prstGeom prst="line">
            <a:avLst/>
          </a:prstGeom>
          <a:noFill/>
          <a:ln w="285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83975" name="Line 7"/>
          <p:cNvSpPr>
            <a:spLocks noChangeShapeType="1"/>
          </p:cNvSpPr>
          <p:nvPr/>
        </p:nvSpPr>
        <p:spPr bwMode="auto">
          <a:xfrm flipV="1">
            <a:off x="6011863" y="3933825"/>
            <a:ext cx="1008062" cy="2087563"/>
          </a:xfrm>
          <a:prstGeom prst="line">
            <a:avLst/>
          </a:prstGeom>
          <a:noFill/>
          <a:ln w="285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83976" name="Oval 8"/>
          <p:cNvSpPr>
            <a:spLocks noChangeArrowheads="1"/>
          </p:cNvSpPr>
          <p:nvPr/>
        </p:nvSpPr>
        <p:spPr bwMode="auto">
          <a:xfrm>
            <a:off x="3635375" y="115888"/>
            <a:ext cx="4897438" cy="936625"/>
          </a:xfrm>
          <a:prstGeom prst="ellipse">
            <a:avLst/>
          </a:prstGeom>
          <a:noFill/>
          <a:ln w="2857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FF0000"/>
              </a:solidFill>
            </a:endParaRPr>
          </a:p>
        </p:txBody>
      </p:sp>
      <p:sp>
        <p:nvSpPr>
          <p:cNvPr id="83977" name="Oval 9"/>
          <p:cNvSpPr>
            <a:spLocks noChangeArrowheads="1"/>
          </p:cNvSpPr>
          <p:nvPr/>
        </p:nvSpPr>
        <p:spPr bwMode="auto">
          <a:xfrm>
            <a:off x="5722938" y="5734050"/>
            <a:ext cx="504825" cy="863600"/>
          </a:xfrm>
          <a:prstGeom prst="ellipse">
            <a:avLst/>
          </a:prstGeom>
          <a:noFill/>
          <a:ln w="952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83978" name="Oval 10"/>
          <p:cNvSpPr>
            <a:spLocks noChangeArrowheads="1"/>
          </p:cNvSpPr>
          <p:nvPr/>
        </p:nvSpPr>
        <p:spPr bwMode="auto">
          <a:xfrm>
            <a:off x="6516688" y="5734050"/>
            <a:ext cx="504825" cy="863600"/>
          </a:xfrm>
          <a:prstGeom prst="ellipse">
            <a:avLst/>
          </a:prstGeom>
          <a:noFill/>
          <a:ln w="952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 name="Date Placeholder 1"/>
          <p:cNvSpPr>
            <a:spLocks noGrp="1"/>
          </p:cNvSpPr>
          <p:nvPr>
            <p:ph type="dt" sz="half" idx="10"/>
          </p:nvPr>
        </p:nvSpPr>
        <p:spPr/>
        <p:txBody>
          <a:bodyPr/>
          <a:lstStyle/>
          <a:p>
            <a:pPr>
              <a:defRPr/>
            </a:pPr>
            <a:fld id="{9C22A732-B2F1-42CA-96BE-BB4EAC160C69}"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552C0C0D-862C-476C-B4F8-B0870E90E7F1}" type="slidenum">
              <a:rPr lang="en-US" smtClean="0">
                <a:solidFill>
                  <a:srgbClr val="000000"/>
                </a:solidFill>
              </a:rPr>
              <a:pPr>
                <a:defRPr/>
              </a:pPr>
              <a:t>124</a:t>
            </a:fld>
            <a:endParaRPr lang="en-US">
              <a:solidFill>
                <a:srgbClr val="000000"/>
              </a:solidFill>
            </a:endParaRPr>
          </a:p>
        </p:txBody>
      </p:sp>
    </p:spTree>
    <p:extLst>
      <p:ext uri="{BB962C8B-B14F-4D97-AF65-F5344CB8AC3E}">
        <p14:creationId xmlns:p14="http://schemas.microsoft.com/office/powerpoint/2010/main" val="110657293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6" name="Rectangle 2"/>
          <p:cNvSpPr>
            <a:spLocks noGrp="1" noChangeArrowheads="1"/>
          </p:cNvSpPr>
          <p:nvPr>
            <p:ph type="title"/>
          </p:nvPr>
        </p:nvSpPr>
        <p:spPr>
          <a:xfrm>
            <a:off x="457200" y="228600"/>
            <a:ext cx="8153400" cy="685800"/>
          </a:xfrm>
        </p:spPr>
        <p:txBody>
          <a:bodyPr/>
          <a:lstStyle/>
          <a:p>
            <a:pPr eaLnBrk="1" hangingPunct="1">
              <a:defRPr/>
            </a:pPr>
            <a:r>
              <a:rPr lang="en-US" sz="2800" b="1" i="1" u="sng">
                <a:solidFill>
                  <a:srgbClr val="FF0000"/>
                </a:solidFill>
                <a:effectLst>
                  <a:outerShdw blurRad="38100" dist="38100" dir="2700000" algn="tl">
                    <a:srgbClr val="C0C0C0"/>
                  </a:outerShdw>
                </a:effectLst>
              </a:rPr>
              <a:t>Dark Energy with Weak Gravitational Lensing</a:t>
            </a:r>
            <a:endParaRPr lang="en-US" sz="3200">
              <a:solidFill>
                <a:srgbClr val="FF0000"/>
              </a:solidFill>
            </a:endParaRPr>
          </a:p>
        </p:txBody>
      </p:sp>
      <p:pic>
        <p:nvPicPr>
          <p:cNvPr id="84995" name="Picture 3" descr="t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1200" y="914400"/>
            <a:ext cx="3225800" cy="309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6" name="Text Box 4"/>
          <p:cNvSpPr txBox="1">
            <a:spLocks noChangeArrowheads="1"/>
          </p:cNvSpPr>
          <p:nvPr/>
        </p:nvSpPr>
        <p:spPr bwMode="auto">
          <a:xfrm>
            <a:off x="5943600" y="4191000"/>
            <a:ext cx="2971800" cy="22891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1800">
                <a:solidFill>
                  <a:srgbClr val="000000"/>
                </a:solidFill>
              </a:rPr>
              <a:t>In </a:t>
            </a:r>
            <a:r>
              <a:rPr lang="en-US" altLang="en-US" sz="1800" b="1">
                <a:solidFill>
                  <a:srgbClr val="000000"/>
                </a:solidFill>
              </a:rPr>
              <a:t>weak lensing</a:t>
            </a:r>
            <a:r>
              <a:rPr lang="en-US" altLang="en-US" sz="1800">
                <a:solidFill>
                  <a:srgbClr val="000000"/>
                </a:solidFill>
              </a:rPr>
              <a:t>, shapes of galaxies are measured.  Dominant noise source is the (random) intrinsic shape of galaxies.  Large-N statistics extract lensing influence from intrinsic noise.</a:t>
            </a:r>
          </a:p>
        </p:txBody>
      </p:sp>
      <p:pic>
        <p:nvPicPr>
          <p:cNvPr id="84997" name="Picture 5" descr="cahn-bernstein-HEPAP-DETF-March4_Page_23_Image_000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 y="1066800"/>
            <a:ext cx="5638800" cy="452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8" name="Oval 6"/>
          <p:cNvSpPr>
            <a:spLocks noChangeArrowheads="1"/>
          </p:cNvSpPr>
          <p:nvPr/>
        </p:nvSpPr>
        <p:spPr bwMode="auto">
          <a:xfrm>
            <a:off x="3563938" y="188913"/>
            <a:ext cx="5111750" cy="792162"/>
          </a:xfrm>
          <a:prstGeom prst="ellipse">
            <a:avLst/>
          </a:prstGeom>
          <a:noFill/>
          <a:ln w="2857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endParaRPr lang="en-US" altLang="en-US" sz="2000">
              <a:solidFill>
                <a:srgbClr val="FF0000"/>
              </a:solidFill>
            </a:endParaRPr>
          </a:p>
        </p:txBody>
      </p:sp>
      <p:sp>
        <p:nvSpPr>
          <p:cNvPr id="2" name="Date Placeholder 1"/>
          <p:cNvSpPr>
            <a:spLocks noGrp="1"/>
          </p:cNvSpPr>
          <p:nvPr>
            <p:ph type="dt" sz="half" idx="10"/>
          </p:nvPr>
        </p:nvSpPr>
        <p:spPr/>
        <p:txBody>
          <a:bodyPr/>
          <a:lstStyle/>
          <a:p>
            <a:pPr>
              <a:defRPr/>
            </a:pPr>
            <a:fld id="{56BA3D93-FC6C-40CB-A61C-D2B2EDEF656B}"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552C0C0D-862C-476C-B4F8-B0870E90E7F1}" type="slidenum">
              <a:rPr lang="en-US" smtClean="0">
                <a:solidFill>
                  <a:srgbClr val="000000"/>
                </a:solidFill>
              </a:rPr>
              <a:pPr>
                <a:defRPr/>
              </a:pPr>
              <a:t>125</a:t>
            </a:fld>
            <a:endParaRPr lang="en-US">
              <a:solidFill>
                <a:srgbClr val="000000"/>
              </a:solidFill>
            </a:endParaRPr>
          </a:p>
        </p:txBody>
      </p:sp>
    </p:spTree>
    <p:extLst>
      <p:ext uri="{BB962C8B-B14F-4D97-AF65-F5344CB8AC3E}">
        <p14:creationId xmlns:p14="http://schemas.microsoft.com/office/powerpoint/2010/main" val="406227479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8" name="Picture 2" descr="blue-lens"/>
          <p:cNvPicPr>
            <a:picLocks noChangeAspect="1" noChangeArrowheads="1"/>
          </p:cNvPicPr>
          <p:nvPr/>
        </p:nvPicPr>
        <p:blipFill>
          <a:blip r:embed="rId2">
            <a:extLst>
              <a:ext uri="{28A0092B-C50C-407E-A947-70E740481C1C}">
                <a14:useLocalDpi xmlns:a14="http://schemas.microsoft.com/office/drawing/2010/main" val="0"/>
              </a:ext>
            </a:extLst>
          </a:blip>
          <a:srcRect l="1515" t="999" r="2727" b="18999"/>
          <a:stretch>
            <a:fillRect/>
          </a:stretch>
        </p:blipFill>
        <p:spPr bwMode="auto">
          <a:xfrm>
            <a:off x="1066800" y="228600"/>
            <a:ext cx="60198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Date Placeholder 1"/>
          <p:cNvSpPr>
            <a:spLocks noGrp="1"/>
          </p:cNvSpPr>
          <p:nvPr>
            <p:ph type="dt" sz="half" idx="10"/>
          </p:nvPr>
        </p:nvSpPr>
        <p:spPr/>
        <p:txBody>
          <a:bodyPr/>
          <a:lstStyle/>
          <a:p>
            <a:pPr>
              <a:defRPr/>
            </a:pPr>
            <a:fld id="{B2DA5657-0BBE-4AD0-91E6-C1DB475ACBFC}"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126</a:t>
            </a:fld>
            <a:endParaRPr lang="en-US">
              <a:solidFill>
                <a:srgbClr val="000000"/>
              </a:solidFill>
            </a:endParaRPr>
          </a:p>
        </p:txBody>
      </p:sp>
    </p:spTree>
    <p:extLst>
      <p:ext uri="{BB962C8B-B14F-4D97-AF65-F5344CB8AC3E}">
        <p14:creationId xmlns:p14="http://schemas.microsoft.com/office/powerpoint/2010/main" val="123753197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2"/>
          <p:cNvSpPr>
            <a:spLocks noGrp="1" noChangeArrowheads="1"/>
          </p:cNvSpPr>
          <p:nvPr>
            <p:ph type="title"/>
          </p:nvPr>
        </p:nvSpPr>
        <p:spPr>
          <a:xfrm>
            <a:off x="685800" y="228600"/>
            <a:ext cx="7772400" cy="685800"/>
          </a:xfrm>
        </p:spPr>
        <p:txBody>
          <a:bodyPr/>
          <a:lstStyle/>
          <a:p>
            <a:pPr eaLnBrk="1" hangingPunct="1">
              <a:defRPr/>
            </a:pPr>
            <a:r>
              <a:rPr lang="en-US" sz="2800" b="1" i="1" u="sng">
                <a:solidFill>
                  <a:srgbClr val="FF0000"/>
                </a:solidFill>
                <a:effectLst>
                  <a:outerShdw blurRad="38100" dist="38100" dir="2700000" algn="tl">
                    <a:srgbClr val="C0C0C0"/>
                  </a:outerShdw>
                </a:effectLst>
              </a:rPr>
              <a:t>Choose your background photon source:</a:t>
            </a:r>
            <a:endParaRPr lang="en-US" sz="3200">
              <a:solidFill>
                <a:srgbClr val="FF0000"/>
              </a:solidFill>
            </a:endParaRPr>
          </a:p>
        </p:txBody>
      </p:sp>
      <p:pic>
        <p:nvPicPr>
          <p:cNvPr id="87043" name="Picture 3" descr="tm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40450" y="1052513"/>
            <a:ext cx="2895600" cy="177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 y="3352800"/>
            <a:ext cx="2819400" cy="1409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87045"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200" y="5029200"/>
            <a:ext cx="2565400" cy="1625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87046" name="Text Box 6"/>
          <p:cNvSpPr txBox="1">
            <a:spLocks noChangeArrowheads="1"/>
          </p:cNvSpPr>
          <p:nvPr/>
        </p:nvSpPr>
        <p:spPr bwMode="auto">
          <a:xfrm>
            <a:off x="3581400" y="990600"/>
            <a:ext cx="2438400" cy="1155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1400">
                <a:solidFill>
                  <a:srgbClr val="000000"/>
                </a:solidFill>
              </a:rPr>
              <a:t>Faint background galaxies:</a:t>
            </a:r>
          </a:p>
          <a:p>
            <a:pPr fontAlgn="base">
              <a:spcBef>
                <a:spcPct val="50000"/>
              </a:spcBef>
              <a:spcAft>
                <a:spcPct val="0"/>
              </a:spcAft>
              <a:buFontTx/>
              <a:buNone/>
            </a:pPr>
            <a:r>
              <a:rPr lang="en-US" altLang="en-US" sz="1400">
                <a:solidFill>
                  <a:srgbClr val="000000"/>
                </a:solidFill>
              </a:rPr>
              <a:t>Use visible/NIR imaging to determine shapes.</a:t>
            </a:r>
          </a:p>
          <a:p>
            <a:pPr fontAlgn="base">
              <a:spcBef>
                <a:spcPct val="50000"/>
              </a:spcBef>
              <a:spcAft>
                <a:spcPct val="0"/>
              </a:spcAft>
              <a:buFontTx/>
              <a:buNone/>
            </a:pPr>
            <a:r>
              <a:rPr lang="en-US" altLang="en-US" sz="1400">
                <a:solidFill>
                  <a:srgbClr val="000000"/>
                </a:solidFill>
              </a:rPr>
              <a:t>Photometric redshifts.</a:t>
            </a:r>
            <a:endParaRPr lang="en-US" altLang="en-US" sz="1600">
              <a:solidFill>
                <a:srgbClr val="000000"/>
              </a:solidFill>
            </a:endParaRPr>
          </a:p>
        </p:txBody>
      </p:sp>
      <p:sp>
        <p:nvSpPr>
          <p:cNvPr id="87047" name="Text Box 7"/>
          <p:cNvSpPr txBox="1">
            <a:spLocks noChangeArrowheads="1"/>
          </p:cNvSpPr>
          <p:nvPr/>
        </p:nvSpPr>
        <p:spPr bwMode="auto">
          <a:xfrm>
            <a:off x="3657600" y="3352800"/>
            <a:ext cx="2362200" cy="1155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1400">
                <a:solidFill>
                  <a:srgbClr val="000000"/>
                </a:solidFill>
              </a:rPr>
              <a:t>Photons from the CMB:</a:t>
            </a:r>
          </a:p>
          <a:p>
            <a:pPr fontAlgn="base">
              <a:spcBef>
                <a:spcPct val="50000"/>
              </a:spcBef>
              <a:spcAft>
                <a:spcPct val="0"/>
              </a:spcAft>
              <a:buFontTx/>
              <a:buNone/>
            </a:pPr>
            <a:r>
              <a:rPr lang="en-US" altLang="en-US" sz="1400">
                <a:solidFill>
                  <a:srgbClr val="000000"/>
                </a:solidFill>
              </a:rPr>
              <a:t>Use mm-wave high-resolution imaging of CMB.</a:t>
            </a:r>
          </a:p>
          <a:p>
            <a:pPr fontAlgn="base">
              <a:spcBef>
                <a:spcPct val="50000"/>
              </a:spcBef>
              <a:spcAft>
                <a:spcPct val="0"/>
              </a:spcAft>
              <a:buFontTx/>
              <a:buNone/>
            </a:pPr>
            <a:r>
              <a:rPr lang="en-US" altLang="en-US" sz="1400">
                <a:solidFill>
                  <a:srgbClr val="000000"/>
                </a:solidFill>
              </a:rPr>
              <a:t>All sources at z=1088.</a:t>
            </a:r>
          </a:p>
        </p:txBody>
      </p:sp>
      <p:sp>
        <p:nvSpPr>
          <p:cNvPr id="87048" name="Text Box 8"/>
          <p:cNvSpPr txBox="1">
            <a:spLocks noChangeArrowheads="1"/>
          </p:cNvSpPr>
          <p:nvPr/>
        </p:nvSpPr>
        <p:spPr bwMode="auto">
          <a:xfrm>
            <a:off x="3657600" y="4953000"/>
            <a:ext cx="2362200" cy="1581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1400">
                <a:solidFill>
                  <a:srgbClr val="000000"/>
                </a:solidFill>
              </a:rPr>
              <a:t>21-cm photons:</a:t>
            </a:r>
          </a:p>
          <a:p>
            <a:pPr fontAlgn="base">
              <a:spcBef>
                <a:spcPct val="50000"/>
              </a:spcBef>
              <a:spcAft>
                <a:spcPct val="0"/>
              </a:spcAft>
              <a:buFontTx/>
              <a:buNone/>
            </a:pPr>
            <a:r>
              <a:rPr lang="en-US" altLang="en-US" sz="1400">
                <a:solidFill>
                  <a:srgbClr val="000000"/>
                </a:solidFill>
              </a:rPr>
              <a:t>Use the proposed Square Kilometer Array (SKA).</a:t>
            </a:r>
          </a:p>
          <a:p>
            <a:pPr fontAlgn="base">
              <a:spcBef>
                <a:spcPct val="50000"/>
              </a:spcBef>
              <a:spcAft>
                <a:spcPct val="0"/>
              </a:spcAft>
              <a:buFontTx/>
              <a:buNone/>
            </a:pPr>
            <a:r>
              <a:rPr lang="en-US" altLang="en-US" sz="1400">
                <a:solidFill>
                  <a:srgbClr val="000000"/>
                </a:solidFill>
              </a:rPr>
              <a:t>Sources are neutral H in regular galaxies at z&lt;2, or the neutral Universe at z&gt;6.</a:t>
            </a:r>
          </a:p>
        </p:txBody>
      </p:sp>
      <p:sp>
        <p:nvSpPr>
          <p:cNvPr id="87049" name="Text Box 9"/>
          <p:cNvSpPr txBox="1">
            <a:spLocks noChangeArrowheads="1"/>
          </p:cNvSpPr>
          <p:nvPr/>
        </p:nvSpPr>
        <p:spPr bwMode="auto">
          <a:xfrm>
            <a:off x="6053138" y="3676650"/>
            <a:ext cx="3032125"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000">
                <a:solidFill>
                  <a:srgbClr val="000000"/>
                </a:solidFill>
              </a:rPr>
              <a:t>(lensing not yet detected)</a:t>
            </a:r>
          </a:p>
        </p:txBody>
      </p:sp>
      <p:sp>
        <p:nvSpPr>
          <p:cNvPr id="87050" name="Text Box 10"/>
          <p:cNvSpPr txBox="1">
            <a:spLocks noChangeArrowheads="1"/>
          </p:cNvSpPr>
          <p:nvPr/>
        </p:nvSpPr>
        <p:spPr bwMode="auto">
          <a:xfrm>
            <a:off x="6053138" y="5638800"/>
            <a:ext cx="3032125"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000">
                <a:solidFill>
                  <a:srgbClr val="000000"/>
                </a:solidFill>
              </a:rPr>
              <a:t>(lensing not yet detected)</a:t>
            </a:r>
          </a:p>
        </p:txBody>
      </p:sp>
      <p:sp>
        <p:nvSpPr>
          <p:cNvPr id="87051" name="Text Box 11"/>
          <p:cNvSpPr txBox="1">
            <a:spLocks noChangeArrowheads="1"/>
          </p:cNvSpPr>
          <p:nvPr/>
        </p:nvSpPr>
        <p:spPr bwMode="auto">
          <a:xfrm>
            <a:off x="6673850" y="836613"/>
            <a:ext cx="1770063"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1400">
                <a:solidFill>
                  <a:srgbClr val="000000"/>
                </a:solidFill>
              </a:rPr>
              <a:t>Hoekstra et al 2006:</a:t>
            </a:r>
          </a:p>
        </p:txBody>
      </p:sp>
      <p:pic>
        <p:nvPicPr>
          <p:cNvPr id="87052" name="Picture 12" descr="cahn-bernstein-HEPAP-DETF-March4_Page_24_Image_000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9600" y="3225800"/>
            <a:ext cx="2832100" cy="142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53" name="Picture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43000" y="914400"/>
            <a:ext cx="19050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Date Placeholder 1"/>
          <p:cNvSpPr>
            <a:spLocks noGrp="1"/>
          </p:cNvSpPr>
          <p:nvPr>
            <p:ph type="dt" sz="half" idx="10"/>
          </p:nvPr>
        </p:nvSpPr>
        <p:spPr/>
        <p:txBody>
          <a:bodyPr/>
          <a:lstStyle/>
          <a:p>
            <a:pPr>
              <a:defRPr/>
            </a:pPr>
            <a:fld id="{BCE66A02-596A-4160-8504-5001D6A26007}"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552C0C0D-862C-476C-B4F8-B0870E90E7F1}" type="slidenum">
              <a:rPr lang="en-US" smtClean="0">
                <a:solidFill>
                  <a:srgbClr val="000000"/>
                </a:solidFill>
              </a:rPr>
              <a:pPr>
                <a:defRPr/>
              </a:pPr>
              <a:t>127</a:t>
            </a:fld>
            <a:endParaRPr lang="en-US">
              <a:solidFill>
                <a:srgbClr val="000000"/>
              </a:solidFill>
            </a:endParaRPr>
          </a:p>
        </p:txBody>
      </p:sp>
    </p:spTree>
    <p:extLst>
      <p:ext uri="{BB962C8B-B14F-4D97-AF65-F5344CB8AC3E}">
        <p14:creationId xmlns:p14="http://schemas.microsoft.com/office/powerpoint/2010/main" val="273359389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83303ACD-A1E6-4E2F-A302-2DD46ACB4F21}"/>
              </a:ext>
            </a:extLst>
          </p:cNvPr>
          <p:cNvSpPr>
            <a:spLocks noGrp="1"/>
          </p:cNvSpPr>
          <p:nvPr>
            <p:ph type="dt" sz="half" idx="10"/>
          </p:nvPr>
        </p:nvSpPr>
        <p:spPr/>
        <p:txBody>
          <a:bodyPr/>
          <a:lstStyle/>
          <a:p>
            <a:pPr>
              <a:defRPr/>
            </a:pPr>
            <a:fld id="{D6544D8D-1381-482C-B05A-0D158F55A87F}" type="datetime1">
              <a:rPr lang="en-US" smtClean="0">
                <a:solidFill>
                  <a:srgbClr val="000000"/>
                </a:solidFill>
              </a:rPr>
              <a:t>5/16/2021</a:t>
            </a:fld>
            <a:endParaRPr lang="en-US">
              <a:solidFill>
                <a:srgbClr val="000000"/>
              </a:solidFill>
            </a:endParaRPr>
          </a:p>
        </p:txBody>
      </p:sp>
      <p:sp>
        <p:nvSpPr>
          <p:cNvPr id="5" name="Footer Placeholder 4">
            <a:extLst>
              <a:ext uri="{FF2B5EF4-FFF2-40B4-BE49-F238E27FC236}">
                <a16:creationId xmlns:a16="http://schemas.microsoft.com/office/drawing/2014/main" id="{E0DF8D29-DD2B-4549-8026-A4C9ADFE8AF0}"/>
              </a:ext>
            </a:extLst>
          </p:cNvPr>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6" name="Slide Number Placeholder 5">
            <a:extLst>
              <a:ext uri="{FF2B5EF4-FFF2-40B4-BE49-F238E27FC236}">
                <a16:creationId xmlns:a16="http://schemas.microsoft.com/office/drawing/2014/main" id="{A2640383-0487-4EF2-A811-684CE229BD82}"/>
              </a:ext>
            </a:extLst>
          </p:cNvPr>
          <p:cNvSpPr>
            <a:spLocks noGrp="1"/>
          </p:cNvSpPr>
          <p:nvPr>
            <p:ph type="sldNum" sz="quarter" idx="12"/>
          </p:nvPr>
        </p:nvSpPr>
        <p:spPr/>
        <p:txBody>
          <a:bodyPr/>
          <a:lstStyle/>
          <a:p>
            <a:pPr>
              <a:defRPr/>
            </a:pPr>
            <a:fld id="{552C0C0D-862C-476C-B4F8-B0870E90E7F1}" type="slidenum">
              <a:rPr lang="en-US" smtClean="0">
                <a:solidFill>
                  <a:srgbClr val="000000"/>
                </a:solidFill>
              </a:rPr>
              <a:pPr>
                <a:defRPr/>
              </a:pPr>
              <a:t>128</a:t>
            </a:fld>
            <a:endParaRPr lang="en-US">
              <a:solidFill>
                <a:srgbClr val="000000"/>
              </a:solidFill>
            </a:endParaRPr>
          </a:p>
        </p:txBody>
      </p:sp>
      <p:pic>
        <p:nvPicPr>
          <p:cNvPr id="7" name="Picture 6">
            <a:extLst>
              <a:ext uri="{FF2B5EF4-FFF2-40B4-BE49-F238E27FC236}">
                <a16:creationId xmlns:a16="http://schemas.microsoft.com/office/drawing/2014/main" id="{364F5DCB-AA68-44F5-BF7A-760B74C55D6C}"/>
              </a:ext>
            </a:extLst>
          </p:cNvPr>
          <p:cNvPicPr>
            <a:picLocks noChangeAspect="1"/>
          </p:cNvPicPr>
          <p:nvPr/>
        </p:nvPicPr>
        <p:blipFill>
          <a:blip r:embed="rId2"/>
          <a:stretch>
            <a:fillRect/>
          </a:stretch>
        </p:blipFill>
        <p:spPr>
          <a:xfrm>
            <a:off x="0" y="196549"/>
            <a:ext cx="9144000" cy="6464901"/>
          </a:xfrm>
          <a:prstGeom prst="rect">
            <a:avLst/>
          </a:prstGeom>
        </p:spPr>
      </p:pic>
    </p:spTree>
    <p:extLst>
      <p:ext uri="{BB962C8B-B14F-4D97-AF65-F5344CB8AC3E}">
        <p14:creationId xmlns:p14="http://schemas.microsoft.com/office/powerpoint/2010/main" val="211026091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83303ACD-A1E6-4E2F-A302-2DD46ACB4F21}"/>
              </a:ext>
            </a:extLst>
          </p:cNvPr>
          <p:cNvSpPr>
            <a:spLocks noGrp="1"/>
          </p:cNvSpPr>
          <p:nvPr>
            <p:ph type="dt" sz="half" idx="10"/>
          </p:nvPr>
        </p:nvSpPr>
        <p:spPr/>
        <p:txBody>
          <a:bodyPr/>
          <a:lstStyle/>
          <a:p>
            <a:pPr>
              <a:defRPr/>
            </a:pPr>
            <a:fld id="{D6544D8D-1381-482C-B05A-0D158F55A87F}" type="datetime1">
              <a:rPr lang="en-US" smtClean="0">
                <a:solidFill>
                  <a:srgbClr val="000000"/>
                </a:solidFill>
              </a:rPr>
              <a:t>5/16/2021</a:t>
            </a:fld>
            <a:endParaRPr lang="en-US">
              <a:solidFill>
                <a:srgbClr val="000000"/>
              </a:solidFill>
            </a:endParaRPr>
          </a:p>
        </p:txBody>
      </p:sp>
      <p:sp>
        <p:nvSpPr>
          <p:cNvPr id="5" name="Footer Placeholder 4">
            <a:extLst>
              <a:ext uri="{FF2B5EF4-FFF2-40B4-BE49-F238E27FC236}">
                <a16:creationId xmlns:a16="http://schemas.microsoft.com/office/drawing/2014/main" id="{E0DF8D29-DD2B-4549-8026-A4C9ADFE8AF0}"/>
              </a:ext>
            </a:extLst>
          </p:cNvPr>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6" name="Slide Number Placeholder 5">
            <a:extLst>
              <a:ext uri="{FF2B5EF4-FFF2-40B4-BE49-F238E27FC236}">
                <a16:creationId xmlns:a16="http://schemas.microsoft.com/office/drawing/2014/main" id="{A2640383-0487-4EF2-A811-684CE229BD82}"/>
              </a:ext>
            </a:extLst>
          </p:cNvPr>
          <p:cNvSpPr>
            <a:spLocks noGrp="1"/>
          </p:cNvSpPr>
          <p:nvPr>
            <p:ph type="sldNum" sz="quarter" idx="12"/>
          </p:nvPr>
        </p:nvSpPr>
        <p:spPr/>
        <p:txBody>
          <a:bodyPr/>
          <a:lstStyle/>
          <a:p>
            <a:pPr>
              <a:defRPr/>
            </a:pPr>
            <a:fld id="{552C0C0D-862C-476C-B4F8-B0870E90E7F1}" type="slidenum">
              <a:rPr lang="en-US" smtClean="0">
                <a:solidFill>
                  <a:srgbClr val="000000"/>
                </a:solidFill>
              </a:rPr>
              <a:pPr>
                <a:defRPr/>
              </a:pPr>
              <a:t>129</a:t>
            </a:fld>
            <a:endParaRPr lang="en-US">
              <a:solidFill>
                <a:srgbClr val="000000"/>
              </a:solidFill>
            </a:endParaRPr>
          </a:p>
        </p:txBody>
      </p:sp>
      <p:pic>
        <p:nvPicPr>
          <p:cNvPr id="7" name="Picture 6">
            <a:extLst>
              <a:ext uri="{FF2B5EF4-FFF2-40B4-BE49-F238E27FC236}">
                <a16:creationId xmlns:a16="http://schemas.microsoft.com/office/drawing/2014/main" id="{364F5DCB-AA68-44F5-BF7A-760B74C55D6C}"/>
              </a:ext>
            </a:extLst>
          </p:cNvPr>
          <p:cNvPicPr>
            <a:picLocks noChangeAspect="1"/>
          </p:cNvPicPr>
          <p:nvPr/>
        </p:nvPicPr>
        <p:blipFill>
          <a:blip r:embed="rId2"/>
          <a:stretch>
            <a:fillRect/>
          </a:stretch>
        </p:blipFill>
        <p:spPr>
          <a:xfrm>
            <a:off x="0" y="196549"/>
            <a:ext cx="9144000" cy="6464901"/>
          </a:xfrm>
          <a:prstGeom prst="rect">
            <a:avLst/>
          </a:prstGeom>
        </p:spPr>
      </p:pic>
      <p:pic>
        <p:nvPicPr>
          <p:cNvPr id="9" name="Picture 8">
            <a:extLst>
              <a:ext uri="{FF2B5EF4-FFF2-40B4-BE49-F238E27FC236}">
                <a16:creationId xmlns:a16="http://schemas.microsoft.com/office/drawing/2014/main" id="{476AA19F-32C3-4CA5-8E71-E8A384ABCF62}"/>
              </a:ext>
            </a:extLst>
          </p:cNvPr>
          <p:cNvPicPr>
            <a:picLocks noChangeAspect="1"/>
          </p:cNvPicPr>
          <p:nvPr/>
        </p:nvPicPr>
        <p:blipFill>
          <a:blip r:embed="rId3"/>
          <a:stretch>
            <a:fillRect/>
          </a:stretch>
        </p:blipFill>
        <p:spPr>
          <a:xfrm>
            <a:off x="2362201" y="2952750"/>
            <a:ext cx="3048000" cy="476250"/>
          </a:xfrm>
          <a:prstGeom prst="rect">
            <a:avLst/>
          </a:prstGeom>
        </p:spPr>
      </p:pic>
    </p:spTree>
    <p:extLst>
      <p:ext uri="{BB962C8B-B14F-4D97-AF65-F5344CB8AC3E}">
        <p14:creationId xmlns:p14="http://schemas.microsoft.com/office/powerpoint/2010/main" val="32191268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ext Box 4"/>
          <p:cNvSpPr txBox="1">
            <a:spLocks noChangeArrowheads="1"/>
          </p:cNvSpPr>
          <p:nvPr/>
        </p:nvSpPr>
        <p:spPr bwMode="auto">
          <a:xfrm>
            <a:off x="577850" y="3003550"/>
            <a:ext cx="818515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b="1">
                <a:solidFill>
                  <a:srgbClr val="002060"/>
                </a:solidFill>
                <a:latin typeface="Arial" charset="0"/>
                <a:cs typeface="Arial" charset="0"/>
              </a:rPr>
              <a:t>Positive acceleration requires </a:t>
            </a:r>
          </a:p>
          <a:p>
            <a:pPr eaLnBrk="1" fontAlgn="base" hangingPunct="1">
              <a:spcBef>
                <a:spcPct val="0"/>
              </a:spcBef>
              <a:spcAft>
                <a:spcPct val="0"/>
              </a:spcAft>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t>
            </a:r>
            <a:r>
              <a:rPr lang="en-US" altLang="en-US" sz="2400" i="1">
                <a:solidFill>
                  <a:srgbClr val="002060"/>
                </a:solidFill>
                <a:latin typeface="Arial" charset="0"/>
                <a:cs typeface="Arial" charset="0"/>
              </a:rPr>
              <a:t>             (</a:t>
            </a:r>
            <a:r>
              <a:rPr lang="en-US" altLang="en-US" sz="2400">
                <a:solidFill>
                  <a:srgbClr val="002060"/>
                </a:solidFill>
                <a:latin typeface="Arial" charset="0"/>
                <a:cs typeface="Arial" charset="0"/>
              </a:rPr>
              <a:t>unlike any known constituent of the Universe)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 non-zero cosmological constant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an alteration to General Relativity.</a:t>
            </a:r>
          </a:p>
        </p:txBody>
      </p:sp>
      <p:graphicFrame>
        <p:nvGraphicFramePr>
          <p:cNvPr id="17411" name="Object 5"/>
          <p:cNvGraphicFramePr>
            <a:graphicFrameLocks noChangeAspect="1"/>
          </p:cNvGraphicFramePr>
          <p:nvPr/>
        </p:nvGraphicFramePr>
        <p:xfrm>
          <a:off x="990600" y="3779838"/>
          <a:ext cx="2133600" cy="411162"/>
        </p:xfrm>
        <a:graphic>
          <a:graphicData uri="http://schemas.openxmlformats.org/presentationml/2006/ole">
            <mc:AlternateContent xmlns:mc="http://schemas.openxmlformats.org/markup-compatibility/2006">
              <mc:Choice xmlns:v="urn:schemas-microsoft-com:vml" Requires="v">
                <p:oleObj name="Equation" r:id="rId3" imgW="1054100" imgH="203200" progId="Equation.DSMT4">
                  <p:embed/>
                </p:oleObj>
              </mc:Choice>
              <mc:Fallback>
                <p:oleObj name="Equation" r:id="rId3" imgW="1054100" imgH="203200" progId="Equation.DSMT4">
                  <p:embed/>
                  <p:pic>
                    <p:nvPicPr>
                      <p:cNvPr id="17411"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779838"/>
                        <a:ext cx="2133600" cy="411162"/>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412" name="Object 6"/>
          <p:cNvGraphicFramePr>
            <a:graphicFrameLocks noChangeAspect="1"/>
          </p:cNvGraphicFramePr>
          <p:nvPr/>
        </p:nvGraphicFramePr>
        <p:xfrm>
          <a:off x="2609850" y="1143000"/>
          <a:ext cx="3333750" cy="855663"/>
        </p:xfrm>
        <a:graphic>
          <a:graphicData uri="http://schemas.openxmlformats.org/presentationml/2006/ole">
            <mc:AlternateContent xmlns:mc="http://schemas.openxmlformats.org/markup-compatibility/2006">
              <mc:Choice xmlns:v="urn:schemas-microsoft-com:vml" Requires="v">
                <p:oleObj name="Equation" r:id="rId5" imgW="1536033" imgH="393529" progId="Equation.DSMT4">
                  <p:embed/>
                </p:oleObj>
              </mc:Choice>
              <mc:Fallback>
                <p:oleObj name="Equation" r:id="rId5" imgW="1536033" imgH="393529" progId="Equation.DSMT4">
                  <p:embed/>
                  <p:pic>
                    <p:nvPicPr>
                      <p:cNvPr id="17412"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09850" y="1143000"/>
                        <a:ext cx="3333750" cy="8556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A5AFBAF8-AD0E-409D-91C8-10DA12E477DD}"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13</a:t>
            </a:fld>
            <a:endParaRPr lang="en-US">
              <a:solidFill>
                <a:srgbClr val="002060">
                  <a:tint val="75000"/>
                </a:srgbClr>
              </a:solidFill>
            </a:endParaRPr>
          </a:p>
        </p:txBody>
      </p:sp>
    </p:spTree>
    <p:extLst>
      <p:ext uri="{BB962C8B-B14F-4D97-AF65-F5344CB8AC3E}">
        <p14:creationId xmlns:p14="http://schemas.microsoft.com/office/powerpoint/2010/main" val="1367971858"/>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ext Box 2"/>
          <p:cNvSpPr txBox="1">
            <a:spLocks noChangeArrowheads="1"/>
          </p:cNvSpPr>
          <p:nvPr/>
        </p:nvSpPr>
        <p:spPr bwMode="auto">
          <a:xfrm>
            <a:off x="533400" y="457200"/>
            <a:ext cx="8153400" cy="5005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Q: Given that we know so little about the cosmic acceleration, how do we represent source of this acceleration when we forecast the impact of future experiments?</a:t>
            </a:r>
          </a:p>
          <a:p>
            <a:pPr eaLnBrk="0" fontAlgn="base" hangingPunct="0">
              <a:spcBef>
                <a:spcPct val="50000"/>
              </a:spcBef>
              <a:spcAft>
                <a:spcPct val="0"/>
              </a:spcAft>
              <a:buFontTx/>
              <a:buNone/>
            </a:pPr>
            <a:r>
              <a:rPr lang="en-US" altLang="en-US" sz="2800">
                <a:solidFill>
                  <a:srgbClr val="333399"/>
                </a:solidFill>
              </a:rPr>
              <a:t>Consensus Answer: (</a:t>
            </a:r>
            <a:r>
              <a:rPr lang="en-US" altLang="en-US" sz="2400" i="1">
                <a:solidFill>
                  <a:srgbClr val="333399"/>
                </a:solidFill>
              </a:rPr>
              <a:t>DETF, Joint Dark Energy Mission Science Definition Team JDEM STD</a:t>
            </a:r>
            <a:r>
              <a:rPr lang="en-US" altLang="en-US" sz="2800">
                <a:solidFill>
                  <a:srgbClr val="333399"/>
                </a:solidFill>
              </a:rPr>
              <a:t>) </a:t>
            </a:r>
          </a:p>
          <a:p>
            <a:pPr eaLnBrk="0" fontAlgn="base" hangingPunct="0">
              <a:spcBef>
                <a:spcPct val="50000"/>
              </a:spcBef>
              <a:spcAft>
                <a:spcPct val="0"/>
              </a:spcAft>
              <a:buClr>
                <a:srgbClr val="FF0000"/>
              </a:buClr>
            </a:pPr>
            <a:r>
              <a:rPr lang="en-US" altLang="en-US" sz="2800">
                <a:solidFill>
                  <a:srgbClr val="333399"/>
                </a:solidFill>
              </a:rPr>
              <a:t> Model dark energy as homogeneous fluid </a:t>
            </a:r>
            <a:r>
              <a:rPr lang="en-US" altLang="en-US" sz="2800">
                <a:solidFill>
                  <a:srgbClr val="333399"/>
                </a:solidFill>
                <a:sym typeface="Wingdings" pitchFamily="2" charset="2"/>
              </a:rPr>
              <a:t> </a:t>
            </a:r>
            <a:r>
              <a:rPr lang="en-US" altLang="en-US" sz="2800">
                <a:solidFill>
                  <a:srgbClr val="333399"/>
                </a:solidFill>
              </a:rPr>
              <a:t>all information contained in </a:t>
            </a:r>
          </a:p>
          <a:p>
            <a:pPr eaLnBrk="0" fontAlgn="base" hangingPunct="0">
              <a:spcBef>
                <a:spcPct val="50000"/>
              </a:spcBef>
              <a:spcAft>
                <a:spcPct val="0"/>
              </a:spcAft>
              <a:buClr>
                <a:srgbClr val="FF0000"/>
              </a:buClr>
            </a:pPr>
            <a:r>
              <a:rPr lang="en-US" altLang="en-US" sz="2800">
                <a:solidFill>
                  <a:srgbClr val="333399"/>
                </a:solidFill>
              </a:rPr>
              <a:t> Model possible breakdown of GR by inconsistent determination of </a:t>
            </a:r>
            <a:r>
              <a:rPr lang="en-US" altLang="en-US" sz="2800" i="1">
                <a:solidFill>
                  <a:srgbClr val="333399"/>
                </a:solidFill>
              </a:rPr>
              <a:t>w(a)</a:t>
            </a:r>
            <a:r>
              <a:rPr lang="en-US" altLang="en-US" sz="2800">
                <a:solidFill>
                  <a:srgbClr val="333399"/>
                </a:solidFill>
              </a:rPr>
              <a:t> by different methods. </a:t>
            </a:r>
          </a:p>
        </p:txBody>
      </p:sp>
      <p:graphicFrame>
        <p:nvGraphicFramePr>
          <p:cNvPr id="88067" name="Object 3"/>
          <p:cNvGraphicFramePr>
            <a:graphicFrameLocks noChangeAspect="1"/>
          </p:cNvGraphicFramePr>
          <p:nvPr/>
        </p:nvGraphicFramePr>
        <p:xfrm>
          <a:off x="4532313" y="3911600"/>
          <a:ext cx="3240087" cy="660400"/>
        </p:xfrm>
        <a:graphic>
          <a:graphicData uri="http://schemas.openxmlformats.org/presentationml/2006/ole">
            <mc:AlternateContent xmlns:mc="http://schemas.openxmlformats.org/markup-compatibility/2006">
              <mc:Choice xmlns:v="urn:schemas-microsoft-com:vml" Requires="v">
                <p:oleObj name="Equation" r:id="rId3" imgW="1244600" imgH="254000" progId="Equation.DSMT4">
                  <p:embed/>
                </p:oleObj>
              </mc:Choice>
              <mc:Fallback>
                <p:oleObj name="Equation" r:id="rId3" imgW="1244600" imgH="254000" progId="Equation.DSMT4">
                  <p:embed/>
                  <p:pic>
                    <p:nvPicPr>
                      <p:cNvPr id="88067"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32313" y="3911600"/>
                        <a:ext cx="3240087" cy="660400"/>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8068" name="Rectangle 4"/>
          <p:cNvSpPr>
            <a:spLocks noChangeArrowheads="1"/>
          </p:cNvSpPr>
          <p:nvPr/>
        </p:nvSpPr>
        <p:spPr bwMode="auto">
          <a:xfrm>
            <a:off x="228600" y="152400"/>
            <a:ext cx="8686800" cy="56388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 name="Date Placeholder 1"/>
          <p:cNvSpPr>
            <a:spLocks noGrp="1"/>
          </p:cNvSpPr>
          <p:nvPr>
            <p:ph type="dt" sz="half" idx="10"/>
          </p:nvPr>
        </p:nvSpPr>
        <p:spPr/>
        <p:txBody>
          <a:bodyPr/>
          <a:lstStyle/>
          <a:p>
            <a:pPr>
              <a:defRPr/>
            </a:pPr>
            <a:fld id="{06050773-7742-448B-8B6D-9781CB25439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130</a:t>
            </a:fld>
            <a:endParaRPr lang="en-US">
              <a:solidFill>
                <a:srgbClr val="000000"/>
              </a:solidFill>
            </a:endParaRPr>
          </a:p>
        </p:txBody>
      </p:sp>
    </p:spTree>
    <p:extLst>
      <p:ext uri="{BB962C8B-B14F-4D97-AF65-F5344CB8AC3E}">
        <p14:creationId xmlns:p14="http://schemas.microsoft.com/office/powerpoint/2010/main" val="5248946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Text Box 2"/>
          <p:cNvSpPr txBox="1">
            <a:spLocks noChangeArrowheads="1"/>
          </p:cNvSpPr>
          <p:nvPr/>
        </p:nvSpPr>
        <p:spPr bwMode="auto">
          <a:xfrm>
            <a:off x="533400" y="457200"/>
            <a:ext cx="8153400" cy="5005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Q: Given that we know so little about the cosmic acceleration, how do we represent source of this acceleration when we forecast the impact of future experiments?</a:t>
            </a:r>
          </a:p>
          <a:p>
            <a:pPr eaLnBrk="0" fontAlgn="base" hangingPunct="0">
              <a:spcBef>
                <a:spcPct val="50000"/>
              </a:spcBef>
              <a:spcAft>
                <a:spcPct val="0"/>
              </a:spcAft>
              <a:buFontTx/>
              <a:buNone/>
            </a:pPr>
            <a:r>
              <a:rPr lang="en-US" altLang="en-US" sz="2800">
                <a:solidFill>
                  <a:srgbClr val="333399"/>
                </a:solidFill>
              </a:rPr>
              <a:t>Consensus Answer: (</a:t>
            </a:r>
            <a:r>
              <a:rPr lang="en-US" altLang="en-US" sz="2400" i="1">
                <a:solidFill>
                  <a:srgbClr val="333399"/>
                </a:solidFill>
              </a:rPr>
              <a:t>DETF, Joint Dark Energy Mission Science Definition Team JDEM STD</a:t>
            </a:r>
            <a:r>
              <a:rPr lang="en-US" altLang="en-US" sz="2800">
                <a:solidFill>
                  <a:srgbClr val="333399"/>
                </a:solidFill>
              </a:rPr>
              <a:t>) </a:t>
            </a:r>
          </a:p>
          <a:p>
            <a:pPr eaLnBrk="0" fontAlgn="base" hangingPunct="0">
              <a:spcBef>
                <a:spcPct val="50000"/>
              </a:spcBef>
              <a:spcAft>
                <a:spcPct val="0"/>
              </a:spcAft>
              <a:buClr>
                <a:srgbClr val="FF0000"/>
              </a:buClr>
            </a:pPr>
            <a:r>
              <a:rPr lang="en-US" altLang="en-US" sz="2800">
                <a:solidFill>
                  <a:srgbClr val="333399"/>
                </a:solidFill>
              </a:rPr>
              <a:t> Model dark energy as homogeneous fluid </a:t>
            </a:r>
            <a:r>
              <a:rPr lang="en-US" altLang="en-US" sz="2800">
                <a:solidFill>
                  <a:srgbClr val="333399"/>
                </a:solidFill>
                <a:sym typeface="Wingdings" pitchFamily="2" charset="2"/>
              </a:rPr>
              <a:t> </a:t>
            </a:r>
            <a:r>
              <a:rPr lang="en-US" altLang="en-US" sz="2800">
                <a:solidFill>
                  <a:srgbClr val="333399"/>
                </a:solidFill>
              </a:rPr>
              <a:t>all information contained in </a:t>
            </a:r>
          </a:p>
          <a:p>
            <a:pPr eaLnBrk="0" fontAlgn="base" hangingPunct="0">
              <a:spcBef>
                <a:spcPct val="50000"/>
              </a:spcBef>
              <a:spcAft>
                <a:spcPct val="0"/>
              </a:spcAft>
              <a:buClr>
                <a:srgbClr val="FF0000"/>
              </a:buClr>
            </a:pPr>
            <a:r>
              <a:rPr lang="en-US" altLang="en-US" sz="2800">
                <a:solidFill>
                  <a:srgbClr val="333399"/>
                </a:solidFill>
              </a:rPr>
              <a:t> Model possible breakdown of GR by inconsistent determination of </a:t>
            </a:r>
            <a:r>
              <a:rPr lang="en-US" altLang="en-US" sz="2800" i="1">
                <a:solidFill>
                  <a:srgbClr val="333399"/>
                </a:solidFill>
              </a:rPr>
              <a:t>w(a)</a:t>
            </a:r>
            <a:r>
              <a:rPr lang="en-US" altLang="en-US" sz="2800">
                <a:solidFill>
                  <a:srgbClr val="333399"/>
                </a:solidFill>
              </a:rPr>
              <a:t> by different methods. </a:t>
            </a:r>
          </a:p>
        </p:txBody>
      </p:sp>
      <p:graphicFrame>
        <p:nvGraphicFramePr>
          <p:cNvPr id="89091" name="Object 3"/>
          <p:cNvGraphicFramePr>
            <a:graphicFrameLocks noChangeAspect="1"/>
          </p:cNvGraphicFramePr>
          <p:nvPr/>
        </p:nvGraphicFramePr>
        <p:xfrm>
          <a:off x="4532313" y="3911600"/>
          <a:ext cx="3240087" cy="660400"/>
        </p:xfrm>
        <a:graphic>
          <a:graphicData uri="http://schemas.openxmlformats.org/presentationml/2006/ole">
            <mc:AlternateContent xmlns:mc="http://schemas.openxmlformats.org/markup-compatibility/2006">
              <mc:Choice xmlns:v="urn:schemas-microsoft-com:vml" Requires="v">
                <p:oleObj name="Equation" r:id="rId3" imgW="1244600" imgH="254000" progId="Equation.DSMT4">
                  <p:embed/>
                </p:oleObj>
              </mc:Choice>
              <mc:Fallback>
                <p:oleObj name="Equation" r:id="rId3" imgW="1244600" imgH="254000" progId="Equation.DSMT4">
                  <p:embed/>
                  <p:pic>
                    <p:nvPicPr>
                      <p:cNvPr id="89091"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32313" y="3911600"/>
                        <a:ext cx="3240087" cy="660400"/>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9092" name="Rectangle 4"/>
          <p:cNvSpPr>
            <a:spLocks noChangeArrowheads="1"/>
          </p:cNvSpPr>
          <p:nvPr/>
        </p:nvSpPr>
        <p:spPr bwMode="auto">
          <a:xfrm>
            <a:off x="228600" y="152400"/>
            <a:ext cx="8686800" cy="56388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89093" name="Text Box 5"/>
          <p:cNvSpPr txBox="1">
            <a:spLocks noChangeArrowheads="1"/>
          </p:cNvSpPr>
          <p:nvPr/>
        </p:nvSpPr>
        <p:spPr bwMode="auto">
          <a:xfrm>
            <a:off x="381000" y="5715000"/>
            <a:ext cx="7239000" cy="860425"/>
          </a:xfrm>
          <a:prstGeom prst="rect">
            <a:avLst/>
          </a:prstGeom>
          <a:solidFill>
            <a:schemeClr val="bg1"/>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Also: Std cosmological parameters </a:t>
            </a:r>
            <a:r>
              <a:rPr lang="en-US" altLang="en-US" sz="2400" i="1">
                <a:solidFill>
                  <a:srgbClr val="333399"/>
                </a:solidFill>
              </a:rPr>
              <a:t>including </a:t>
            </a:r>
            <a:r>
              <a:rPr lang="en-US" altLang="en-US" sz="2400">
                <a:solidFill>
                  <a:srgbClr val="333399"/>
                </a:solidFill>
              </a:rPr>
              <a:t>curvature</a:t>
            </a:r>
            <a:endParaRPr lang="en-US" altLang="en-US" sz="2400" i="1">
              <a:solidFill>
                <a:srgbClr val="333399"/>
              </a:solidFill>
            </a:endParaRPr>
          </a:p>
        </p:txBody>
      </p:sp>
      <p:sp>
        <p:nvSpPr>
          <p:cNvPr id="2" name="Date Placeholder 1"/>
          <p:cNvSpPr>
            <a:spLocks noGrp="1"/>
          </p:cNvSpPr>
          <p:nvPr>
            <p:ph type="dt" sz="half" idx="10"/>
          </p:nvPr>
        </p:nvSpPr>
        <p:spPr/>
        <p:txBody>
          <a:bodyPr/>
          <a:lstStyle/>
          <a:p>
            <a:pPr>
              <a:defRPr/>
            </a:pPr>
            <a:fld id="{38E5ACF2-CBB5-42C1-9304-B33BB741D78C}"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131</a:t>
            </a:fld>
            <a:endParaRPr lang="en-US">
              <a:solidFill>
                <a:srgbClr val="000000"/>
              </a:solidFill>
            </a:endParaRPr>
          </a:p>
        </p:txBody>
      </p:sp>
    </p:spTree>
    <p:extLst>
      <p:ext uri="{BB962C8B-B14F-4D97-AF65-F5344CB8AC3E}">
        <p14:creationId xmlns:p14="http://schemas.microsoft.com/office/powerpoint/2010/main" val="225832329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Text Box 2"/>
          <p:cNvSpPr txBox="1">
            <a:spLocks noChangeArrowheads="1"/>
          </p:cNvSpPr>
          <p:nvPr/>
        </p:nvSpPr>
        <p:spPr bwMode="auto">
          <a:xfrm>
            <a:off x="533400" y="457200"/>
            <a:ext cx="8153400" cy="5005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Q: Given that we know so little about the cosmic acceleration, how do we represent source of this acceleration when we forecast the impact of future experiments?</a:t>
            </a:r>
          </a:p>
          <a:p>
            <a:pPr eaLnBrk="0" fontAlgn="base" hangingPunct="0">
              <a:spcBef>
                <a:spcPct val="50000"/>
              </a:spcBef>
              <a:spcAft>
                <a:spcPct val="0"/>
              </a:spcAft>
              <a:buFontTx/>
              <a:buNone/>
            </a:pPr>
            <a:r>
              <a:rPr lang="en-US" altLang="en-US" sz="2800">
                <a:solidFill>
                  <a:srgbClr val="333399"/>
                </a:solidFill>
              </a:rPr>
              <a:t>Consensus Answer: (</a:t>
            </a:r>
            <a:r>
              <a:rPr lang="en-US" altLang="en-US" sz="2400" i="1">
                <a:solidFill>
                  <a:srgbClr val="333399"/>
                </a:solidFill>
              </a:rPr>
              <a:t>DETF, Joint Dark Energy Mission Science Definition Team JDEM STD</a:t>
            </a:r>
            <a:r>
              <a:rPr lang="en-US" altLang="en-US" sz="2800">
                <a:solidFill>
                  <a:srgbClr val="333399"/>
                </a:solidFill>
              </a:rPr>
              <a:t>) </a:t>
            </a:r>
          </a:p>
          <a:p>
            <a:pPr eaLnBrk="0" fontAlgn="base" hangingPunct="0">
              <a:spcBef>
                <a:spcPct val="50000"/>
              </a:spcBef>
              <a:spcAft>
                <a:spcPct val="0"/>
              </a:spcAft>
              <a:buClr>
                <a:srgbClr val="FF0000"/>
              </a:buClr>
            </a:pPr>
            <a:r>
              <a:rPr lang="en-US" altLang="en-US" sz="2800">
                <a:solidFill>
                  <a:srgbClr val="333399"/>
                </a:solidFill>
              </a:rPr>
              <a:t> Model dark energy as homogeneous fluid </a:t>
            </a:r>
            <a:r>
              <a:rPr lang="en-US" altLang="en-US" sz="2800">
                <a:solidFill>
                  <a:srgbClr val="333399"/>
                </a:solidFill>
                <a:sym typeface="Wingdings" pitchFamily="2" charset="2"/>
              </a:rPr>
              <a:t> </a:t>
            </a:r>
            <a:r>
              <a:rPr lang="en-US" altLang="en-US" sz="2800">
                <a:solidFill>
                  <a:srgbClr val="333399"/>
                </a:solidFill>
              </a:rPr>
              <a:t>all information contained in </a:t>
            </a:r>
          </a:p>
          <a:p>
            <a:pPr eaLnBrk="0" fontAlgn="base" hangingPunct="0">
              <a:spcBef>
                <a:spcPct val="50000"/>
              </a:spcBef>
              <a:spcAft>
                <a:spcPct val="0"/>
              </a:spcAft>
              <a:buClr>
                <a:srgbClr val="FF0000"/>
              </a:buClr>
            </a:pPr>
            <a:r>
              <a:rPr lang="en-US" altLang="en-US" sz="2800">
                <a:solidFill>
                  <a:srgbClr val="333399"/>
                </a:solidFill>
              </a:rPr>
              <a:t> Model possible breakdown of GR by inconsistent determination of </a:t>
            </a:r>
            <a:r>
              <a:rPr lang="en-US" altLang="en-US" sz="2800" i="1">
                <a:solidFill>
                  <a:srgbClr val="333399"/>
                </a:solidFill>
              </a:rPr>
              <a:t>w(a)</a:t>
            </a:r>
            <a:r>
              <a:rPr lang="en-US" altLang="en-US" sz="2800">
                <a:solidFill>
                  <a:srgbClr val="333399"/>
                </a:solidFill>
              </a:rPr>
              <a:t> by different methods. </a:t>
            </a:r>
          </a:p>
        </p:txBody>
      </p:sp>
      <p:graphicFrame>
        <p:nvGraphicFramePr>
          <p:cNvPr id="90115" name="Object 3"/>
          <p:cNvGraphicFramePr>
            <a:graphicFrameLocks noChangeAspect="1"/>
          </p:cNvGraphicFramePr>
          <p:nvPr/>
        </p:nvGraphicFramePr>
        <p:xfrm>
          <a:off x="4532313" y="3911600"/>
          <a:ext cx="3240087" cy="660400"/>
        </p:xfrm>
        <a:graphic>
          <a:graphicData uri="http://schemas.openxmlformats.org/presentationml/2006/ole">
            <mc:AlternateContent xmlns:mc="http://schemas.openxmlformats.org/markup-compatibility/2006">
              <mc:Choice xmlns:v="urn:schemas-microsoft-com:vml" Requires="v">
                <p:oleObj name="Equation" r:id="rId3" imgW="1244600" imgH="254000" progId="Equation.DSMT4">
                  <p:embed/>
                </p:oleObj>
              </mc:Choice>
              <mc:Fallback>
                <p:oleObj name="Equation" r:id="rId3" imgW="1244600" imgH="254000" progId="Equation.DSMT4">
                  <p:embed/>
                  <p:pic>
                    <p:nvPicPr>
                      <p:cNvPr id="90115"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32313" y="3911600"/>
                        <a:ext cx="3240087" cy="660400"/>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0116" name="Rectangle 4"/>
          <p:cNvSpPr>
            <a:spLocks noChangeArrowheads="1"/>
          </p:cNvSpPr>
          <p:nvPr/>
        </p:nvSpPr>
        <p:spPr bwMode="auto">
          <a:xfrm>
            <a:off x="228600" y="152400"/>
            <a:ext cx="8686800" cy="56388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90117" name="Text Box 5"/>
          <p:cNvSpPr txBox="1">
            <a:spLocks noChangeArrowheads="1"/>
          </p:cNvSpPr>
          <p:nvPr/>
        </p:nvSpPr>
        <p:spPr bwMode="auto">
          <a:xfrm>
            <a:off x="381000" y="5715000"/>
            <a:ext cx="7239000" cy="860425"/>
          </a:xfrm>
          <a:prstGeom prst="rect">
            <a:avLst/>
          </a:prstGeom>
          <a:solidFill>
            <a:schemeClr val="bg1"/>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Also: Std cosmological parameters </a:t>
            </a:r>
            <a:r>
              <a:rPr lang="en-US" altLang="en-US" sz="2400" i="1">
                <a:solidFill>
                  <a:srgbClr val="333399"/>
                </a:solidFill>
              </a:rPr>
              <a:t>including </a:t>
            </a:r>
            <a:r>
              <a:rPr lang="en-US" altLang="en-US" sz="2400">
                <a:solidFill>
                  <a:srgbClr val="333399"/>
                </a:solidFill>
              </a:rPr>
              <a:t>curvature</a:t>
            </a:r>
            <a:endParaRPr lang="en-US" altLang="en-US" sz="2400" i="1">
              <a:solidFill>
                <a:srgbClr val="333399"/>
              </a:solidFill>
            </a:endParaRPr>
          </a:p>
        </p:txBody>
      </p:sp>
      <p:sp>
        <p:nvSpPr>
          <p:cNvPr id="90118" name="Oval 6"/>
          <p:cNvSpPr>
            <a:spLocks noChangeArrowheads="1"/>
          </p:cNvSpPr>
          <p:nvPr/>
        </p:nvSpPr>
        <p:spPr bwMode="auto">
          <a:xfrm>
            <a:off x="1981200" y="6096000"/>
            <a:ext cx="3886200" cy="7620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a:solidFill>
                  <a:srgbClr val="333399"/>
                </a:solidFill>
                <a:sym typeface="Wingdings" pitchFamily="2" charset="2"/>
              </a:rPr>
              <a:t></a:t>
            </a:r>
            <a:r>
              <a:rPr lang="en-US" altLang="en-US" sz="2400">
                <a:solidFill>
                  <a:srgbClr val="333399"/>
                </a:solidFill>
              </a:rPr>
              <a:t> We know very little now</a:t>
            </a:r>
          </a:p>
        </p:txBody>
      </p:sp>
      <p:sp>
        <p:nvSpPr>
          <p:cNvPr id="2" name="Date Placeholder 1"/>
          <p:cNvSpPr>
            <a:spLocks noGrp="1"/>
          </p:cNvSpPr>
          <p:nvPr>
            <p:ph type="dt" sz="half" idx="10"/>
          </p:nvPr>
        </p:nvSpPr>
        <p:spPr/>
        <p:txBody>
          <a:bodyPr/>
          <a:lstStyle/>
          <a:p>
            <a:pPr>
              <a:defRPr/>
            </a:pPr>
            <a:fld id="{A3156A70-55A2-4208-AEDC-1C901C6959FD}"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132</a:t>
            </a:fld>
            <a:endParaRPr lang="en-US">
              <a:solidFill>
                <a:srgbClr val="000000"/>
              </a:solidFill>
            </a:endParaRPr>
          </a:p>
        </p:txBody>
      </p:sp>
    </p:spTree>
    <p:extLst>
      <p:ext uri="{BB962C8B-B14F-4D97-AF65-F5344CB8AC3E}">
        <p14:creationId xmlns:p14="http://schemas.microsoft.com/office/powerpoint/2010/main" val="111766154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ext Box 2"/>
          <p:cNvSpPr txBox="1">
            <a:spLocks noChangeArrowheads="1"/>
          </p:cNvSpPr>
          <p:nvPr/>
        </p:nvSpPr>
        <p:spPr bwMode="auto">
          <a:xfrm>
            <a:off x="457200" y="381000"/>
            <a:ext cx="7467600" cy="325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Some general issues:</a:t>
            </a:r>
          </a:p>
          <a:p>
            <a:pPr eaLnBrk="0" fontAlgn="base" hangingPunct="0">
              <a:spcBef>
                <a:spcPct val="50000"/>
              </a:spcBef>
              <a:spcAft>
                <a:spcPct val="0"/>
              </a:spcAft>
              <a:buFontTx/>
              <a:buNone/>
            </a:pPr>
            <a:r>
              <a:rPr lang="en-US" altLang="en-US" sz="2400" u="sng">
                <a:solidFill>
                  <a:srgbClr val="FF0000"/>
                </a:solidFill>
              </a:rPr>
              <a:t>Properties:</a:t>
            </a: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p:txBody>
      </p:sp>
      <p:sp>
        <p:nvSpPr>
          <p:cNvPr id="91139" name="Text Box 3"/>
          <p:cNvSpPr txBox="1">
            <a:spLocks noChangeArrowheads="1"/>
          </p:cNvSpPr>
          <p:nvPr/>
        </p:nvSpPr>
        <p:spPr bwMode="auto">
          <a:xfrm>
            <a:off x="727075" y="1628775"/>
            <a:ext cx="818832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400">
                <a:solidFill>
                  <a:srgbClr val="333399"/>
                </a:solidFill>
                <a:cs typeface="Arial" charset="0"/>
              </a:rPr>
              <a:t>Solve GR for the scale factor </a:t>
            </a:r>
            <a:r>
              <a:rPr lang="en-US" altLang="en-US" sz="2400" i="1">
                <a:solidFill>
                  <a:srgbClr val="333399"/>
                </a:solidFill>
                <a:cs typeface="Arial" charset="0"/>
              </a:rPr>
              <a:t>a</a:t>
            </a:r>
            <a:r>
              <a:rPr lang="en-US" altLang="en-US" sz="2400">
                <a:solidFill>
                  <a:srgbClr val="333399"/>
                </a:solidFill>
                <a:cs typeface="Arial" charset="0"/>
              </a:rPr>
              <a:t> of the Universe (</a:t>
            </a:r>
            <a:r>
              <a:rPr lang="en-US" altLang="en-US" sz="2400" i="1">
                <a:solidFill>
                  <a:srgbClr val="333399"/>
                </a:solidFill>
                <a:cs typeface="Arial" charset="0"/>
              </a:rPr>
              <a:t>a</a:t>
            </a:r>
            <a:r>
              <a:rPr lang="en-US" altLang="en-US" sz="2400">
                <a:solidFill>
                  <a:srgbClr val="333399"/>
                </a:solidFill>
                <a:cs typeface="Arial" charset="0"/>
              </a:rPr>
              <a:t>=1 today):</a:t>
            </a:r>
          </a:p>
        </p:txBody>
      </p:sp>
      <p:sp>
        <p:nvSpPr>
          <p:cNvPr id="91140" name="Text Box 4"/>
          <p:cNvSpPr txBox="1">
            <a:spLocks noChangeArrowheads="1"/>
          </p:cNvSpPr>
          <p:nvPr/>
        </p:nvSpPr>
        <p:spPr bwMode="auto">
          <a:xfrm>
            <a:off x="577850" y="3003550"/>
            <a:ext cx="8185150" cy="30130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400">
                <a:solidFill>
                  <a:srgbClr val="333399"/>
                </a:solidFill>
                <a:cs typeface="Arial" charset="0"/>
              </a:rPr>
              <a:t>Positive acceleration clearly requires </a:t>
            </a:r>
          </a:p>
          <a:p>
            <a:pPr fontAlgn="base">
              <a:spcBef>
                <a:spcPct val="0"/>
              </a:spcBef>
              <a:spcAft>
                <a:spcPct val="0"/>
              </a:spcAft>
              <a:buFontTx/>
              <a:buNone/>
            </a:pPr>
            <a:endParaRPr lang="en-US" altLang="en-US" sz="2400">
              <a:solidFill>
                <a:srgbClr val="333399"/>
              </a:solidFill>
              <a:cs typeface="Arial" charset="0"/>
            </a:endParaRPr>
          </a:p>
          <a:p>
            <a:pPr fontAlgn="base">
              <a:spcBef>
                <a:spcPct val="0"/>
              </a:spcBef>
              <a:spcAft>
                <a:spcPct val="0"/>
              </a:spcAft>
              <a:buClr>
                <a:srgbClr val="FF0000"/>
              </a:buClr>
            </a:pPr>
            <a:r>
              <a:rPr lang="en-US" altLang="en-US" sz="2400">
                <a:solidFill>
                  <a:srgbClr val="333399"/>
                </a:solidFill>
                <a:cs typeface="Arial" charset="0"/>
              </a:rPr>
              <a:t>                    </a:t>
            </a:r>
            <a:r>
              <a:rPr lang="en-US" altLang="en-US" sz="2400" i="1">
                <a:solidFill>
                  <a:srgbClr val="333399"/>
                </a:solidFill>
                <a:cs typeface="Arial" charset="0"/>
              </a:rPr>
              <a:t>             (</a:t>
            </a:r>
            <a:r>
              <a:rPr lang="en-US" altLang="en-US" sz="2400">
                <a:solidFill>
                  <a:srgbClr val="333399"/>
                </a:solidFill>
                <a:cs typeface="Arial" charset="0"/>
              </a:rPr>
              <a:t>unlike any known constituent of the Universe) or</a:t>
            </a:r>
          </a:p>
          <a:p>
            <a:pPr fontAlgn="base">
              <a:spcBef>
                <a:spcPct val="0"/>
              </a:spcBef>
              <a:spcAft>
                <a:spcPct val="0"/>
              </a:spcAft>
              <a:buClr>
                <a:srgbClr val="FF0000"/>
              </a:buClr>
            </a:pPr>
            <a:endParaRPr lang="en-US" altLang="en-US" sz="2400">
              <a:solidFill>
                <a:srgbClr val="333399"/>
              </a:solidFill>
              <a:cs typeface="Arial" charset="0"/>
            </a:endParaRPr>
          </a:p>
          <a:p>
            <a:pPr fontAlgn="base">
              <a:spcBef>
                <a:spcPct val="0"/>
              </a:spcBef>
              <a:spcAft>
                <a:spcPct val="0"/>
              </a:spcAft>
              <a:buClr>
                <a:srgbClr val="FF0000"/>
              </a:buClr>
            </a:pPr>
            <a:r>
              <a:rPr lang="en-US" altLang="en-US" sz="2400">
                <a:solidFill>
                  <a:srgbClr val="333399"/>
                </a:solidFill>
                <a:cs typeface="Arial" charset="0"/>
              </a:rPr>
              <a:t> a non-zero cosmological constant  or</a:t>
            </a:r>
          </a:p>
          <a:p>
            <a:pPr fontAlgn="base">
              <a:spcBef>
                <a:spcPct val="0"/>
              </a:spcBef>
              <a:spcAft>
                <a:spcPct val="0"/>
              </a:spcAft>
              <a:buClr>
                <a:srgbClr val="FF0000"/>
              </a:buClr>
            </a:pPr>
            <a:endParaRPr lang="en-US" altLang="en-US" sz="2400">
              <a:solidFill>
                <a:srgbClr val="333399"/>
              </a:solidFill>
              <a:cs typeface="Arial" charset="0"/>
            </a:endParaRPr>
          </a:p>
          <a:p>
            <a:pPr fontAlgn="base">
              <a:spcBef>
                <a:spcPct val="0"/>
              </a:spcBef>
              <a:spcAft>
                <a:spcPct val="0"/>
              </a:spcAft>
              <a:buClr>
                <a:srgbClr val="FF0000"/>
              </a:buClr>
            </a:pPr>
            <a:r>
              <a:rPr lang="en-US" altLang="en-US" sz="2400">
                <a:solidFill>
                  <a:srgbClr val="333399"/>
                </a:solidFill>
                <a:cs typeface="Arial" charset="0"/>
              </a:rPr>
              <a:t> an alteration to General Relativity.</a:t>
            </a:r>
          </a:p>
        </p:txBody>
      </p:sp>
      <p:graphicFrame>
        <p:nvGraphicFramePr>
          <p:cNvPr id="91141" name="Object 5"/>
          <p:cNvGraphicFramePr>
            <a:graphicFrameLocks noChangeAspect="1"/>
          </p:cNvGraphicFramePr>
          <p:nvPr/>
        </p:nvGraphicFramePr>
        <p:xfrm>
          <a:off x="990600" y="3779838"/>
          <a:ext cx="2133600" cy="411162"/>
        </p:xfrm>
        <a:graphic>
          <a:graphicData uri="http://schemas.openxmlformats.org/presentationml/2006/ole">
            <mc:AlternateContent xmlns:mc="http://schemas.openxmlformats.org/markup-compatibility/2006">
              <mc:Choice xmlns:v="urn:schemas-microsoft-com:vml" Requires="v">
                <p:oleObj name="Equation" r:id="rId3" imgW="1054100" imgH="203200" progId="Equation.DSMT4">
                  <p:embed/>
                </p:oleObj>
              </mc:Choice>
              <mc:Fallback>
                <p:oleObj name="Equation" r:id="rId3" imgW="1054100" imgH="203200" progId="Equation.DSMT4">
                  <p:embed/>
                  <p:pic>
                    <p:nvPicPr>
                      <p:cNvPr id="91141"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779838"/>
                        <a:ext cx="2133600" cy="411162"/>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1142" name="Object 6"/>
          <p:cNvGraphicFramePr>
            <a:graphicFrameLocks noChangeAspect="1"/>
          </p:cNvGraphicFramePr>
          <p:nvPr/>
        </p:nvGraphicFramePr>
        <p:xfrm>
          <a:off x="2609850" y="2116138"/>
          <a:ext cx="3333750" cy="855662"/>
        </p:xfrm>
        <a:graphic>
          <a:graphicData uri="http://schemas.openxmlformats.org/presentationml/2006/ole">
            <mc:AlternateContent xmlns:mc="http://schemas.openxmlformats.org/markup-compatibility/2006">
              <mc:Choice xmlns:v="urn:schemas-microsoft-com:vml" Requires="v">
                <p:oleObj name="Equation" r:id="rId5" imgW="1536033" imgH="393529" progId="Equation.DSMT4">
                  <p:embed/>
                </p:oleObj>
              </mc:Choice>
              <mc:Fallback>
                <p:oleObj name="Equation" r:id="rId5" imgW="1536033" imgH="393529" progId="Equation.DSMT4">
                  <p:embed/>
                  <p:pic>
                    <p:nvPicPr>
                      <p:cNvPr id="91142"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09850" y="2116138"/>
                        <a:ext cx="3333750" cy="8556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1143" name="Rectangle 7"/>
          <p:cNvSpPr>
            <a:spLocks noChangeArrowheads="1"/>
          </p:cNvSpPr>
          <p:nvPr/>
        </p:nvSpPr>
        <p:spPr bwMode="auto">
          <a:xfrm>
            <a:off x="0" y="0"/>
            <a:ext cx="9144000" cy="6858000"/>
          </a:xfrm>
          <a:prstGeom prst="rect">
            <a:avLst/>
          </a:prstGeom>
          <a:solidFill>
            <a:srgbClr val="CBD3D3">
              <a:alpha val="59999"/>
            </a:srgbClr>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91144" name="Text Box 11"/>
          <p:cNvSpPr txBox="1">
            <a:spLocks noChangeArrowheads="1"/>
          </p:cNvSpPr>
          <p:nvPr/>
        </p:nvSpPr>
        <p:spPr bwMode="auto">
          <a:xfrm>
            <a:off x="3581400" y="304800"/>
            <a:ext cx="5181600" cy="2657475"/>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Two “familiar” ways to achieve acceleration:</a:t>
            </a:r>
          </a:p>
          <a:p>
            <a:pPr eaLnBrk="0" fontAlgn="base" hangingPunct="0">
              <a:spcBef>
                <a:spcPct val="50000"/>
              </a:spcBef>
              <a:spcAft>
                <a:spcPct val="0"/>
              </a:spcAft>
              <a:buFontTx/>
              <a:buNone/>
            </a:pPr>
            <a:r>
              <a:rPr lang="en-US" altLang="en-US" sz="2400">
                <a:solidFill>
                  <a:srgbClr val="333399"/>
                </a:solidFill>
              </a:rPr>
              <a:t>1) Einstein’s cosmological constant and relatives</a:t>
            </a:r>
          </a:p>
          <a:p>
            <a:pPr eaLnBrk="0" fontAlgn="base" hangingPunct="0">
              <a:spcBef>
                <a:spcPct val="50000"/>
              </a:spcBef>
              <a:spcAft>
                <a:spcPct val="0"/>
              </a:spcAft>
              <a:buFontTx/>
              <a:buNone/>
            </a:pPr>
            <a:r>
              <a:rPr lang="en-US" altLang="en-US" sz="2400">
                <a:solidFill>
                  <a:srgbClr val="333399"/>
                </a:solidFill>
              </a:rPr>
              <a:t>2) Whatever drove inflation: Dynamical, Scalar field?</a:t>
            </a:r>
          </a:p>
        </p:txBody>
      </p:sp>
      <p:sp>
        <p:nvSpPr>
          <p:cNvPr id="91145" name="Text Box 8"/>
          <p:cNvSpPr txBox="1">
            <a:spLocks noChangeArrowheads="1"/>
          </p:cNvSpPr>
          <p:nvPr/>
        </p:nvSpPr>
        <p:spPr bwMode="auto">
          <a:xfrm>
            <a:off x="-320675" y="3240088"/>
            <a:ext cx="184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91146" name="Object 9"/>
          <p:cNvGraphicFramePr>
            <a:graphicFrameLocks noChangeAspect="1"/>
          </p:cNvGraphicFramePr>
          <p:nvPr/>
        </p:nvGraphicFramePr>
        <p:xfrm>
          <a:off x="990600" y="3779838"/>
          <a:ext cx="2133600" cy="411162"/>
        </p:xfrm>
        <a:graphic>
          <a:graphicData uri="http://schemas.openxmlformats.org/presentationml/2006/ole">
            <mc:AlternateContent xmlns:mc="http://schemas.openxmlformats.org/markup-compatibility/2006">
              <mc:Choice xmlns:v="urn:schemas-microsoft-com:vml" Requires="v">
                <p:oleObj name="Equation" r:id="rId7" imgW="1054100" imgH="203200" progId="Equation.DSMT4">
                  <p:embed/>
                </p:oleObj>
              </mc:Choice>
              <mc:Fallback>
                <p:oleObj name="Equation" r:id="rId7" imgW="1054100" imgH="203200" progId="Equation.DSMT4">
                  <p:embed/>
                  <p:pic>
                    <p:nvPicPr>
                      <p:cNvPr id="91146" name="Object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779838"/>
                        <a:ext cx="2133600" cy="411162"/>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1147" name="Oval 10"/>
          <p:cNvSpPr>
            <a:spLocks noChangeArrowheads="1"/>
          </p:cNvSpPr>
          <p:nvPr/>
        </p:nvSpPr>
        <p:spPr bwMode="auto">
          <a:xfrm>
            <a:off x="685800" y="3276600"/>
            <a:ext cx="2895600" cy="14478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91148" name="Object 12"/>
          <p:cNvGraphicFramePr>
            <a:graphicFrameLocks noChangeAspect="1"/>
          </p:cNvGraphicFramePr>
          <p:nvPr/>
        </p:nvGraphicFramePr>
        <p:xfrm>
          <a:off x="5519738" y="1617663"/>
          <a:ext cx="1077912" cy="400050"/>
        </p:xfrm>
        <a:graphic>
          <a:graphicData uri="http://schemas.openxmlformats.org/presentationml/2006/ole">
            <mc:AlternateContent xmlns:mc="http://schemas.openxmlformats.org/markup-compatibility/2006">
              <mc:Choice xmlns:v="urn:schemas-microsoft-com:vml" Requires="v">
                <p:oleObj name="Equation" r:id="rId8" imgW="571252" imgH="253890" progId="Equation.DSMT4">
                  <p:embed/>
                </p:oleObj>
              </mc:Choice>
              <mc:Fallback>
                <p:oleObj name="Equation" r:id="rId8" imgW="571252" imgH="253890" progId="Equation.DSMT4">
                  <p:embed/>
                  <p:pic>
                    <p:nvPicPr>
                      <p:cNvPr id="91148" name="Object 1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519738" y="1617663"/>
                        <a:ext cx="1077912" cy="400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1149" name="Text Box 13"/>
          <p:cNvSpPr txBox="1">
            <a:spLocks noChangeArrowheads="1"/>
          </p:cNvSpPr>
          <p:nvPr/>
        </p:nvSpPr>
        <p:spPr bwMode="auto">
          <a:xfrm>
            <a:off x="228600" y="152400"/>
            <a:ext cx="1447800" cy="528638"/>
          </a:xfrm>
          <a:prstGeom prst="rect">
            <a:avLst/>
          </a:prstGeom>
          <a:solidFill>
            <a:schemeClr val="bg1"/>
          </a:solidFill>
          <a:ln w="9525">
            <a:solidFill>
              <a:srgbClr val="D6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Recall:</a:t>
            </a:r>
          </a:p>
        </p:txBody>
      </p:sp>
      <p:sp>
        <p:nvSpPr>
          <p:cNvPr id="91150" name="Rectangle 15"/>
          <p:cNvSpPr>
            <a:spLocks noChangeArrowheads="1"/>
          </p:cNvSpPr>
          <p:nvPr/>
        </p:nvSpPr>
        <p:spPr bwMode="auto">
          <a:xfrm>
            <a:off x="3581400" y="304800"/>
            <a:ext cx="5181600" cy="2667000"/>
          </a:xfrm>
          <a:prstGeom prst="rect">
            <a:avLst/>
          </a:prstGeom>
          <a:solidFill>
            <a:srgbClr val="CBD3D3">
              <a:alpha val="39999"/>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 name="Date Placeholder 1"/>
          <p:cNvSpPr>
            <a:spLocks noGrp="1"/>
          </p:cNvSpPr>
          <p:nvPr>
            <p:ph type="dt" sz="half" idx="10"/>
          </p:nvPr>
        </p:nvSpPr>
        <p:spPr/>
        <p:txBody>
          <a:bodyPr/>
          <a:lstStyle/>
          <a:p>
            <a:pPr>
              <a:defRPr/>
            </a:pPr>
            <a:fld id="{7FE3840A-D4EB-4911-AA46-21AF32D8AACA}"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133</a:t>
            </a:fld>
            <a:endParaRPr lang="en-US">
              <a:solidFill>
                <a:srgbClr val="000000"/>
              </a:solidFill>
            </a:endParaRPr>
          </a:p>
        </p:txBody>
      </p:sp>
    </p:spTree>
    <p:extLst>
      <p:ext uri="{BB962C8B-B14F-4D97-AF65-F5344CB8AC3E}">
        <p14:creationId xmlns:p14="http://schemas.microsoft.com/office/powerpoint/2010/main" val="330485302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Line 2"/>
          <p:cNvSpPr>
            <a:spLocks noChangeShapeType="1"/>
          </p:cNvSpPr>
          <p:nvPr/>
        </p:nvSpPr>
        <p:spPr bwMode="auto">
          <a:xfrm flipV="1">
            <a:off x="684213" y="595313"/>
            <a:ext cx="0" cy="575945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92163" name="Line 3"/>
          <p:cNvSpPr>
            <a:spLocks noChangeShapeType="1"/>
          </p:cNvSpPr>
          <p:nvPr/>
        </p:nvSpPr>
        <p:spPr bwMode="auto">
          <a:xfrm rot="5400000" flipV="1">
            <a:off x="3875882" y="3190081"/>
            <a:ext cx="0" cy="6383337"/>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92164" name="Oval 4"/>
          <p:cNvSpPr>
            <a:spLocks noChangeArrowheads="1"/>
          </p:cNvSpPr>
          <p:nvPr/>
        </p:nvSpPr>
        <p:spPr bwMode="auto">
          <a:xfrm rot="-2497466">
            <a:off x="3203575" y="38100"/>
            <a:ext cx="936625" cy="6873875"/>
          </a:xfrm>
          <a:prstGeom prst="ellipse">
            <a:avLst/>
          </a:pr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92165" name="Text Box 5"/>
          <p:cNvSpPr txBox="1">
            <a:spLocks noChangeArrowheads="1"/>
          </p:cNvSpPr>
          <p:nvPr/>
        </p:nvSpPr>
        <p:spPr bwMode="auto">
          <a:xfrm>
            <a:off x="7019925" y="5983288"/>
            <a:ext cx="6413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3600" b="1" i="1">
                <a:solidFill>
                  <a:srgbClr val="000000"/>
                </a:solidFill>
                <a:latin typeface="Times New Roman" pitchFamily="18" charset="0"/>
              </a:rPr>
              <a:t>w</a:t>
            </a:r>
            <a:r>
              <a:rPr lang="en-US" altLang="en-US" sz="3600" b="1" baseline="-25000">
                <a:solidFill>
                  <a:srgbClr val="000000"/>
                </a:solidFill>
                <a:latin typeface="Symbol" pitchFamily="18" charset="2"/>
              </a:rPr>
              <a:t>0</a:t>
            </a:r>
          </a:p>
        </p:txBody>
      </p:sp>
      <p:sp>
        <p:nvSpPr>
          <p:cNvPr id="92166" name="Text Box 6"/>
          <p:cNvSpPr txBox="1">
            <a:spLocks noChangeArrowheads="1"/>
          </p:cNvSpPr>
          <p:nvPr/>
        </p:nvSpPr>
        <p:spPr bwMode="auto">
          <a:xfrm>
            <a:off x="0" y="555625"/>
            <a:ext cx="6413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3600" b="1" i="1">
                <a:solidFill>
                  <a:srgbClr val="000000"/>
                </a:solidFill>
                <a:latin typeface="Times New Roman" pitchFamily="18" charset="0"/>
              </a:rPr>
              <a:t>w</a:t>
            </a:r>
            <a:r>
              <a:rPr lang="en-US" altLang="en-US" sz="3600" b="1" i="1" baseline="-25000">
                <a:solidFill>
                  <a:srgbClr val="000000"/>
                </a:solidFill>
                <a:latin typeface="Times New Roman" pitchFamily="18" charset="0"/>
              </a:rPr>
              <a:t>a</a:t>
            </a:r>
            <a:endParaRPr lang="en-US" altLang="en-US" sz="3600" b="1" baseline="-25000">
              <a:solidFill>
                <a:srgbClr val="000000"/>
              </a:solidFill>
              <a:latin typeface="Symbol" pitchFamily="18" charset="2"/>
            </a:endParaRPr>
          </a:p>
        </p:txBody>
      </p:sp>
      <p:sp>
        <p:nvSpPr>
          <p:cNvPr id="226311" name="AutoShape 7"/>
          <p:cNvSpPr>
            <a:spLocks noChangeArrowheads="1"/>
          </p:cNvSpPr>
          <p:nvPr/>
        </p:nvSpPr>
        <p:spPr bwMode="auto">
          <a:xfrm>
            <a:off x="3495675" y="3294063"/>
            <a:ext cx="360363" cy="360362"/>
          </a:xfrm>
          <a:prstGeom prst="star5">
            <a:avLst/>
          </a:prstGeom>
          <a:solidFill>
            <a:srgbClr val="FF00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defRPr/>
            </a:pPr>
            <a:endParaRPr lang="en-US" sz="2400">
              <a:solidFill>
                <a:srgbClr val="333399"/>
              </a:solidFill>
            </a:endParaRPr>
          </a:p>
        </p:txBody>
      </p:sp>
      <p:sp>
        <p:nvSpPr>
          <p:cNvPr id="92168" name="Text Box 8"/>
          <p:cNvSpPr txBox="1">
            <a:spLocks noChangeArrowheads="1"/>
          </p:cNvSpPr>
          <p:nvPr/>
        </p:nvSpPr>
        <p:spPr bwMode="auto">
          <a:xfrm>
            <a:off x="3367088" y="6332538"/>
            <a:ext cx="5572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800" b="1">
                <a:solidFill>
                  <a:srgbClr val="000000"/>
                </a:solidFill>
                <a:latin typeface="Symbol" pitchFamily="18" charset="2"/>
              </a:rPr>
              <a:t>-1</a:t>
            </a:r>
          </a:p>
        </p:txBody>
      </p:sp>
      <p:sp>
        <p:nvSpPr>
          <p:cNvPr id="92169" name="Line 9"/>
          <p:cNvSpPr>
            <a:spLocks noChangeShapeType="1"/>
          </p:cNvSpPr>
          <p:nvPr/>
        </p:nvSpPr>
        <p:spPr bwMode="auto">
          <a:xfrm>
            <a:off x="3676650" y="6165850"/>
            <a:ext cx="0" cy="2159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92170" name="Text Box 10"/>
          <p:cNvSpPr txBox="1">
            <a:spLocks noChangeArrowheads="1"/>
          </p:cNvSpPr>
          <p:nvPr/>
        </p:nvSpPr>
        <p:spPr bwMode="auto">
          <a:xfrm rot="-5400000">
            <a:off x="257969" y="3213894"/>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800" b="1">
                <a:solidFill>
                  <a:srgbClr val="000000"/>
                </a:solidFill>
                <a:latin typeface="Symbol" pitchFamily="18" charset="2"/>
              </a:rPr>
              <a:t>0</a:t>
            </a:r>
          </a:p>
        </p:txBody>
      </p:sp>
      <p:sp>
        <p:nvSpPr>
          <p:cNvPr id="92171" name="Line 11"/>
          <p:cNvSpPr>
            <a:spLocks noChangeShapeType="1"/>
          </p:cNvSpPr>
          <p:nvPr/>
        </p:nvSpPr>
        <p:spPr bwMode="auto">
          <a:xfrm rot="-5400000">
            <a:off x="792163" y="3365500"/>
            <a:ext cx="0" cy="2159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92172" name="Text Box 13"/>
          <p:cNvSpPr txBox="1">
            <a:spLocks noChangeArrowheads="1"/>
          </p:cNvSpPr>
          <p:nvPr/>
        </p:nvSpPr>
        <p:spPr bwMode="auto">
          <a:xfrm>
            <a:off x="785813" y="5075238"/>
            <a:ext cx="3722687" cy="946150"/>
          </a:xfrm>
          <a:prstGeom prst="rect">
            <a:avLst/>
          </a:prstGeom>
          <a:solidFill>
            <a:srgbClr val="000099"/>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800" b="1">
                <a:solidFill>
                  <a:srgbClr val="FFFFCC"/>
                </a:solidFill>
              </a:rPr>
              <a:t>DETF figure of merit:</a:t>
            </a:r>
          </a:p>
          <a:p>
            <a:pPr algn="ctr" fontAlgn="base">
              <a:spcBef>
                <a:spcPct val="0"/>
              </a:spcBef>
              <a:spcAft>
                <a:spcPct val="0"/>
              </a:spcAft>
              <a:buFontTx/>
              <a:buNone/>
            </a:pPr>
            <a:r>
              <a:rPr lang="en-US" altLang="en-US" sz="2800" b="1" i="1">
                <a:solidFill>
                  <a:srgbClr val="FFFFCC"/>
                </a:solidFill>
                <a:latin typeface="Symbol" pitchFamily="18" charset="2"/>
                <a:sym typeface="Symbol" pitchFamily="18" charset="2"/>
              </a:rPr>
              <a:t>=</a:t>
            </a:r>
            <a:r>
              <a:rPr lang="en-US" altLang="en-US" sz="2800" b="1" i="1">
                <a:solidFill>
                  <a:srgbClr val="FFFFCC"/>
                </a:solidFill>
                <a:latin typeface="Symbol" pitchFamily="18" charset="2"/>
              </a:rPr>
              <a:t></a:t>
            </a:r>
            <a:r>
              <a:rPr lang="en-US" altLang="en-US" sz="2800" b="1" i="1">
                <a:solidFill>
                  <a:srgbClr val="FFFFCC"/>
                </a:solidFill>
              </a:rPr>
              <a:t>Area</a:t>
            </a:r>
            <a:endParaRPr lang="en-US" altLang="en-US" sz="2800" b="1">
              <a:solidFill>
                <a:srgbClr val="FFFFCC"/>
              </a:solidFill>
            </a:endParaRPr>
          </a:p>
        </p:txBody>
      </p:sp>
      <p:sp>
        <p:nvSpPr>
          <p:cNvPr id="92173" name="Text Box 14"/>
          <p:cNvSpPr txBox="1">
            <a:spLocks noChangeArrowheads="1"/>
          </p:cNvSpPr>
          <p:nvPr/>
        </p:nvSpPr>
        <p:spPr bwMode="auto">
          <a:xfrm>
            <a:off x="2608263" y="741363"/>
            <a:ext cx="2733675" cy="519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800">
                <a:solidFill>
                  <a:srgbClr val="000000"/>
                </a:solidFill>
              </a:rPr>
              <a:t>95% CL contour</a:t>
            </a:r>
            <a:endParaRPr lang="en-US" altLang="en-US" sz="2000">
              <a:solidFill>
                <a:srgbClr val="000000"/>
              </a:solidFill>
            </a:endParaRPr>
          </a:p>
        </p:txBody>
      </p:sp>
      <p:sp>
        <p:nvSpPr>
          <p:cNvPr id="92174" name="Line 15"/>
          <p:cNvSpPr>
            <a:spLocks noChangeShapeType="1"/>
          </p:cNvSpPr>
          <p:nvPr/>
        </p:nvSpPr>
        <p:spPr bwMode="auto">
          <a:xfrm flipH="1">
            <a:off x="2286000" y="1143000"/>
            <a:ext cx="381000" cy="152400"/>
          </a:xfrm>
          <a:prstGeom prst="line">
            <a:avLst/>
          </a:prstGeom>
          <a:noFill/>
          <a:ln w="28575">
            <a:solidFill>
              <a:srgbClr val="000000"/>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92175" name="Text Box 16"/>
          <p:cNvSpPr txBox="1">
            <a:spLocks noChangeArrowheads="1"/>
          </p:cNvSpPr>
          <p:nvPr/>
        </p:nvSpPr>
        <p:spPr bwMode="auto">
          <a:xfrm>
            <a:off x="4876800" y="2667000"/>
            <a:ext cx="4008438"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000">
                <a:solidFill>
                  <a:srgbClr val="000000"/>
                </a:solidFill>
              </a:rPr>
              <a:t>(DETF parameterization… Linder)</a:t>
            </a:r>
          </a:p>
        </p:txBody>
      </p:sp>
      <p:graphicFrame>
        <p:nvGraphicFramePr>
          <p:cNvPr id="92176" name="Object 18"/>
          <p:cNvGraphicFramePr>
            <a:graphicFrameLocks noChangeAspect="1"/>
          </p:cNvGraphicFramePr>
          <p:nvPr/>
        </p:nvGraphicFramePr>
        <p:xfrm>
          <a:off x="4038600" y="1820863"/>
          <a:ext cx="4419600" cy="833437"/>
        </p:xfrm>
        <a:graphic>
          <a:graphicData uri="http://schemas.openxmlformats.org/presentationml/2006/ole">
            <mc:AlternateContent xmlns:mc="http://schemas.openxmlformats.org/markup-compatibility/2006">
              <mc:Choice xmlns:v="urn:schemas-microsoft-com:vml" Requires="v">
                <p:oleObj name="Equation" r:id="rId3" imgW="1345616" imgH="253890" progId="Equation.DSMT4">
                  <p:embed/>
                </p:oleObj>
              </mc:Choice>
              <mc:Fallback>
                <p:oleObj name="Equation" r:id="rId3" imgW="1345616" imgH="253890" progId="Equation.DSMT4">
                  <p:embed/>
                  <p:pic>
                    <p:nvPicPr>
                      <p:cNvPr id="92176" name="Object 1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8600" y="1820863"/>
                        <a:ext cx="4419600" cy="833437"/>
                      </a:xfrm>
                      <a:prstGeom prst="rect">
                        <a:avLst/>
                      </a:prstGeom>
                      <a:noFill/>
                      <a:ln w="38100">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99F9ECE7-A79B-4949-A3EE-29A67B06C515}"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134</a:t>
            </a:fld>
            <a:endParaRPr lang="en-US">
              <a:solidFill>
                <a:srgbClr val="000000"/>
              </a:solidFill>
            </a:endParaRPr>
          </a:p>
        </p:txBody>
      </p:sp>
    </p:spTree>
    <p:extLst>
      <p:ext uri="{BB962C8B-B14F-4D97-AF65-F5344CB8AC3E}">
        <p14:creationId xmlns:p14="http://schemas.microsoft.com/office/powerpoint/2010/main" val="298007639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ext Box 2"/>
          <p:cNvSpPr txBox="1">
            <a:spLocks noChangeArrowheads="1"/>
          </p:cNvSpPr>
          <p:nvPr/>
        </p:nvSpPr>
        <p:spPr bwMode="auto">
          <a:xfrm>
            <a:off x="609600" y="533400"/>
            <a:ext cx="7772400" cy="2474913"/>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u="sng">
                <a:solidFill>
                  <a:srgbClr val="333399"/>
                </a:solidFill>
              </a:rPr>
              <a:t>The DETF stages (data models constructed for each one)</a:t>
            </a:r>
          </a:p>
          <a:p>
            <a:pPr eaLnBrk="0" fontAlgn="base" hangingPunct="0">
              <a:spcBef>
                <a:spcPct val="50000"/>
              </a:spcBef>
              <a:spcAft>
                <a:spcPct val="0"/>
              </a:spcAft>
              <a:buFontTx/>
              <a:buNone/>
            </a:pPr>
            <a:r>
              <a:rPr lang="en-US" altLang="en-US" sz="2400">
                <a:solidFill>
                  <a:srgbClr val="333399"/>
                </a:solidFill>
              </a:rPr>
              <a:t>Stage 2: Underway</a:t>
            </a:r>
          </a:p>
          <a:p>
            <a:pPr eaLnBrk="0" fontAlgn="base" hangingPunct="0">
              <a:spcBef>
                <a:spcPct val="50000"/>
              </a:spcBef>
              <a:spcAft>
                <a:spcPct val="0"/>
              </a:spcAft>
              <a:buFontTx/>
              <a:buNone/>
            </a:pPr>
            <a:r>
              <a:rPr lang="en-US" altLang="en-US" sz="2400">
                <a:solidFill>
                  <a:srgbClr val="333399"/>
                </a:solidFill>
              </a:rPr>
              <a:t>Stage 3: Medium size/term projects </a:t>
            </a:r>
          </a:p>
          <a:p>
            <a:pPr eaLnBrk="0" fontAlgn="base" hangingPunct="0">
              <a:spcBef>
                <a:spcPct val="50000"/>
              </a:spcBef>
              <a:spcAft>
                <a:spcPct val="0"/>
              </a:spcAft>
              <a:buFontTx/>
              <a:buNone/>
            </a:pPr>
            <a:r>
              <a:rPr lang="en-US" altLang="en-US" sz="2400">
                <a:solidFill>
                  <a:srgbClr val="333399"/>
                </a:solidFill>
              </a:rPr>
              <a:t>Stage 4: Large longer term projects (ie JDEM, LST)</a:t>
            </a:r>
          </a:p>
        </p:txBody>
      </p:sp>
      <p:sp>
        <p:nvSpPr>
          <p:cNvPr id="93187" name="Text Box 3"/>
          <p:cNvSpPr txBox="1">
            <a:spLocks noChangeArrowheads="1"/>
          </p:cNvSpPr>
          <p:nvPr/>
        </p:nvSpPr>
        <p:spPr bwMode="auto">
          <a:xfrm>
            <a:off x="838200" y="3505200"/>
            <a:ext cx="6781800" cy="2657475"/>
          </a:xfrm>
          <a:prstGeom prst="rect">
            <a:avLst/>
          </a:prstGeom>
          <a:noFill/>
          <a:ln w="9525">
            <a:solidFill>
              <a:srgbClr val="0033CC"/>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DETF modeled</a:t>
            </a:r>
          </a:p>
          <a:p>
            <a:pPr eaLnBrk="0" fontAlgn="base" hangingPunct="0">
              <a:spcBef>
                <a:spcPct val="50000"/>
              </a:spcBef>
              <a:spcAft>
                <a:spcPct val="0"/>
              </a:spcAft>
            </a:pPr>
            <a:r>
              <a:rPr lang="en-US" altLang="en-US" sz="2400">
                <a:solidFill>
                  <a:srgbClr val="333399"/>
                </a:solidFill>
              </a:rPr>
              <a:t> SN</a:t>
            </a:r>
          </a:p>
          <a:p>
            <a:pPr eaLnBrk="0" fontAlgn="base" hangingPunct="0">
              <a:spcBef>
                <a:spcPct val="50000"/>
              </a:spcBef>
              <a:spcAft>
                <a:spcPct val="0"/>
              </a:spcAft>
            </a:pPr>
            <a:r>
              <a:rPr lang="en-US" altLang="en-US" sz="2400">
                <a:solidFill>
                  <a:srgbClr val="333399"/>
                </a:solidFill>
              </a:rPr>
              <a:t>Weak Lensing</a:t>
            </a:r>
          </a:p>
          <a:p>
            <a:pPr eaLnBrk="0" fontAlgn="base" hangingPunct="0">
              <a:spcBef>
                <a:spcPct val="50000"/>
              </a:spcBef>
              <a:spcAft>
                <a:spcPct val="0"/>
              </a:spcAft>
            </a:pPr>
            <a:r>
              <a:rPr lang="en-US" altLang="en-US" sz="2400">
                <a:solidFill>
                  <a:srgbClr val="333399"/>
                </a:solidFill>
              </a:rPr>
              <a:t>Baryon Oscillation </a:t>
            </a:r>
          </a:p>
          <a:p>
            <a:pPr eaLnBrk="0" fontAlgn="base" hangingPunct="0">
              <a:spcBef>
                <a:spcPct val="50000"/>
              </a:spcBef>
              <a:spcAft>
                <a:spcPct val="0"/>
              </a:spcAft>
            </a:pPr>
            <a:r>
              <a:rPr lang="en-US" altLang="en-US" sz="2400">
                <a:solidFill>
                  <a:srgbClr val="333399"/>
                </a:solidFill>
              </a:rPr>
              <a:t>Cluster data</a:t>
            </a:r>
          </a:p>
        </p:txBody>
      </p:sp>
      <p:sp>
        <p:nvSpPr>
          <p:cNvPr id="2" name="Date Placeholder 1"/>
          <p:cNvSpPr>
            <a:spLocks noGrp="1"/>
          </p:cNvSpPr>
          <p:nvPr>
            <p:ph type="dt" sz="half" idx="10"/>
          </p:nvPr>
        </p:nvSpPr>
        <p:spPr/>
        <p:txBody>
          <a:bodyPr/>
          <a:lstStyle/>
          <a:p>
            <a:pPr>
              <a:defRPr/>
            </a:pPr>
            <a:fld id="{9FCF051C-47CD-4CA5-9C06-C747CF96A762}"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135</a:t>
            </a:fld>
            <a:endParaRPr lang="en-US">
              <a:solidFill>
                <a:srgbClr val="000000"/>
              </a:solidFill>
            </a:endParaRPr>
          </a:p>
        </p:txBody>
      </p:sp>
    </p:spTree>
    <p:extLst>
      <p:ext uri="{BB962C8B-B14F-4D97-AF65-F5344CB8AC3E}">
        <p14:creationId xmlns:p14="http://schemas.microsoft.com/office/powerpoint/2010/main" val="65720989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10" name="Picture 2" descr="CAT_II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825" y="669925"/>
            <a:ext cx="8675688" cy="578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1" name="Text Box 3"/>
          <p:cNvSpPr txBox="1">
            <a:spLocks noChangeArrowheads="1"/>
          </p:cNvSpPr>
          <p:nvPr/>
        </p:nvSpPr>
        <p:spPr bwMode="auto">
          <a:xfrm>
            <a:off x="3286125" y="63500"/>
            <a:ext cx="2573338"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400">
                <a:solidFill>
                  <a:srgbClr val="000000"/>
                </a:solidFill>
              </a:rPr>
              <a:t>DETF Projections</a:t>
            </a:r>
          </a:p>
        </p:txBody>
      </p:sp>
      <p:sp>
        <p:nvSpPr>
          <p:cNvPr id="94212" name="Text Box 4"/>
          <p:cNvSpPr txBox="1">
            <a:spLocks noChangeArrowheads="1"/>
          </p:cNvSpPr>
          <p:nvPr/>
        </p:nvSpPr>
        <p:spPr bwMode="auto">
          <a:xfrm>
            <a:off x="1835150" y="1628775"/>
            <a:ext cx="2305050" cy="457200"/>
          </a:xfrm>
          <a:prstGeom prst="rect">
            <a:avLst/>
          </a:prstGeom>
          <a:solidFill>
            <a:srgbClr val="000099"/>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FFFFFF"/>
                </a:solidFill>
              </a:rPr>
              <a:t>Stage 3</a:t>
            </a:r>
          </a:p>
        </p:txBody>
      </p:sp>
      <p:sp>
        <p:nvSpPr>
          <p:cNvPr id="94213" name="Text Box 5"/>
          <p:cNvSpPr txBox="1">
            <a:spLocks noChangeArrowheads="1"/>
          </p:cNvSpPr>
          <p:nvPr/>
        </p:nvSpPr>
        <p:spPr bwMode="auto">
          <a:xfrm rot="-5400000">
            <a:off x="-1712912" y="3089275"/>
            <a:ext cx="5184775" cy="822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Figure of merit Improvement over Stage 2 </a:t>
            </a:r>
            <a:r>
              <a:rPr lang="en-US" altLang="en-US" sz="2400">
                <a:solidFill>
                  <a:srgbClr val="000099"/>
                </a:solidFill>
                <a:sym typeface="Wingdings" pitchFamily="2" charset="2"/>
              </a:rPr>
              <a:t></a:t>
            </a:r>
            <a:endParaRPr lang="en-US" altLang="en-US" sz="2400">
              <a:solidFill>
                <a:srgbClr val="000099"/>
              </a:solidFill>
            </a:endParaRPr>
          </a:p>
        </p:txBody>
      </p:sp>
      <p:sp>
        <p:nvSpPr>
          <p:cNvPr id="2" name="Date Placeholder 1"/>
          <p:cNvSpPr>
            <a:spLocks noGrp="1"/>
          </p:cNvSpPr>
          <p:nvPr>
            <p:ph type="dt" sz="half" idx="10"/>
          </p:nvPr>
        </p:nvSpPr>
        <p:spPr/>
        <p:txBody>
          <a:bodyPr/>
          <a:lstStyle/>
          <a:p>
            <a:pPr>
              <a:defRPr/>
            </a:pPr>
            <a:fld id="{EC0045ED-D9D6-46F9-B9D3-D8A91A76E197}"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136</a:t>
            </a:fld>
            <a:endParaRPr lang="en-US">
              <a:solidFill>
                <a:srgbClr val="000000"/>
              </a:solidFill>
            </a:endParaRPr>
          </a:p>
        </p:txBody>
      </p:sp>
    </p:spTree>
    <p:extLst>
      <p:ext uri="{BB962C8B-B14F-4D97-AF65-F5344CB8AC3E}">
        <p14:creationId xmlns:p14="http://schemas.microsoft.com/office/powerpoint/2010/main" val="656601255"/>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2" descr="CAT_IV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1188" y="836613"/>
            <a:ext cx="7956550" cy="5303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5" name="Text Box 3"/>
          <p:cNvSpPr txBox="1">
            <a:spLocks noChangeArrowheads="1"/>
          </p:cNvSpPr>
          <p:nvPr/>
        </p:nvSpPr>
        <p:spPr bwMode="auto">
          <a:xfrm>
            <a:off x="3286125" y="63500"/>
            <a:ext cx="2573338"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400">
                <a:solidFill>
                  <a:srgbClr val="000000"/>
                </a:solidFill>
              </a:rPr>
              <a:t>DETF Projections</a:t>
            </a:r>
          </a:p>
        </p:txBody>
      </p:sp>
      <p:sp>
        <p:nvSpPr>
          <p:cNvPr id="95236" name="Text Box 4"/>
          <p:cNvSpPr txBox="1">
            <a:spLocks noChangeArrowheads="1"/>
          </p:cNvSpPr>
          <p:nvPr/>
        </p:nvSpPr>
        <p:spPr bwMode="auto">
          <a:xfrm>
            <a:off x="2051050" y="2168525"/>
            <a:ext cx="1657350" cy="396875"/>
          </a:xfrm>
          <a:prstGeom prst="rect">
            <a:avLst/>
          </a:prstGeom>
          <a:solidFill>
            <a:srgbClr val="000066"/>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a:solidFill>
                  <a:srgbClr val="FFFFFF"/>
                </a:solidFill>
              </a:rPr>
              <a:t>Ground</a:t>
            </a:r>
          </a:p>
        </p:txBody>
      </p:sp>
      <p:sp>
        <p:nvSpPr>
          <p:cNvPr id="95237" name="Text Box 5"/>
          <p:cNvSpPr txBox="1">
            <a:spLocks noChangeArrowheads="1"/>
          </p:cNvSpPr>
          <p:nvPr/>
        </p:nvSpPr>
        <p:spPr bwMode="auto">
          <a:xfrm rot="-5400000">
            <a:off x="-1495425" y="3089275"/>
            <a:ext cx="5184775" cy="822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Figure of merit Improvement over Stage 2 </a:t>
            </a:r>
            <a:r>
              <a:rPr lang="en-US" altLang="en-US" sz="2400">
                <a:solidFill>
                  <a:srgbClr val="000099"/>
                </a:solidFill>
                <a:sym typeface="Wingdings" pitchFamily="2" charset="2"/>
              </a:rPr>
              <a:t></a:t>
            </a:r>
            <a:endParaRPr lang="en-US" altLang="en-US" sz="2400">
              <a:solidFill>
                <a:srgbClr val="000099"/>
              </a:solidFill>
            </a:endParaRPr>
          </a:p>
        </p:txBody>
      </p:sp>
      <p:sp>
        <p:nvSpPr>
          <p:cNvPr id="2" name="Date Placeholder 1"/>
          <p:cNvSpPr>
            <a:spLocks noGrp="1"/>
          </p:cNvSpPr>
          <p:nvPr>
            <p:ph type="dt" sz="half" idx="10"/>
          </p:nvPr>
        </p:nvSpPr>
        <p:spPr/>
        <p:txBody>
          <a:bodyPr/>
          <a:lstStyle/>
          <a:p>
            <a:pPr>
              <a:defRPr/>
            </a:pPr>
            <a:fld id="{186ECC57-9EBF-4628-9994-7FA6A752FC47}"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137</a:t>
            </a:fld>
            <a:endParaRPr lang="en-US">
              <a:solidFill>
                <a:srgbClr val="000000"/>
              </a:solidFill>
            </a:endParaRPr>
          </a:p>
        </p:txBody>
      </p:sp>
    </p:spTree>
    <p:extLst>
      <p:ext uri="{BB962C8B-B14F-4D97-AF65-F5344CB8AC3E}">
        <p14:creationId xmlns:p14="http://schemas.microsoft.com/office/powerpoint/2010/main" val="102969217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2" descr="CAT_IV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5650" y="981075"/>
            <a:ext cx="7740650" cy="516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59" name="Text Box 3"/>
          <p:cNvSpPr txBox="1">
            <a:spLocks noChangeArrowheads="1"/>
          </p:cNvSpPr>
          <p:nvPr/>
        </p:nvSpPr>
        <p:spPr bwMode="auto">
          <a:xfrm>
            <a:off x="3286125" y="63500"/>
            <a:ext cx="2573338"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400">
                <a:solidFill>
                  <a:srgbClr val="000000"/>
                </a:solidFill>
              </a:rPr>
              <a:t>DETF Projections</a:t>
            </a:r>
          </a:p>
        </p:txBody>
      </p:sp>
      <p:sp>
        <p:nvSpPr>
          <p:cNvPr id="96260" name="Text Box 4"/>
          <p:cNvSpPr txBox="1">
            <a:spLocks noChangeArrowheads="1"/>
          </p:cNvSpPr>
          <p:nvPr/>
        </p:nvSpPr>
        <p:spPr bwMode="auto">
          <a:xfrm>
            <a:off x="2051050" y="2311400"/>
            <a:ext cx="1657350" cy="396875"/>
          </a:xfrm>
          <a:prstGeom prst="rect">
            <a:avLst/>
          </a:prstGeom>
          <a:solidFill>
            <a:srgbClr val="000066"/>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a:solidFill>
                  <a:srgbClr val="FFFFFF"/>
                </a:solidFill>
              </a:rPr>
              <a:t>Space</a:t>
            </a:r>
          </a:p>
        </p:txBody>
      </p:sp>
      <p:sp>
        <p:nvSpPr>
          <p:cNvPr id="96261" name="Text Box 5"/>
          <p:cNvSpPr txBox="1">
            <a:spLocks noChangeArrowheads="1"/>
          </p:cNvSpPr>
          <p:nvPr/>
        </p:nvSpPr>
        <p:spPr bwMode="auto">
          <a:xfrm rot="-5400000">
            <a:off x="-1306512" y="3089275"/>
            <a:ext cx="5184775" cy="822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Figure of merit Improvement over Stage 2 </a:t>
            </a:r>
            <a:r>
              <a:rPr lang="en-US" altLang="en-US" sz="2400">
                <a:solidFill>
                  <a:srgbClr val="000099"/>
                </a:solidFill>
                <a:sym typeface="Wingdings" pitchFamily="2" charset="2"/>
              </a:rPr>
              <a:t></a:t>
            </a:r>
            <a:endParaRPr lang="en-US" altLang="en-US" sz="2400">
              <a:solidFill>
                <a:srgbClr val="000099"/>
              </a:solidFill>
            </a:endParaRPr>
          </a:p>
        </p:txBody>
      </p:sp>
      <p:sp>
        <p:nvSpPr>
          <p:cNvPr id="2" name="Date Placeholder 1"/>
          <p:cNvSpPr>
            <a:spLocks noGrp="1"/>
          </p:cNvSpPr>
          <p:nvPr>
            <p:ph type="dt" sz="half" idx="10"/>
          </p:nvPr>
        </p:nvSpPr>
        <p:spPr/>
        <p:txBody>
          <a:bodyPr/>
          <a:lstStyle/>
          <a:p>
            <a:pPr>
              <a:defRPr/>
            </a:pPr>
            <a:fld id="{19875467-0B20-4611-B104-BF8967AA078A}"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138</a:t>
            </a:fld>
            <a:endParaRPr lang="en-US">
              <a:solidFill>
                <a:srgbClr val="000000"/>
              </a:solidFill>
            </a:endParaRPr>
          </a:p>
        </p:txBody>
      </p:sp>
    </p:spTree>
    <p:extLst>
      <p:ext uri="{BB962C8B-B14F-4D97-AF65-F5344CB8AC3E}">
        <p14:creationId xmlns:p14="http://schemas.microsoft.com/office/powerpoint/2010/main" val="27360145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Picture 2" descr="CAT_IV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50" y="1125538"/>
            <a:ext cx="7164388" cy="4776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3" name="Text Box 3"/>
          <p:cNvSpPr txBox="1">
            <a:spLocks noChangeArrowheads="1"/>
          </p:cNvSpPr>
          <p:nvPr/>
        </p:nvSpPr>
        <p:spPr bwMode="auto">
          <a:xfrm>
            <a:off x="3286125" y="63500"/>
            <a:ext cx="2573338"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400">
                <a:solidFill>
                  <a:srgbClr val="000000"/>
                </a:solidFill>
              </a:rPr>
              <a:t>DETF Projections</a:t>
            </a:r>
          </a:p>
        </p:txBody>
      </p:sp>
      <p:sp>
        <p:nvSpPr>
          <p:cNvPr id="97284" name="Text Box 4"/>
          <p:cNvSpPr txBox="1">
            <a:spLocks noChangeArrowheads="1"/>
          </p:cNvSpPr>
          <p:nvPr/>
        </p:nvSpPr>
        <p:spPr bwMode="auto">
          <a:xfrm>
            <a:off x="2339975" y="4292600"/>
            <a:ext cx="2303463" cy="396875"/>
          </a:xfrm>
          <a:prstGeom prst="rect">
            <a:avLst/>
          </a:prstGeom>
          <a:solidFill>
            <a:srgbClr val="000066"/>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a:solidFill>
                  <a:srgbClr val="FFFFFF"/>
                </a:solidFill>
              </a:rPr>
              <a:t>Ground + Space</a:t>
            </a:r>
          </a:p>
        </p:txBody>
      </p:sp>
      <p:sp>
        <p:nvSpPr>
          <p:cNvPr id="97285" name="Text Box 5"/>
          <p:cNvSpPr txBox="1">
            <a:spLocks noChangeArrowheads="1"/>
          </p:cNvSpPr>
          <p:nvPr/>
        </p:nvSpPr>
        <p:spPr bwMode="auto">
          <a:xfrm rot="-5400000">
            <a:off x="-1266825" y="3089275"/>
            <a:ext cx="5184775" cy="822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Figure of merit Improvement over Stage 2 </a:t>
            </a:r>
            <a:r>
              <a:rPr lang="en-US" altLang="en-US" sz="2400">
                <a:solidFill>
                  <a:srgbClr val="000099"/>
                </a:solidFill>
                <a:sym typeface="Wingdings" pitchFamily="2" charset="2"/>
              </a:rPr>
              <a:t></a:t>
            </a:r>
            <a:endParaRPr lang="en-US" altLang="en-US" sz="2400">
              <a:solidFill>
                <a:srgbClr val="000099"/>
              </a:solidFill>
            </a:endParaRPr>
          </a:p>
        </p:txBody>
      </p:sp>
      <p:sp>
        <p:nvSpPr>
          <p:cNvPr id="2" name="Date Placeholder 1"/>
          <p:cNvSpPr>
            <a:spLocks noGrp="1"/>
          </p:cNvSpPr>
          <p:nvPr>
            <p:ph type="dt" sz="half" idx="10"/>
          </p:nvPr>
        </p:nvSpPr>
        <p:spPr/>
        <p:txBody>
          <a:bodyPr/>
          <a:lstStyle/>
          <a:p>
            <a:pPr>
              <a:defRPr/>
            </a:pPr>
            <a:fld id="{6A83273E-682E-4ED4-97E1-3024533570E0}"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139</a:t>
            </a:fld>
            <a:endParaRPr lang="en-US">
              <a:solidFill>
                <a:srgbClr val="000000"/>
              </a:solidFill>
            </a:endParaRPr>
          </a:p>
        </p:txBody>
      </p:sp>
    </p:spTree>
    <p:extLst>
      <p:ext uri="{BB962C8B-B14F-4D97-AF65-F5344CB8AC3E}">
        <p14:creationId xmlns:p14="http://schemas.microsoft.com/office/powerpoint/2010/main" val="11812365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4"/>
          <p:cNvSpPr txBox="1">
            <a:spLocks noChangeArrowheads="1"/>
          </p:cNvSpPr>
          <p:nvPr/>
        </p:nvSpPr>
        <p:spPr bwMode="auto">
          <a:xfrm>
            <a:off x="577850" y="3003550"/>
            <a:ext cx="818515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b="1">
                <a:solidFill>
                  <a:srgbClr val="002060"/>
                </a:solidFill>
                <a:latin typeface="Arial" charset="0"/>
                <a:cs typeface="Arial" charset="0"/>
              </a:rPr>
              <a:t>Positive acceleration requires </a:t>
            </a:r>
          </a:p>
          <a:p>
            <a:pPr eaLnBrk="1" fontAlgn="base" hangingPunct="1">
              <a:spcBef>
                <a:spcPct val="0"/>
              </a:spcBef>
              <a:spcAft>
                <a:spcPct val="0"/>
              </a:spcAft>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t>
            </a:r>
            <a:r>
              <a:rPr lang="en-US" altLang="en-US" sz="2400" i="1">
                <a:solidFill>
                  <a:srgbClr val="002060"/>
                </a:solidFill>
                <a:latin typeface="Arial" charset="0"/>
                <a:cs typeface="Arial" charset="0"/>
              </a:rPr>
              <a:t>             (</a:t>
            </a:r>
            <a:r>
              <a:rPr lang="en-US" altLang="en-US" sz="2400">
                <a:solidFill>
                  <a:srgbClr val="002060"/>
                </a:solidFill>
                <a:latin typeface="Arial" charset="0"/>
                <a:cs typeface="Arial" charset="0"/>
              </a:rPr>
              <a:t>unlike any known constituent of the Universe)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 non-zero cosmological constant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an alteration to General Relativity.</a:t>
            </a:r>
          </a:p>
        </p:txBody>
      </p:sp>
      <p:graphicFrame>
        <p:nvGraphicFramePr>
          <p:cNvPr id="18435" name="Object 5"/>
          <p:cNvGraphicFramePr>
            <a:graphicFrameLocks noChangeAspect="1"/>
          </p:cNvGraphicFramePr>
          <p:nvPr/>
        </p:nvGraphicFramePr>
        <p:xfrm>
          <a:off x="990600" y="3779838"/>
          <a:ext cx="2133600" cy="411162"/>
        </p:xfrm>
        <a:graphic>
          <a:graphicData uri="http://schemas.openxmlformats.org/presentationml/2006/ole">
            <mc:AlternateContent xmlns:mc="http://schemas.openxmlformats.org/markup-compatibility/2006">
              <mc:Choice xmlns:v="urn:schemas-microsoft-com:vml" Requires="v">
                <p:oleObj name="Equation" r:id="rId3" imgW="1054100" imgH="203200" progId="Equation.DSMT4">
                  <p:embed/>
                </p:oleObj>
              </mc:Choice>
              <mc:Fallback>
                <p:oleObj name="Equation" r:id="rId3" imgW="1054100" imgH="203200" progId="Equation.DSMT4">
                  <p:embed/>
                  <p:pic>
                    <p:nvPicPr>
                      <p:cNvPr id="18435"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779838"/>
                        <a:ext cx="2133600" cy="411162"/>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8436" name="Object 6"/>
          <p:cNvGraphicFramePr>
            <a:graphicFrameLocks noChangeAspect="1"/>
          </p:cNvGraphicFramePr>
          <p:nvPr/>
        </p:nvGraphicFramePr>
        <p:xfrm>
          <a:off x="2609850" y="1143000"/>
          <a:ext cx="3333750" cy="855663"/>
        </p:xfrm>
        <a:graphic>
          <a:graphicData uri="http://schemas.openxmlformats.org/presentationml/2006/ole">
            <mc:AlternateContent xmlns:mc="http://schemas.openxmlformats.org/markup-compatibility/2006">
              <mc:Choice xmlns:v="urn:schemas-microsoft-com:vml" Requires="v">
                <p:oleObj name="Equation" r:id="rId5" imgW="1536033" imgH="393529" progId="Equation.DSMT4">
                  <p:embed/>
                </p:oleObj>
              </mc:Choice>
              <mc:Fallback>
                <p:oleObj name="Equation" r:id="rId5" imgW="1536033" imgH="393529" progId="Equation.DSMT4">
                  <p:embed/>
                  <p:pic>
                    <p:nvPicPr>
                      <p:cNvPr id="18436"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09850" y="1143000"/>
                        <a:ext cx="3333750" cy="8556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8437" name="TextBox 1"/>
          <p:cNvSpPr txBox="1">
            <a:spLocks noChangeArrowheads="1"/>
          </p:cNvSpPr>
          <p:nvPr/>
        </p:nvSpPr>
        <p:spPr bwMode="auto">
          <a:xfrm>
            <a:off x="381000" y="3733800"/>
            <a:ext cx="91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800">
                <a:solidFill>
                  <a:srgbClr val="FF0000"/>
                </a:solidFill>
                <a:cs typeface="Arial" charset="0"/>
                <a:sym typeface="Wingdings" pitchFamily="2" charset="2"/>
              </a:rPr>
              <a:t></a:t>
            </a:r>
            <a:endParaRPr lang="en-US" altLang="en-US" sz="2800">
              <a:solidFill>
                <a:srgbClr val="FF0000"/>
              </a:solidFill>
              <a:cs typeface="Arial" charset="0"/>
            </a:endParaRPr>
          </a:p>
        </p:txBody>
      </p:sp>
      <p:sp>
        <p:nvSpPr>
          <p:cNvPr id="2" name="Date Placeholder 1"/>
          <p:cNvSpPr>
            <a:spLocks noGrp="1"/>
          </p:cNvSpPr>
          <p:nvPr>
            <p:ph type="dt" sz="half" idx="10"/>
          </p:nvPr>
        </p:nvSpPr>
        <p:spPr/>
        <p:txBody>
          <a:bodyPr/>
          <a:lstStyle/>
          <a:p>
            <a:pPr>
              <a:defRPr/>
            </a:pPr>
            <a:fld id="{ABDCE41E-1CA4-41FB-9EFB-83E3D9B497FB}"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14</a:t>
            </a:fld>
            <a:endParaRPr lang="en-US">
              <a:solidFill>
                <a:srgbClr val="002060">
                  <a:tint val="75000"/>
                </a:srgbClr>
              </a:solidFill>
            </a:endParaRPr>
          </a:p>
        </p:txBody>
      </p:sp>
    </p:spTree>
    <p:extLst>
      <p:ext uri="{BB962C8B-B14F-4D97-AF65-F5344CB8AC3E}">
        <p14:creationId xmlns:p14="http://schemas.microsoft.com/office/powerpoint/2010/main" val="388806255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7088" y="935038"/>
            <a:ext cx="7129462" cy="535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7" name="Rectangle 3"/>
          <p:cNvSpPr>
            <a:spLocks noChangeArrowheads="1"/>
          </p:cNvSpPr>
          <p:nvPr/>
        </p:nvSpPr>
        <p:spPr bwMode="auto">
          <a:xfrm>
            <a:off x="473075" y="333375"/>
            <a:ext cx="5719763" cy="466725"/>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marL="457200" indent="-457200">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Clr>
                <a:srgbClr val="000099"/>
              </a:buClr>
              <a:buFontTx/>
              <a:buNone/>
            </a:pPr>
            <a:r>
              <a:rPr lang="en-US" altLang="en-US" sz="2400">
                <a:solidFill>
                  <a:srgbClr val="000099"/>
                </a:solidFill>
              </a:rPr>
              <a:t>A technical point: The role of correlations</a:t>
            </a:r>
          </a:p>
        </p:txBody>
      </p:sp>
      <p:sp>
        <p:nvSpPr>
          <p:cNvPr id="2" name="Date Placeholder 1"/>
          <p:cNvSpPr>
            <a:spLocks noGrp="1"/>
          </p:cNvSpPr>
          <p:nvPr>
            <p:ph type="dt" sz="half" idx="10"/>
          </p:nvPr>
        </p:nvSpPr>
        <p:spPr/>
        <p:txBody>
          <a:bodyPr/>
          <a:lstStyle/>
          <a:p>
            <a:pPr>
              <a:defRPr/>
            </a:pPr>
            <a:fld id="{05C80713-F85F-4F66-9FBF-9140B7CFFB22}"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140</a:t>
            </a:fld>
            <a:endParaRPr lang="en-US">
              <a:solidFill>
                <a:srgbClr val="000000"/>
              </a:solidFill>
            </a:endParaRPr>
          </a:p>
        </p:txBody>
      </p:sp>
    </p:spTree>
    <p:extLst>
      <p:ext uri="{BB962C8B-B14F-4D97-AF65-F5344CB8AC3E}">
        <p14:creationId xmlns:p14="http://schemas.microsoft.com/office/powerpoint/2010/main" val="407354561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395288" y="404813"/>
            <a:ext cx="8353425" cy="5943600"/>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400" u="sng">
                <a:solidFill>
                  <a:srgbClr val="000099"/>
                </a:solidFill>
              </a:rPr>
              <a:t>From the DETF Executive Summary</a:t>
            </a:r>
          </a:p>
          <a:p>
            <a:pPr algn="ctr" fontAlgn="base">
              <a:spcBef>
                <a:spcPct val="0"/>
              </a:spcBef>
              <a:spcAft>
                <a:spcPct val="0"/>
              </a:spcAft>
              <a:buFontTx/>
              <a:buNone/>
            </a:pPr>
            <a:endParaRPr lang="en-US" altLang="en-US" sz="2400" u="sng">
              <a:solidFill>
                <a:srgbClr val="000099"/>
              </a:solidFill>
            </a:endParaRPr>
          </a:p>
          <a:p>
            <a:pPr fontAlgn="base">
              <a:spcBef>
                <a:spcPct val="0"/>
              </a:spcBef>
              <a:spcAft>
                <a:spcPct val="0"/>
              </a:spcAft>
              <a:buFontTx/>
              <a:buNone/>
            </a:pPr>
            <a:endParaRPr lang="en-US" altLang="en-US" sz="2400">
              <a:solidFill>
                <a:srgbClr val="000099"/>
              </a:solidFill>
            </a:endParaRPr>
          </a:p>
          <a:p>
            <a:pPr fontAlgn="base">
              <a:spcBef>
                <a:spcPct val="0"/>
              </a:spcBef>
              <a:spcAft>
                <a:spcPct val="0"/>
              </a:spcAft>
              <a:buFontTx/>
              <a:buNone/>
            </a:pPr>
            <a:r>
              <a:rPr lang="en-US" altLang="en-US" sz="2400">
                <a:solidFill>
                  <a:srgbClr val="000099"/>
                </a:solidFill>
              </a:rPr>
              <a:t>One of our main findings is that </a:t>
            </a:r>
            <a:r>
              <a:rPr lang="en-US" altLang="en-US" sz="2400">
                <a:solidFill>
                  <a:srgbClr val="FF0000"/>
                </a:solidFill>
              </a:rPr>
              <a:t>no single technique</a:t>
            </a:r>
            <a:r>
              <a:rPr lang="en-US" altLang="en-US" sz="2400">
                <a:solidFill>
                  <a:srgbClr val="000099"/>
                </a:solidFill>
              </a:rPr>
              <a:t> can answer the outstanding questions about dark energy: combinations of </a:t>
            </a:r>
            <a:r>
              <a:rPr lang="en-US" altLang="en-US" sz="2400">
                <a:solidFill>
                  <a:srgbClr val="FF0000"/>
                </a:solidFill>
              </a:rPr>
              <a:t>at least two</a:t>
            </a:r>
            <a:r>
              <a:rPr lang="en-US" altLang="en-US" sz="2400">
                <a:solidFill>
                  <a:srgbClr val="000099"/>
                </a:solidFill>
              </a:rPr>
              <a:t> of these techniques must be used to fully realize the promise of future observations. </a:t>
            </a:r>
          </a:p>
          <a:p>
            <a:pPr algn="ctr" fontAlgn="base">
              <a:spcBef>
                <a:spcPct val="0"/>
              </a:spcBef>
              <a:spcAft>
                <a:spcPct val="0"/>
              </a:spcAft>
              <a:buFontTx/>
              <a:buNone/>
            </a:pPr>
            <a:endParaRPr lang="en-US" altLang="en-US" sz="2400">
              <a:solidFill>
                <a:srgbClr val="000099"/>
              </a:solidFill>
            </a:endParaRPr>
          </a:p>
          <a:p>
            <a:pPr fontAlgn="base">
              <a:spcBef>
                <a:spcPct val="0"/>
              </a:spcBef>
              <a:spcAft>
                <a:spcPct val="0"/>
              </a:spcAft>
              <a:buFontTx/>
              <a:buNone/>
            </a:pPr>
            <a:r>
              <a:rPr lang="en-US" altLang="en-US" sz="2400">
                <a:solidFill>
                  <a:srgbClr val="000099"/>
                </a:solidFill>
              </a:rPr>
              <a:t>Already there are proposals for </a:t>
            </a:r>
            <a:r>
              <a:rPr lang="en-US" altLang="en-US" sz="2400">
                <a:solidFill>
                  <a:srgbClr val="FF0000"/>
                </a:solidFill>
              </a:rPr>
              <a:t>major, long-term (Stage IV) projects</a:t>
            </a:r>
            <a:r>
              <a:rPr lang="en-US" altLang="en-US" sz="2400">
                <a:solidFill>
                  <a:srgbClr val="000099"/>
                </a:solidFill>
              </a:rPr>
              <a:t> incorporating these techniques that have the promise of increasing our figure of merit by a factor of ten beyond the level it will reach with the conclusion of current experiments.  </a:t>
            </a:r>
            <a:r>
              <a:rPr lang="en-US" altLang="en-US" sz="2400">
                <a:solidFill>
                  <a:srgbClr val="FF0000"/>
                </a:solidFill>
              </a:rPr>
              <a:t>What is urgently needed is a commitment to fund a program comprised of a selection of these projects</a:t>
            </a:r>
            <a:r>
              <a:rPr lang="en-US" altLang="en-US" sz="2400">
                <a:solidFill>
                  <a:srgbClr val="000099"/>
                </a:solidFill>
              </a:rPr>
              <a:t>.  The selection should be made on the basis of critical evaluations of their costs, benefits, and risks.  </a:t>
            </a:r>
          </a:p>
        </p:txBody>
      </p:sp>
      <p:graphicFrame>
        <p:nvGraphicFramePr>
          <p:cNvPr id="99331" name="Object 3"/>
          <p:cNvGraphicFramePr>
            <a:graphicFrameLocks noChangeAspect="1"/>
          </p:cNvGraphicFramePr>
          <p:nvPr/>
        </p:nvGraphicFramePr>
        <p:xfrm>
          <a:off x="3276600" y="1892300"/>
          <a:ext cx="914400" cy="198438"/>
        </p:xfrm>
        <a:graphic>
          <a:graphicData uri="http://schemas.openxmlformats.org/presentationml/2006/ole">
            <mc:AlternateContent xmlns:mc="http://schemas.openxmlformats.org/markup-compatibility/2006">
              <mc:Choice xmlns:v="urn:schemas-microsoft-com:vml" Requires="v">
                <p:oleObj name="Equation" r:id="rId3" imgW="435285" imgH="677109" progId="Equation.DSMT4">
                  <p:embed/>
                </p:oleObj>
              </mc:Choice>
              <mc:Fallback>
                <p:oleObj name="Equation" r:id="rId3" imgW="435285" imgH="677109" progId="Equation.DSMT4">
                  <p:embed/>
                  <p:pic>
                    <p:nvPicPr>
                      <p:cNvPr id="99331"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1892300"/>
                        <a:ext cx="914400" cy="198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5CE81C3C-0FCB-4FFF-B544-E83BE811642F}"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141</a:t>
            </a:fld>
            <a:endParaRPr lang="en-US">
              <a:solidFill>
                <a:srgbClr val="000000"/>
              </a:solidFill>
            </a:endParaRPr>
          </a:p>
        </p:txBody>
      </p:sp>
    </p:spTree>
    <p:extLst>
      <p:ext uri="{BB962C8B-B14F-4D97-AF65-F5344CB8AC3E}">
        <p14:creationId xmlns:p14="http://schemas.microsoft.com/office/powerpoint/2010/main" val="386793636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ext Box 2"/>
          <p:cNvSpPr txBox="1">
            <a:spLocks noChangeArrowheads="1"/>
          </p:cNvSpPr>
          <p:nvPr/>
        </p:nvSpPr>
        <p:spPr bwMode="auto">
          <a:xfrm>
            <a:off x="395288" y="404813"/>
            <a:ext cx="8353425" cy="5943600"/>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400" u="sng" dirty="0">
                <a:solidFill>
                  <a:srgbClr val="000099"/>
                </a:solidFill>
              </a:rPr>
              <a:t>From the DETF Executive Summary</a:t>
            </a:r>
          </a:p>
          <a:p>
            <a:pPr algn="ctr" fontAlgn="base">
              <a:spcBef>
                <a:spcPct val="0"/>
              </a:spcBef>
              <a:spcAft>
                <a:spcPct val="0"/>
              </a:spcAft>
              <a:buFontTx/>
              <a:buNone/>
            </a:pPr>
            <a:endParaRPr lang="en-US" altLang="en-US" sz="2400" u="sng" dirty="0">
              <a:solidFill>
                <a:srgbClr val="000099"/>
              </a:solidFill>
            </a:endParaRPr>
          </a:p>
          <a:p>
            <a:pPr fontAlgn="base">
              <a:spcBef>
                <a:spcPct val="0"/>
              </a:spcBef>
              <a:spcAft>
                <a:spcPct val="0"/>
              </a:spcAft>
              <a:buFontTx/>
              <a:buNone/>
            </a:pPr>
            <a:endParaRPr lang="en-US" altLang="en-US" sz="2400" dirty="0">
              <a:solidFill>
                <a:srgbClr val="000099"/>
              </a:solidFill>
            </a:endParaRPr>
          </a:p>
          <a:p>
            <a:pPr fontAlgn="base">
              <a:spcBef>
                <a:spcPct val="0"/>
              </a:spcBef>
              <a:spcAft>
                <a:spcPct val="0"/>
              </a:spcAft>
              <a:buFontTx/>
              <a:buNone/>
            </a:pPr>
            <a:r>
              <a:rPr lang="en-US" altLang="en-US" sz="2400" dirty="0">
                <a:solidFill>
                  <a:srgbClr val="000099"/>
                </a:solidFill>
                <a:highlight>
                  <a:srgbClr val="FFFF00"/>
                </a:highlight>
              </a:rPr>
              <a:t>One of our main findings is that </a:t>
            </a:r>
            <a:r>
              <a:rPr lang="en-US" altLang="en-US" sz="2400" dirty="0">
                <a:solidFill>
                  <a:srgbClr val="FF0000"/>
                </a:solidFill>
                <a:highlight>
                  <a:srgbClr val="FFFF00"/>
                </a:highlight>
              </a:rPr>
              <a:t>no single technique</a:t>
            </a:r>
            <a:r>
              <a:rPr lang="en-US" altLang="en-US" sz="2400" dirty="0">
                <a:solidFill>
                  <a:srgbClr val="000099"/>
                </a:solidFill>
                <a:highlight>
                  <a:srgbClr val="FFFF00"/>
                </a:highlight>
              </a:rPr>
              <a:t> can answer the outstanding questions about dark energy: combinations of </a:t>
            </a:r>
            <a:r>
              <a:rPr lang="en-US" altLang="en-US" sz="2400" dirty="0">
                <a:solidFill>
                  <a:srgbClr val="FF0000"/>
                </a:solidFill>
                <a:highlight>
                  <a:srgbClr val="FFFF00"/>
                </a:highlight>
              </a:rPr>
              <a:t>at least two</a:t>
            </a:r>
            <a:r>
              <a:rPr lang="en-US" altLang="en-US" sz="2400" dirty="0">
                <a:solidFill>
                  <a:srgbClr val="000099"/>
                </a:solidFill>
                <a:highlight>
                  <a:srgbClr val="FFFF00"/>
                </a:highlight>
              </a:rPr>
              <a:t> of these techniques must be used to fully realize the promise of future observations. </a:t>
            </a:r>
          </a:p>
          <a:p>
            <a:pPr algn="ctr" fontAlgn="base">
              <a:spcBef>
                <a:spcPct val="0"/>
              </a:spcBef>
              <a:spcAft>
                <a:spcPct val="0"/>
              </a:spcAft>
              <a:buFontTx/>
              <a:buNone/>
            </a:pPr>
            <a:endParaRPr lang="en-US" altLang="en-US" sz="2400" dirty="0">
              <a:solidFill>
                <a:srgbClr val="000099"/>
              </a:solidFill>
            </a:endParaRPr>
          </a:p>
          <a:p>
            <a:pPr fontAlgn="base">
              <a:spcBef>
                <a:spcPct val="0"/>
              </a:spcBef>
              <a:spcAft>
                <a:spcPct val="0"/>
              </a:spcAft>
              <a:buFontTx/>
              <a:buNone/>
            </a:pPr>
            <a:r>
              <a:rPr lang="en-US" altLang="en-US" sz="2400" dirty="0">
                <a:solidFill>
                  <a:srgbClr val="000099"/>
                </a:solidFill>
              </a:rPr>
              <a:t>Already there are proposals for </a:t>
            </a:r>
            <a:r>
              <a:rPr lang="en-US" altLang="en-US" sz="2400" dirty="0">
                <a:solidFill>
                  <a:srgbClr val="FF0000"/>
                </a:solidFill>
              </a:rPr>
              <a:t>major, long-term (Stage IV) projects</a:t>
            </a:r>
            <a:r>
              <a:rPr lang="en-US" altLang="en-US" sz="2400" dirty="0">
                <a:solidFill>
                  <a:srgbClr val="000099"/>
                </a:solidFill>
              </a:rPr>
              <a:t> incorporating these techniques that have the promise of increasing our figure of merit by a factor of ten beyond the level it will reach with the conclusion of current experiments.  </a:t>
            </a:r>
            <a:r>
              <a:rPr lang="en-US" altLang="en-US" sz="2400" dirty="0">
                <a:solidFill>
                  <a:srgbClr val="FF0000"/>
                </a:solidFill>
              </a:rPr>
              <a:t>What is urgently needed is a commitment to fund a program comprised of a selection of these projects</a:t>
            </a:r>
            <a:r>
              <a:rPr lang="en-US" altLang="en-US" sz="2400" dirty="0">
                <a:solidFill>
                  <a:srgbClr val="000099"/>
                </a:solidFill>
              </a:rPr>
              <a:t>.  The selection should be made on the basis of critical evaluations of their costs, benefits, and risks.  </a:t>
            </a:r>
          </a:p>
        </p:txBody>
      </p:sp>
      <p:graphicFrame>
        <p:nvGraphicFramePr>
          <p:cNvPr id="99331" name="Object 3"/>
          <p:cNvGraphicFramePr>
            <a:graphicFrameLocks noChangeAspect="1"/>
          </p:cNvGraphicFramePr>
          <p:nvPr/>
        </p:nvGraphicFramePr>
        <p:xfrm>
          <a:off x="3276600" y="1892300"/>
          <a:ext cx="914400" cy="198438"/>
        </p:xfrm>
        <a:graphic>
          <a:graphicData uri="http://schemas.openxmlformats.org/presentationml/2006/ole">
            <mc:AlternateContent xmlns:mc="http://schemas.openxmlformats.org/markup-compatibility/2006">
              <mc:Choice xmlns:v="urn:schemas-microsoft-com:vml" Requires="v">
                <p:oleObj name="Equation" r:id="rId3" imgW="435285" imgH="677109" progId="Equation.DSMT4">
                  <p:embed/>
                </p:oleObj>
              </mc:Choice>
              <mc:Fallback>
                <p:oleObj name="Equation" r:id="rId3" imgW="435285" imgH="677109" progId="Equation.DSMT4">
                  <p:embed/>
                  <p:pic>
                    <p:nvPicPr>
                      <p:cNvPr id="99331"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1892300"/>
                        <a:ext cx="914400" cy="198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5CE81C3C-0FCB-4FFF-B544-E83BE811642F}"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142</a:t>
            </a:fld>
            <a:endParaRPr lang="en-US">
              <a:solidFill>
                <a:srgbClr val="000000"/>
              </a:solidFill>
            </a:endParaRPr>
          </a:p>
        </p:txBody>
      </p:sp>
    </p:spTree>
    <p:extLst>
      <p:ext uri="{BB962C8B-B14F-4D97-AF65-F5344CB8AC3E}">
        <p14:creationId xmlns:p14="http://schemas.microsoft.com/office/powerpoint/2010/main" val="252025331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Text Box 2"/>
          <p:cNvSpPr txBox="1">
            <a:spLocks noChangeArrowheads="1"/>
          </p:cNvSpPr>
          <p:nvPr/>
        </p:nvSpPr>
        <p:spPr bwMode="auto">
          <a:xfrm>
            <a:off x="228600" y="533400"/>
            <a:ext cx="7620000" cy="24479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The Dark Energy Task Force (DETF)</a:t>
            </a:r>
            <a:endParaRPr lang="en-US" altLang="en-US" sz="2000">
              <a:solidFill>
                <a:srgbClr val="0033CC"/>
              </a:solidFill>
            </a:endParaRPr>
          </a:p>
          <a:p>
            <a:pPr fontAlgn="base">
              <a:spcBef>
                <a:spcPct val="50000"/>
              </a:spcBef>
              <a:spcAft>
                <a:spcPct val="0"/>
              </a:spcAft>
              <a:buClr>
                <a:srgbClr val="FF0000"/>
              </a:buClr>
              <a:buFont typeface="Wingdings" pitchFamily="2" charset="2"/>
              <a:buChar char="è"/>
            </a:pPr>
            <a:r>
              <a:rPr lang="en-US" altLang="en-US" sz="2000">
                <a:solidFill>
                  <a:srgbClr val="0033CC"/>
                </a:solidFill>
              </a:rPr>
              <a:t> </a:t>
            </a:r>
            <a:r>
              <a:rPr lang="en-US" altLang="en-US" sz="2000">
                <a:solidFill>
                  <a:srgbClr val="0033CC"/>
                </a:solidFill>
                <a:sym typeface="Wingdings" pitchFamily="2" charset="2"/>
              </a:rPr>
              <a:t> C</a:t>
            </a:r>
            <a:r>
              <a:rPr lang="en-US" altLang="en-US" sz="2000">
                <a:solidFill>
                  <a:srgbClr val="0033CC"/>
                </a:solidFill>
              </a:rPr>
              <a:t>reated specific simulated data sets (Stage 2, Stage 3, Stage 4)</a:t>
            </a:r>
          </a:p>
          <a:p>
            <a:pPr fontAlgn="base">
              <a:spcBef>
                <a:spcPct val="50000"/>
              </a:spcBef>
              <a:spcAft>
                <a:spcPct val="0"/>
              </a:spcAft>
              <a:buClr>
                <a:srgbClr val="FF0000"/>
              </a:buClr>
              <a:buFont typeface="Wingdings" pitchFamily="2" charset="2"/>
              <a:buChar char="è"/>
            </a:pPr>
            <a:r>
              <a:rPr lang="en-US" altLang="en-US" sz="2000">
                <a:solidFill>
                  <a:srgbClr val="3333CC"/>
                </a:solidFill>
                <a:sym typeface="Wingdings" pitchFamily="2" charset="2"/>
              </a:rPr>
              <a:t> A</a:t>
            </a:r>
            <a:r>
              <a:rPr lang="en-US" altLang="en-US" sz="2000">
                <a:solidFill>
                  <a:srgbClr val="3333CC"/>
                </a:solidFill>
              </a:rPr>
              <a:t>ssessed their impact on our knowledge of dark energy as modeled with the </a:t>
            </a:r>
            <a:r>
              <a:rPr lang="en-US" altLang="en-US" sz="2000" i="1">
                <a:solidFill>
                  <a:srgbClr val="3333CC"/>
                </a:solidFill>
              </a:rPr>
              <a:t>w0-wa</a:t>
            </a:r>
            <a:r>
              <a:rPr lang="en-US" altLang="en-US" sz="2000">
                <a:solidFill>
                  <a:srgbClr val="3333CC"/>
                </a:solidFill>
              </a:rPr>
              <a:t> parameters</a:t>
            </a:r>
          </a:p>
          <a:p>
            <a:pPr fontAlgn="base">
              <a:spcBef>
                <a:spcPct val="50000"/>
              </a:spcBef>
              <a:spcAft>
                <a:spcPct val="0"/>
              </a:spcAft>
              <a:buClr>
                <a:srgbClr val="FF0000"/>
              </a:buClr>
              <a:buFont typeface="Wingdings" pitchFamily="2" charset="2"/>
              <a:buChar char="è"/>
            </a:pPr>
            <a:endParaRPr lang="en-US" altLang="en-US" sz="2000">
              <a:solidFill>
                <a:srgbClr val="000000"/>
              </a:solidFill>
            </a:endParaRPr>
          </a:p>
        </p:txBody>
      </p:sp>
      <p:sp>
        <p:nvSpPr>
          <p:cNvPr id="100355" name="Text Box 3"/>
          <p:cNvSpPr txBox="1">
            <a:spLocks noChangeArrowheads="1"/>
          </p:cNvSpPr>
          <p:nvPr/>
        </p:nvSpPr>
        <p:spPr bwMode="auto">
          <a:xfrm>
            <a:off x="1203325" y="3200400"/>
            <a:ext cx="71024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endParaRPr lang="en-US" altLang="en-US" sz="1800">
              <a:solidFill>
                <a:srgbClr val="000000"/>
              </a:solidFill>
            </a:endParaRPr>
          </a:p>
        </p:txBody>
      </p:sp>
      <p:graphicFrame>
        <p:nvGraphicFramePr>
          <p:cNvPr id="100356" name="Object 4"/>
          <p:cNvGraphicFramePr>
            <a:graphicFrameLocks noChangeAspect="1"/>
          </p:cNvGraphicFramePr>
          <p:nvPr/>
        </p:nvGraphicFramePr>
        <p:xfrm>
          <a:off x="2895600" y="3427413"/>
          <a:ext cx="2895600" cy="534987"/>
        </p:xfrm>
        <a:graphic>
          <a:graphicData uri="http://schemas.openxmlformats.org/presentationml/2006/ole">
            <mc:AlternateContent xmlns:mc="http://schemas.openxmlformats.org/markup-compatibility/2006">
              <mc:Choice xmlns:v="urn:schemas-microsoft-com:vml" Requires="v">
                <p:oleObj name="Equation" r:id="rId2" imgW="1371600" imgH="254000" progId="Equation.DSMT4">
                  <p:embed/>
                </p:oleObj>
              </mc:Choice>
              <mc:Fallback>
                <p:oleObj name="Equation" r:id="rId2" imgW="1371600" imgH="254000" progId="Equation.DSMT4">
                  <p:embed/>
                  <p:pic>
                    <p:nvPicPr>
                      <p:cNvPr id="100356"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3427413"/>
                        <a:ext cx="2895600" cy="53498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A6E16B8D-622A-4BEA-B5E4-4322BFAE5A42}"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143</a:t>
            </a:fld>
            <a:endParaRPr lang="en-US">
              <a:solidFill>
                <a:srgbClr val="000000"/>
              </a:solidFill>
            </a:endParaRPr>
          </a:p>
        </p:txBody>
      </p:sp>
    </p:spTree>
    <p:extLst>
      <p:ext uri="{BB962C8B-B14F-4D97-AF65-F5344CB8AC3E}">
        <p14:creationId xmlns:p14="http://schemas.microsoft.com/office/powerpoint/2010/main" val="277307329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Text Box 2"/>
          <p:cNvSpPr txBox="1">
            <a:spLocks noChangeArrowheads="1"/>
          </p:cNvSpPr>
          <p:nvPr/>
        </p:nvSpPr>
        <p:spPr bwMode="auto">
          <a:xfrm>
            <a:off x="1203325" y="3200400"/>
            <a:ext cx="71024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endParaRPr lang="en-US" altLang="en-US" sz="1800">
              <a:solidFill>
                <a:srgbClr val="000000"/>
              </a:solidFill>
            </a:endParaRPr>
          </a:p>
        </p:txBody>
      </p:sp>
      <p:sp>
        <p:nvSpPr>
          <p:cNvPr id="101379" name="Text Box 3"/>
          <p:cNvSpPr txBox="1">
            <a:spLocks noChangeArrowheads="1"/>
          </p:cNvSpPr>
          <p:nvPr/>
        </p:nvSpPr>
        <p:spPr bwMode="auto">
          <a:xfrm>
            <a:off x="228600" y="3200400"/>
            <a:ext cx="7848600" cy="3605213"/>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Followup questions:</a:t>
            </a:r>
          </a:p>
          <a:p>
            <a:pPr fontAlgn="base">
              <a:spcBef>
                <a:spcPct val="50000"/>
              </a:spcBef>
              <a:spcAft>
                <a:spcPct val="0"/>
              </a:spcAft>
              <a:buFont typeface="Wingdings" pitchFamily="2" charset="2"/>
              <a:buChar char="à"/>
            </a:pPr>
            <a:r>
              <a:rPr lang="en-US" altLang="en-US" sz="2400">
                <a:solidFill>
                  <a:srgbClr val="0033CC"/>
                </a:solidFill>
                <a:sym typeface="Wingdings" pitchFamily="2" charset="2"/>
              </a:rPr>
              <a:t> </a:t>
            </a:r>
            <a:r>
              <a:rPr lang="en-US" altLang="en-US" sz="2000">
                <a:solidFill>
                  <a:srgbClr val="0033CC"/>
                </a:solidFill>
                <a:sym typeface="Wingdings" pitchFamily="2" charset="2"/>
              </a:rPr>
              <a:t>In what ways might the choice of DE parameters biased the DETF results?</a:t>
            </a:r>
          </a:p>
          <a:p>
            <a:pPr fontAlgn="base">
              <a:spcBef>
                <a:spcPct val="50000"/>
              </a:spcBef>
              <a:spcAft>
                <a:spcPct val="0"/>
              </a:spcAft>
              <a:buFont typeface="Wingdings" pitchFamily="2" charset="2"/>
              <a:buChar char="à"/>
            </a:pPr>
            <a:r>
              <a:rPr lang="en-US" altLang="en-US" sz="2000">
                <a:solidFill>
                  <a:srgbClr val="0033CC"/>
                </a:solidFill>
              </a:rPr>
              <a:t> What impact can these data sets have on specific DE models (vs abstract parameters)? </a:t>
            </a:r>
          </a:p>
          <a:p>
            <a:pPr fontAlgn="base">
              <a:spcBef>
                <a:spcPct val="50000"/>
              </a:spcBef>
              <a:spcAft>
                <a:spcPct val="0"/>
              </a:spcAft>
              <a:buFont typeface="Wingdings" pitchFamily="2" charset="2"/>
              <a:buChar char="à"/>
            </a:pPr>
            <a:r>
              <a:rPr lang="en-US" altLang="en-US" sz="2000">
                <a:solidFill>
                  <a:srgbClr val="0033CC"/>
                </a:solidFill>
              </a:rPr>
              <a:t> To what extent can these data sets deliver discriminating power between specific DE models?</a:t>
            </a:r>
          </a:p>
          <a:p>
            <a:pPr fontAlgn="base">
              <a:spcBef>
                <a:spcPct val="50000"/>
              </a:spcBef>
              <a:spcAft>
                <a:spcPct val="0"/>
              </a:spcAft>
              <a:buFont typeface="Wingdings" pitchFamily="2" charset="2"/>
              <a:buChar char="à"/>
            </a:pPr>
            <a:r>
              <a:rPr lang="en-US" altLang="en-US" sz="2000">
                <a:solidFill>
                  <a:srgbClr val="0033CC"/>
                </a:solidFill>
              </a:rPr>
              <a:t> How is the DoE/ESA/NASA Science Working Group looking at these questions?</a:t>
            </a:r>
          </a:p>
        </p:txBody>
      </p:sp>
      <p:sp>
        <p:nvSpPr>
          <p:cNvPr id="101380" name="Text Box 6"/>
          <p:cNvSpPr txBox="1">
            <a:spLocks noChangeArrowheads="1"/>
          </p:cNvSpPr>
          <p:nvPr/>
        </p:nvSpPr>
        <p:spPr bwMode="auto">
          <a:xfrm>
            <a:off x="228600" y="533400"/>
            <a:ext cx="7620000" cy="2438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The Dark Energy Task Force (DETF)</a:t>
            </a:r>
            <a:endParaRPr lang="en-US" altLang="en-US" sz="2000">
              <a:solidFill>
                <a:srgbClr val="0033CC"/>
              </a:solidFill>
            </a:endParaRPr>
          </a:p>
          <a:p>
            <a:pPr fontAlgn="base">
              <a:spcBef>
                <a:spcPct val="50000"/>
              </a:spcBef>
              <a:spcAft>
                <a:spcPct val="0"/>
              </a:spcAft>
              <a:buClr>
                <a:srgbClr val="FF0000"/>
              </a:buClr>
              <a:buFont typeface="Wingdings" pitchFamily="2" charset="2"/>
              <a:buChar char="è"/>
            </a:pPr>
            <a:r>
              <a:rPr lang="en-US" altLang="en-US" sz="2000">
                <a:solidFill>
                  <a:srgbClr val="0033CC"/>
                </a:solidFill>
              </a:rPr>
              <a:t> </a:t>
            </a:r>
            <a:r>
              <a:rPr lang="en-US" altLang="en-US" sz="2000">
                <a:solidFill>
                  <a:srgbClr val="0033CC"/>
                </a:solidFill>
                <a:sym typeface="Wingdings" pitchFamily="2" charset="2"/>
              </a:rPr>
              <a:t> C</a:t>
            </a:r>
            <a:r>
              <a:rPr lang="en-US" altLang="en-US" sz="2000">
                <a:solidFill>
                  <a:srgbClr val="0033CC"/>
                </a:solidFill>
              </a:rPr>
              <a:t>reated specific simulated data sets (Stage 2, Stage 3, Stage 4)</a:t>
            </a:r>
          </a:p>
          <a:p>
            <a:pPr fontAlgn="base">
              <a:spcBef>
                <a:spcPct val="50000"/>
              </a:spcBef>
              <a:spcAft>
                <a:spcPct val="0"/>
              </a:spcAft>
              <a:buClr>
                <a:srgbClr val="FF0000"/>
              </a:buClr>
              <a:buFont typeface="Wingdings" pitchFamily="2" charset="2"/>
              <a:buChar char="è"/>
            </a:pPr>
            <a:r>
              <a:rPr lang="en-US" altLang="en-US" sz="2000">
                <a:solidFill>
                  <a:srgbClr val="3333CC"/>
                </a:solidFill>
                <a:sym typeface="Wingdings" pitchFamily="2" charset="2"/>
              </a:rPr>
              <a:t> A</a:t>
            </a:r>
            <a:r>
              <a:rPr lang="en-US" altLang="en-US" sz="2000">
                <a:solidFill>
                  <a:srgbClr val="3333CC"/>
                </a:solidFill>
              </a:rPr>
              <a:t>ssessed their impact on our knowledge of dark energy as modeled with the </a:t>
            </a:r>
            <a:r>
              <a:rPr lang="en-US" altLang="en-US" sz="2000" i="1">
                <a:solidFill>
                  <a:srgbClr val="3333CC"/>
                </a:solidFill>
              </a:rPr>
              <a:t>w0-wa</a:t>
            </a:r>
            <a:r>
              <a:rPr lang="en-US" altLang="en-US" sz="2000">
                <a:solidFill>
                  <a:srgbClr val="3333CC"/>
                </a:solidFill>
              </a:rPr>
              <a:t> parameters</a:t>
            </a:r>
          </a:p>
          <a:p>
            <a:pPr fontAlgn="base">
              <a:spcBef>
                <a:spcPct val="50000"/>
              </a:spcBef>
              <a:spcAft>
                <a:spcPct val="0"/>
              </a:spcAft>
              <a:buClr>
                <a:srgbClr val="FF0000"/>
              </a:buClr>
              <a:buFont typeface="Wingdings" pitchFamily="2" charset="2"/>
              <a:buNone/>
            </a:pPr>
            <a:endParaRPr lang="en-US" altLang="en-US" sz="2000">
              <a:solidFill>
                <a:srgbClr val="000000"/>
              </a:solidFill>
            </a:endParaRPr>
          </a:p>
        </p:txBody>
      </p:sp>
      <p:sp>
        <p:nvSpPr>
          <p:cNvPr id="2" name="Date Placeholder 1"/>
          <p:cNvSpPr>
            <a:spLocks noGrp="1"/>
          </p:cNvSpPr>
          <p:nvPr>
            <p:ph type="dt" sz="half" idx="10"/>
          </p:nvPr>
        </p:nvSpPr>
        <p:spPr/>
        <p:txBody>
          <a:bodyPr/>
          <a:lstStyle/>
          <a:p>
            <a:pPr>
              <a:defRPr/>
            </a:pPr>
            <a:fld id="{1DBC66C4-560C-4DA7-B244-CF80697152CC}"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144</a:t>
            </a:fld>
            <a:endParaRPr lang="en-US">
              <a:solidFill>
                <a:srgbClr val="000000"/>
              </a:solidFill>
            </a:endParaRPr>
          </a:p>
        </p:txBody>
      </p:sp>
    </p:spTree>
    <p:extLst>
      <p:ext uri="{BB962C8B-B14F-4D97-AF65-F5344CB8AC3E}">
        <p14:creationId xmlns:p14="http://schemas.microsoft.com/office/powerpoint/2010/main" val="4190806858"/>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228600" y="533400"/>
            <a:ext cx="7620000" cy="2438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The Dark Energy Task Force (DETF)</a:t>
            </a:r>
            <a:endParaRPr lang="en-US" altLang="en-US" sz="2000">
              <a:solidFill>
                <a:srgbClr val="0033CC"/>
              </a:solidFill>
            </a:endParaRPr>
          </a:p>
          <a:p>
            <a:pPr fontAlgn="base">
              <a:spcBef>
                <a:spcPct val="50000"/>
              </a:spcBef>
              <a:spcAft>
                <a:spcPct val="0"/>
              </a:spcAft>
              <a:buClr>
                <a:srgbClr val="FF0000"/>
              </a:buClr>
              <a:buFont typeface="Wingdings" pitchFamily="2" charset="2"/>
              <a:buChar char="è"/>
            </a:pPr>
            <a:r>
              <a:rPr lang="en-US" altLang="en-US" sz="2000">
                <a:solidFill>
                  <a:srgbClr val="0033CC"/>
                </a:solidFill>
              </a:rPr>
              <a:t> </a:t>
            </a:r>
            <a:r>
              <a:rPr lang="en-US" altLang="en-US" sz="2000">
                <a:solidFill>
                  <a:srgbClr val="0033CC"/>
                </a:solidFill>
                <a:sym typeface="Wingdings" pitchFamily="2" charset="2"/>
              </a:rPr>
              <a:t> C</a:t>
            </a:r>
            <a:r>
              <a:rPr lang="en-US" altLang="en-US" sz="2000">
                <a:solidFill>
                  <a:srgbClr val="0033CC"/>
                </a:solidFill>
              </a:rPr>
              <a:t>reated specific simulated data sets (Stage 2, Stage 3, Stage 4)</a:t>
            </a:r>
          </a:p>
          <a:p>
            <a:pPr fontAlgn="base">
              <a:spcBef>
                <a:spcPct val="50000"/>
              </a:spcBef>
              <a:spcAft>
                <a:spcPct val="0"/>
              </a:spcAft>
              <a:buClr>
                <a:srgbClr val="FF0000"/>
              </a:buClr>
              <a:buFont typeface="Wingdings" pitchFamily="2" charset="2"/>
              <a:buChar char="è"/>
            </a:pPr>
            <a:r>
              <a:rPr lang="en-US" altLang="en-US" sz="2000">
                <a:solidFill>
                  <a:srgbClr val="3333CC"/>
                </a:solidFill>
                <a:sym typeface="Wingdings" pitchFamily="2" charset="2"/>
              </a:rPr>
              <a:t> A</a:t>
            </a:r>
            <a:r>
              <a:rPr lang="en-US" altLang="en-US" sz="2000">
                <a:solidFill>
                  <a:srgbClr val="3333CC"/>
                </a:solidFill>
              </a:rPr>
              <a:t>ssessed their impact on our knowledge of dark energy as modeled with the </a:t>
            </a:r>
            <a:r>
              <a:rPr lang="en-US" altLang="en-US" sz="2000" i="1">
                <a:solidFill>
                  <a:srgbClr val="3333CC"/>
                </a:solidFill>
              </a:rPr>
              <a:t>w0-wa</a:t>
            </a:r>
            <a:r>
              <a:rPr lang="en-US" altLang="en-US" sz="2000">
                <a:solidFill>
                  <a:srgbClr val="3333CC"/>
                </a:solidFill>
              </a:rPr>
              <a:t> parameters</a:t>
            </a:r>
          </a:p>
          <a:p>
            <a:pPr fontAlgn="base">
              <a:spcBef>
                <a:spcPct val="50000"/>
              </a:spcBef>
              <a:spcAft>
                <a:spcPct val="0"/>
              </a:spcAft>
              <a:buClr>
                <a:srgbClr val="FF0000"/>
              </a:buClr>
              <a:buFont typeface="Wingdings" pitchFamily="2" charset="2"/>
              <a:buNone/>
            </a:pPr>
            <a:endParaRPr lang="en-US" altLang="en-US" sz="2000">
              <a:solidFill>
                <a:srgbClr val="000000"/>
              </a:solidFill>
            </a:endParaRPr>
          </a:p>
        </p:txBody>
      </p:sp>
      <p:sp>
        <p:nvSpPr>
          <p:cNvPr id="102403" name="Text Box 3"/>
          <p:cNvSpPr txBox="1">
            <a:spLocks noChangeArrowheads="1"/>
          </p:cNvSpPr>
          <p:nvPr/>
        </p:nvSpPr>
        <p:spPr bwMode="auto">
          <a:xfrm>
            <a:off x="1203325" y="3200400"/>
            <a:ext cx="71024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endParaRPr lang="en-US" altLang="en-US" sz="1800">
              <a:solidFill>
                <a:srgbClr val="000000"/>
              </a:solidFill>
            </a:endParaRPr>
          </a:p>
        </p:txBody>
      </p:sp>
      <p:sp>
        <p:nvSpPr>
          <p:cNvPr id="102404" name="Text Box 4"/>
          <p:cNvSpPr txBox="1">
            <a:spLocks noChangeArrowheads="1"/>
          </p:cNvSpPr>
          <p:nvPr/>
        </p:nvSpPr>
        <p:spPr bwMode="auto">
          <a:xfrm>
            <a:off x="228600" y="3200400"/>
            <a:ext cx="7848600" cy="3605213"/>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Followup questions:</a:t>
            </a:r>
          </a:p>
          <a:p>
            <a:pPr fontAlgn="base">
              <a:spcBef>
                <a:spcPct val="50000"/>
              </a:spcBef>
              <a:spcAft>
                <a:spcPct val="0"/>
              </a:spcAft>
              <a:buFont typeface="Wingdings" pitchFamily="2" charset="2"/>
              <a:buChar char="à"/>
            </a:pPr>
            <a:r>
              <a:rPr lang="en-US" altLang="en-US" sz="2400">
                <a:solidFill>
                  <a:srgbClr val="0033CC"/>
                </a:solidFill>
                <a:sym typeface="Wingdings" pitchFamily="2" charset="2"/>
              </a:rPr>
              <a:t> </a:t>
            </a:r>
            <a:r>
              <a:rPr lang="en-US" altLang="en-US" sz="2000">
                <a:solidFill>
                  <a:srgbClr val="0033CC"/>
                </a:solidFill>
                <a:sym typeface="Wingdings" pitchFamily="2" charset="2"/>
              </a:rPr>
              <a:t>In what ways might the choice of DE parameters biased the DETF results?</a:t>
            </a:r>
          </a:p>
          <a:p>
            <a:pPr fontAlgn="base">
              <a:spcBef>
                <a:spcPct val="50000"/>
              </a:spcBef>
              <a:spcAft>
                <a:spcPct val="0"/>
              </a:spcAft>
              <a:buFont typeface="Wingdings" pitchFamily="2" charset="2"/>
              <a:buChar char="à"/>
            </a:pPr>
            <a:r>
              <a:rPr lang="en-US" altLang="en-US" sz="2000">
                <a:solidFill>
                  <a:srgbClr val="0033CC"/>
                </a:solidFill>
              </a:rPr>
              <a:t> What impact can these data sets have on specific DE models (vs abstract parameters)? </a:t>
            </a:r>
          </a:p>
          <a:p>
            <a:pPr fontAlgn="base">
              <a:spcBef>
                <a:spcPct val="50000"/>
              </a:spcBef>
              <a:spcAft>
                <a:spcPct val="0"/>
              </a:spcAft>
              <a:buFont typeface="Wingdings" pitchFamily="2" charset="2"/>
              <a:buChar char="à"/>
            </a:pPr>
            <a:r>
              <a:rPr lang="en-US" altLang="en-US" sz="2000">
                <a:solidFill>
                  <a:srgbClr val="0033CC"/>
                </a:solidFill>
              </a:rPr>
              <a:t> To what extent can these data sets deliver discriminating power between specific DE models?</a:t>
            </a:r>
          </a:p>
          <a:p>
            <a:pPr fontAlgn="base">
              <a:spcBef>
                <a:spcPct val="50000"/>
              </a:spcBef>
              <a:spcAft>
                <a:spcPct val="0"/>
              </a:spcAft>
              <a:buFont typeface="Wingdings" pitchFamily="2" charset="2"/>
              <a:buChar char="à"/>
            </a:pPr>
            <a:r>
              <a:rPr lang="en-US" altLang="en-US" sz="2000">
                <a:solidFill>
                  <a:srgbClr val="0033CC"/>
                </a:solidFill>
              </a:rPr>
              <a:t> How is the DoE/ESA/NASA Science Working Group looking at these questions?</a:t>
            </a:r>
          </a:p>
        </p:txBody>
      </p:sp>
      <p:sp>
        <p:nvSpPr>
          <p:cNvPr id="102405" name="Oval 5"/>
          <p:cNvSpPr>
            <a:spLocks noChangeArrowheads="1"/>
          </p:cNvSpPr>
          <p:nvPr/>
        </p:nvSpPr>
        <p:spPr bwMode="auto">
          <a:xfrm>
            <a:off x="2590800" y="0"/>
            <a:ext cx="6553200" cy="4876800"/>
          </a:xfrm>
          <a:prstGeom prst="ellipse">
            <a:avLst/>
          </a:prstGeom>
          <a:solidFill>
            <a:schemeClr val="accent1"/>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800">
                <a:solidFill>
                  <a:srgbClr val="0033CC"/>
                </a:solidFill>
              </a:rPr>
              <a:t>NB: To make concrete</a:t>
            </a:r>
          </a:p>
          <a:p>
            <a:pPr algn="ctr" fontAlgn="base">
              <a:spcBef>
                <a:spcPct val="0"/>
              </a:spcBef>
              <a:spcAft>
                <a:spcPct val="0"/>
              </a:spcAft>
              <a:buFontTx/>
              <a:buNone/>
            </a:pPr>
            <a:r>
              <a:rPr lang="en-US" altLang="en-US" sz="2800">
                <a:solidFill>
                  <a:srgbClr val="0033CC"/>
                </a:solidFill>
              </a:rPr>
              <a:t>comparisons this work ignores</a:t>
            </a:r>
          </a:p>
          <a:p>
            <a:pPr algn="ctr" fontAlgn="base">
              <a:spcBef>
                <a:spcPct val="0"/>
              </a:spcBef>
              <a:spcAft>
                <a:spcPct val="0"/>
              </a:spcAft>
              <a:buFontTx/>
              <a:buNone/>
            </a:pPr>
            <a:r>
              <a:rPr lang="en-US" altLang="en-US" sz="2800">
                <a:solidFill>
                  <a:srgbClr val="0033CC"/>
                </a:solidFill>
              </a:rPr>
              <a:t> various possible improvements to the </a:t>
            </a:r>
          </a:p>
          <a:p>
            <a:pPr algn="ctr" fontAlgn="base">
              <a:spcBef>
                <a:spcPct val="0"/>
              </a:spcBef>
              <a:spcAft>
                <a:spcPct val="0"/>
              </a:spcAft>
              <a:buFontTx/>
              <a:buNone/>
            </a:pPr>
            <a:r>
              <a:rPr lang="en-US" altLang="en-US" sz="2800">
                <a:solidFill>
                  <a:srgbClr val="0033CC"/>
                </a:solidFill>
              </a:rPr>
              <a:t>DETF data models.</a:t>
            </a:r>
          </a:p>
          <a:p>
            <a:pPr algn="ctr" fontAlgn="base">
              <a:spcBef>
                <a:spcPct val="0"/>
              </a:spcBef>
              <a:spcAft>
                <a:spcPct val="0"/>
              </a:spcAft>
              <a:buFontTx/>
              <a:buNone/>
            </a:pPr>
            <a:r>
              <a:rPr lang="en-US" altLang="en-US" sz="2400">
                <a:solidFill>
                  <a:srgbClr val="0033CC"/>
                </a:solidFill>
              </a:rPr>
              <a:t>  </a:t>
            </a:r>
          </a:p>
          <a:p>
            <a:pPr algn="ctr" fontAlgn="base">
              <a:spcBef>
                <a:spcPct val="0"/>
              </a:spcBef>
              <a:spcAft>
                <a:spcPct val="0"/>
              </a:spcAft>
              <a:buFontTx/>
              <a:buNone/>
            </a:pPr>
            <a:r>
              <a:rPr lang="en-US" altLang="en-US" sz="2000">
                <a:solidFill>
                  <a:srgbClr val="0033CC"/>
                </a:solidFill>
              </a:rPr>
              <a:t>(see for example J Newman, H Zhan </a:t>
            </a:r>
            <a:r>
              <a:rPr lang="en-US" altLang="en-US" sz="2000" i="1">
                <a:solidFill>
                  <a:srgbClr val="0033CC"/>
                </a:solidFill>
              </a:rPr>
              <a:t>et al </a:t>
            </a:r>
          </a:p>
          <a:p>
            <a:pPr algn="ctr" fontAlgn="base">
              <a:spcBef>
                <a:spcPct val="0"/>
              </a:spcBef>
              <a:spcAft>
                <a:spcPct val="0"/>
              </a:spcAft>
              <a:buFontTx/>
              <a:buNone/>
            </a:pPr>
            <a:r>
              <a:rPr lang="en-US" altLang="en-US" sz="2000" i="1">
                <a:solidFill>
                  <a:srgbClr val="0033CC"/>
                </a:solidFill>
              </a:rPr>
              <a:t>&amp; </a:t>
            </a:r>
            <a:r>
              <a:rPr lang="en-US" altLang="en-US" sz="2000">
                <a:solidFill>
                  <a:srgbClr val="0033CC"/>
                </a:solidFill>
              </a:rPr>
              <a:t>Schneider </a:t>
            </a:r>
            <a:r>
              <a:rPr lang="en-US" altLang="en-US" sz="2000" i="1">
                <a:solidFill>
                  <a:srgbClr val="0033CC"/>
                </a:solidFill>
              </a:rPr>
              <a:t>et al</a:t>
            </a:r>
            <a:r>
              <a:rPr lang="en-US" altLang="en-US" sz="2000">
                <a:solidFill>
                  <a:srgbClr val="0033CC"/>
                </a:solidFill>
              </a:rPr>
              <a:t>)</a:t>
            </a:r>
          </a:p>
          <a:p>
            <a:pPr algn="ctr" fontAlgn="base">
              <a:spcBef>
                <a:spcPct val="0"/>
              </a:spcBef>
              <a:spcAft>
                <a:spcPct val="0"/>
              </a:spcAft>
              <a:buFontTx/>
              <a:buNone/>
            </a:pPr>
            <a:r>
              <a:rPr lang="en-US" altLang="en-US" sz="2000">
                <a:solidFill>
                  <a:srgbClr val="BBE0E3"/>
                </a:solidFill>
              </a:rPr>
              <a:t>ALSO</a:t>
            </a:r>
          </a:p>
          <a:p>
            <a:pPr algn="ctr" fontAlgn="base">
              <a:spcBef>
                <a:spcPct val="0"/>
              </a:spcBef>
              <a:spcAft>
                <a:spcPct val="0"/>
              </a:spcAft>
              <a:buFontTx/>
              <a:buNone/>
            </a:pPr>
            <a:r>
              <a:rPr lang="en-US" altLang="en-US" sz="2000">
                <a:solidFill>
                  <a:srgbClr val="BBE0E3"/>
                </a:solidFill>
              </a:rPr>
              <a:t>Ground/Space synergies</a:t>
            </a:r>
          </a:p>
        </p:txBody>
      </p:sp>
      <p:sp>
        <p:nvSpPr>
          <p:cNvPr id="102406" name="Oval 6"/>
          <p:cNvSpPr>
            <a:spLocks noChangeArrowheads="1"/>
          </p:cNvSpPr>
          <p:nvPr/>
        </p:nvSpPr>
        <p:spPr bwMode="auto">
          <a:xfrm>
            <a:off x="2286000" y="4495800"/>
            <a:ext cx="2590800" cy="5334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02407" name="Oval 7"/>
          <p:cNvSpPr>
            <a:spLocks noChangeArrowheads="1"/>
          </p:cNvSpPr>
          <p:nvPr/>
        </p:nvSpPr>
        <p:spPr bwMode="auto">
          <a:xfrm>
            <a:off x="2743200" y="5257800"/>
            <a:ext cx="2590800" cy="5334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02408" name="Oval 8"/>
          <p:cNvSpPr>
            <a:spLocks noChangeArrowheads="1"/>
          </p:cNvSpPr>
          <p:nvPr/>
        </p:nvSpPr>
        <p:spPr bwMode="auto">
          <a:xfrm>
            <a:off x="6553200" y="5105400"/>
            <a:ext cx="1752600" cy="6096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400">
                <a:solidFill>
                  <a:srgbClr val="0033CC"/>
                </a:solidFill>
              </a:rPr>
              <a:t>DETF</a:t>
            </a:r>
          </a:p>
        </p:txBody>
      </p:sp>
      <p:sp>
        <p:nvSpPr>
          <p:cNvPr id="102409" name="Line 9"/>
          <p:cNvSpPr>
            <a:spLocks noChangeShapeType="1"/>
          </p:cNvSpPr>
          <p:nvPr/>
        </p:nvSpPr>
        <p:spPr bwMode="auto">
          <a:xfrm flipH="1" flipV="1">
            <a:off x="4648200" y="4876800"/>
            <a:ext cx="1828800" cy="533400"/>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02410" name="Line 10"/>
          <p:cNvSpPr>
            <a:spLocks noChangeShapeType="1"/>
          </p:cNvSpPr>
          <p:nvPr/>
        </p:nvSpPr>
        <p:spPr bwMode="auto">
          <a:xfrm flipH="1" flipV="1">
            <a:off x="5410200" y="5638800"/>
            <a:ext cx="1600200" cy="76200"/>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2" name="Date Placeholder 1"/>
          <p:cNvSpPr>
            <a:spLocks noGrp="1"/>
          </p:cNvSpPr>
          <p:nvPr>
            <p:ph type="dt" sz="half" idx="10"/>
          </p:nvPr>
        </p:nvSpPr>
        <p:spPr/>
        <p:txBody>
          <a:bodyPr/>
          <a:lstStyle/>
          <a:p>
            <a:pPr>
              <a:defRPr/>
            </a:pPr>
            <a:fld id="{A4BE34DC-BC1D-4180-9382-E1171B3F5029}"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145</a:t>
            </a:fld>
            <a:endParaRPr lang="en-US">
              <a:solidFill>
                <a:srgbClr val="000000"/>
              </a:solidFill>
            </a:endParaRPr>
          </a:p>
        </p:txBody>
      </p:sp>
    </p:spTree>
    <p:extLst>
      <p:ext uri="{BB962C8B-B14F-4D97-AF65-F5344CB8AC3E}">
        <p14:creationId xmlns:p14="http://schemas.microsoft.com/office/powerpoint/2010/main" val="188069670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2"/>
          <p:cNvSpPr txBox="1">
            <a:spLocks noChangeArrowheads="1"/>
          </p:cNvSpPr>
          <p:nvPr/>
        </p:nvSpPr>
        <p:spPr bwMode="auto">
          <a:xfrm>
            <a:off x="228600" y="533400"/>
            <a:ext cx="7620000" cy="2438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The Dark Energy Task Force (DETF)</a:t>
            </a:r>
            <a:endParaRPr lang="en-US" altLang="en-US" sz="2000">
              <a:solidFill>
                <a:srgbClr val="0033CC"/>
              </a:solidFill>
            </a:endParaRPr>
          </a:p>
          <a:p>
            <a:pPr fontAlgn="base">
              <a:spcBef>
                <a:spcPct val="50000"/>
              </a:spcBef>
              <a:spcAft>
                <a:spcPct val="0"/>
              </a:spcAft>
              <a:buClr>
                <a:srgbClr val="FF0000"/>
              </a:buClr>
              <a:buFont typeface="Wingdings" pitchFamily="2" charset="2"/>
              <a:buChar char="è"/>
            </a:pPr>
            <a:r>
              <a:rPr lang="en-US" altLang="en-US" sz="2000">
                <a:solidFill>
                  <a:srgbClr val="0033CC"/>
                </a:solidFill>
              </a:rPr>
              <a:t> </a:t>
            </a:r>
            <a:r>
              <a:rPr lang="en-US" altLang="en-US" sz="2000">
                <a:solidFill>
                  <a:srgbClr val="0033CC"/>
                </a:solidFill>
                <a:sym typeface="Wingdings" pitchFamily="2" charset="2"/>
              </a:rPr>
              <a:t> C</a:t>
            </a:r>
            <a:r>
              <a:rPr lang="en-US" altLang="en-US" sz="2000">
                <a:solidFill>
                  <a:srgbClr val="0033CC"/>
                </a:solidFill>
              </a:rPr>
              <a:t>reated specific simulated data sets (Stage 2, Stage 3, Stage 4)</a:t>
            </a:r>
          </a:p>
          <a:p>
            <a:pPr fontAlgn="base">
              <a:spcBef>
                <a:spcPct val="50000"/>
              </a:spcBef>
              <a:spcAft>
                <a:spcPct val="0"/>
              </a:spcAft>
              <a:buClr>
                <a:srgbClr val="FF0000"/>
              </a:buClr>
              <a:buFont typeface="Wingdings" pitchFamily="2" charset="2"/>
              <a:buChar char="è"/>
            </a:pPr>
            <a:r>
              <a:rPr lang="en-US" altLang="en-US" sz="2000">
                <a:solidFill>
                  <a:srgbClr val="3333CC"/>
                </a:solidFill>
                <a:sym typeface="Wingdings" pitchFamily="2" charset="2"/>
              </a:rPr>
              <a:t> A</a:t>
            </a:r>
            <a:r>
              <a:rPr lang="en-US" altLang="en-US" sz="2000">
                <a:solidFill>
                  <a:srgbClr val="3333CC"/>
                </a:solidFill>
              </a:rPr>
              <a:t>ssessed their impact on our knowledge of dark energy as modeled with the </a:t>
            </a:r>
            <a:r>
              <a:rPr lang="en-US" altLang="en-US" sz="2000" i="1">
                <a:solidFill>
                  <a:srgbClr val="3333CC"/>
                </a:solidFill>
              </a:rPr>
              <a:t>w0-wa</a:t>
            </a:r>
            <a:r>
              <a:rPr lang="en-US" altLang="en-US" sz="2000">
                <a:solidFill>
                  <a:srgbClr val="3333CC"/>
                </a:solidFill>
              </a:rPr>
              <a:t> parameters</a:t>
            </a:r>
          </a:p>
          <a:p>
            <a:pPr fontAlgn="base">
              <a:spcBef>
                <a:spcPct val="50000"/>
              </a:spcBef>
              <a:spcAft>
                <a:spcPct val="0"/>
              </a:spcAft>
              <a:buClr>
                <a:srgbClr val="FF0000"/>
              </a:buClr>
              <a:buFont typeface="Wingdings" pitchFamily="2" charset="2"/>
              <a:buNone/>
            </a:pPr>
            <a:endParaRPr lang="en-US" altLang="en-US" sz="2000">
              <a:solidFill>
                <a:srgbClr val="000000"/>
              </a:solidFill>
            </a:endParaRPr>
          </a:p>
        </p:txBody>
      </p:sp>
      <p:sp>
        <p:nvSpPr>
          <p:cNvPr id="103427" name="Text Box 3"/>
          <p:cNvSpPr txBox="1">
            <a:spLocks noChangeArrowheads="1"/>
          </p:cNvSpPr>
          <p:nvPr/>
        </p:nvSpPr>
        <p:spPr bwMode="auto">
          <a:xfrm>
            <a:off x="1203325" y="3200400"/>
            <a:ext cx="71024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endParaRPr lang="en-US" altLang="en-US" sz="1800">
              <a:solidFill>
                <a:srgbClr val="000000"/>
              </a:solidFill>
            </a:endParaRPr>
          </a:p>
        </p:txBody>
      </p:sp>
      <p:sp>
        <p:nvSpPr>
          <p:cNvPr id="103428" name="Text Box 4"/>
          <p:cNvSpPr txBox="1">
            <a:spLocks noChangeArrowheads="1"/>
          </p:cNvSpPr>
          <p:nvPr/>
        </p:nvSpPr>
        <p:spPr bwMode="auto">
          <a:xfrm>
            <a:off x="228600" y="3200400"/>
            <a:ext cx="7848600" cy="3605213"/>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Followup questions:</a:t>
            </a:r>
          </a:p>
          <a:p>
            <a:pPr fontAlgn="base">
              <a:spcBef>
                <a:spcPct val="50000"/>
              </a:spcBef>
              <a:spcAft>
                <a:spcPct val="0"/>
              </a:spcAft>
              <a:buFont typeface="Wingdings" pitchFamily="2" charset="2"/>
              <a:buChar char="à"/>
            </a:pPr>
            <a:r>
              <a:rPr lang="en-US" altLang="en-US" sz="2400">
                <a:solidFill>
                  <a:srgbClr val="0033CC"/>
                </a:solidFill>
                <a:sym typeface="Wingdings" pitchFamily="2" charset="2"/>
              </a:rPr>
              <a:t> </a:t>
            </a:r>
            <a:r>
              <a:rPr lang="en-US" altLang="en-US" sz="2000">
                <a:solidFill>
                  <a:srgbClr val="0033CC"/>
                </a:solidFill>
                <a:sym typeface="Wingdings" pitchFamily="2" charset="2"/>
              </a:rPr>
              <a:t>In what ways might the choice of DE parameters biased the DETF results?</a:t>
            </a:r>
          </a:p>
          <a:p>
            <a:pPr fontAlgn="base">
              <a:spcBef>
                <a:spcPct val="50000"/>
              </a:spcBef>
              <a:spcAft>
                <a:spcPct val="0"/>
              </a:spcAft>
              <a:buFont typeface="Wingdings" pitchFamily="2" charset="2"/>
              <a:buChar char="à"/>
            </a:pPr>
            <a:r>
              <a:rPr lang="en-US" altLang="en-US" sz="2000">
                <a:solidFill>
                  <a:srgbClr val="0033CC"/>
                </a:solidFill>
              </a:rPr>
              <a:t> What impact can these data sets have on specific DE models (vs abstract parameters)? </a:t>
            </a:r>
          </a:p>
          <a:p>
            <a:pPr fontAlgn="base">
              <a:spcBef>
                <a:spcPct val="50000"/>
              </a:spcBef>
              <a:spcAft>
                <a:spcPct val="0"/>
              </a:spcAft>
              <a:buFont typeface="Wingdings" pitchFamily="2" charset="2"/>
              <a:buChar char="à"/>
            </a:pPr>
            <a:r>
              <a:rPr lang="en-US" altLang="en-US" sz="2000">
                <a:solidFill>
                  <a:srgbClr val="0033CC"/>
                </a:solidFill>
              </a:rPr>
              <a:t> To what extent can these data sets deliver discriminating power between specific DE models?</a:t>
            </a:r>
          </a:p>
          <a:p>
            <a:pPr fontAlgn="base">
              <a:spcBef>
                <a:spcPct val="50000"/>
              </a:spcBef>
              <a:spcAft>
                <a:spcPct val="0"/>
              </a:spcAft>
              <a:buFont typeface="Wingdings" pitchFamily="2" charset="2"/>
              <a:buChar char="à"/>
            </a:pPr>
            <a:r>
              <a:rPr lang="en-US" altLang="en-US" sz="2000">
                <a:solidFill>
                  <a:srgbClr val="0033CC"/>
                </a:solidFill>
              </a:rPr>
              <a:t> How is the DoE/ESA/NASA Science Working Group looking at these questions?</a:t>
            </a:r>
          </a:p>
        </p:txBody>
      </p:sp>
      <p:sp>
        <p:nvSpPr>
          <p:cNvPr id="103429" name="Oval 5"/>
          <p:cNvSpPr>
            <a:spLocks noChangeArrowheads="1"/>
          </p:cNvSpPr>
          <p:nvPr/>
        </p:nvSpPr>
        <p:spPr bwMode="auto">
          <a:xfrm>
            <a:off x="2590800" y="0"/>
            <a:ext cx="6553200" cy="4876800"/>
          </a:xfrm>
          <a:prstGeom prst="ellipse">
            <a:avLst/>
          </a:prstGeom>
          <a:solidFill>
            <a:schemeClr val="accent1"/>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800">
                <a:solidFill>
                  <a:srgbClr val="0033CC"/>
                </a:solidFill>
              </a:rPr>
              <a:t>NB: To make concrete</a:t>
            </a:r>
          </a:p>
          <a:p>
            <a:pPr algn="ctr" fontAlgn="base">
              <a:spcBef>
                <a:spcPct val="0"/>
              </a:spcBef>
              <a:spcAft>
                <a:spcPct val="0"/>
              </a:spcAft>
              <a:buFontTx/>
              <a:buNone/>
            </a:pPr>
            <a:r>
              <a:rPr lang="en-US" altLang="en-US" sz="2800">
                <a:solidFill>
                  <a:srgbClr val="0033CC"/>
                </a:solidFill>
              </a:rPr>
              <a:t>comparisons this work ignores</a:t>
            </a:r>
          </a:p>
          <a:p>
            <a:pPr algn="ctr" fontAlgn="base">
              <a:spcBef>
                <a:spcPct val="0"/>
              </a:spcBef>
              <a:spcAft>
                <a:spcPct val="0"/>
              </a:spcAft>
              <a:buFontTx/>
              <a:buNone/>
            </a:pPr>
            <a:r>
              <a:rPr lang="en-US" altLang="en-US" sz="2800">
                <a:solidFill>
                  <a:srgbClr val="0033CC"/>
                </a:solidFill>
              </a:rPr>
              <a:t> various possible improvements to the </a:t>
            </a:r>
          </a:p>
          <a:p>
            <a:pPr algn="ctr" fontAlgn="base">
              <a:spcBef>
                <a:spcPct val="0"/>
              </a:spcBef>
              <a:spcAft>
                <a:spcPct val="0"/>
              </a:spcAft>
              <a:buFontTx/>
              <a:buNone/>
            </a:pPr>
            <a:r>
              <a:rPr lang="en-US" altLang="en-US" sz="2800">
                <a:solidFill>
                  <a:srgbClr val="0033CC"/>
                </a:solidFill>
              </a:rPr>
              <a:t>DETF data models.</a:t>
            </a:r>
          </a:p>
          <a:p>
            <a:pPr algn="ctr" fontAlgn="base">
              <a:spcBef>
                <a:spcPct val="0"/>
              </a:spcBef>
              <a:spcAft>
                <a:spcPct val="0"/>
              </a:spcAft>
              <a:buFontTx/>
              <a:buNone/>
            </a:pPr>
            <a:r>
              <a:rPr lang="en-US" altLang="en-US" sz="2400">
                <a:solidFill>
                  <a:srgbClr val="0033CC"/>
                </a:solidFill>
              </a:rPr>
              <a:t>  </a:t>
            </a:r>
          </a:p>
          <a:p>
            <a:pPr algn="ctr" fontAlgn="base">
              <a:spcBef>
                <a:spcPct val="0"/>
              </a:spcBef>
              <a:spcAft>
                <a:spcPct val="0"/>
              </a:spcAft>
              <a:buFontTx/>
              <a:buNone/>
            </a:pPr>
            <a:r>
              <a:rPr lang="en-US" altLang="en-US" sz="2000">
                <a:solidFill>
                  <a:srgbClr val="0033CC"/>
                </a:solidFill>
              </a:rPr>
              <a:t>(see for example J Newman, H Zhan </a:t>
            </a:r>
            <a:r>
              <a:rPr lang="en-US" altLang="en-US" sz="2000" i="1">
                <a:solidFill>
                  <a:srgbClr val="0033CC"/>
                </a:solidFill>
              </a:rPr>
              <a:t>et al </a:t>
            </a:r>
          </a:p>
          <a:p>
            <a:pPr algn="ctr" fontAlgn="base">
              <a:spcBef>
                <a:spcPct val="0"/>
              </a:spcBef>
              <a:spcAft>
                <a:spcPct val="0"/>
              </a:spcAft>
              <a:buFontTx/>
              <a:buNone/>
            </a:pPr>
            <a:r>
              <a:rPr lang="en-US" altLang="en-US" sz="2000" i="1">
                <a:solidFill>
                  <a:srgbClr val="0033CC"/>
                </a:solidFill>
              </a:rPr>
              <a:t>&amp; </a:t>
            </a:r>
            <a:r>
              <a:rPr lang="en-US" altLang="en-US" sz="2000">
                <a:solidFill>
                  <a:srgbClr val="0033CC"/>
                </a:solidFill>
              </a:rPr>
              <a:t>Schneider </a:t>
            </a:r>
            <a:r>
              <a:rPr lang="en-US" altLang="en-US" sz="2000" i="1">
                <a:solidFill>
                  <a:srgbClr val="0033CC"/>
                </a:solidFill>
              </a:rPr>
              <a:t>et al</a:t>
            </a:r>
            <a:r>
              <a:rPr lang="en-US" altLang="en-US" sz="2000">
                <a:solidFill>
                  <a:srgbClr val="0033CC"/>
                </a:solidFill>
              </a:rPr>
              <a:t>)</a:t>
            </a:r>
          </a:p>
          <a:p>
            <a:pPr algn="ctr" fontAlgn="base">
              <a:spcBef>
                <a:spcPct val="0"/>
              </a:spcBef>
              <a:spcAft>
                <a:spcPct val="0"/>
              </a:spcAft>
              <a:buFontTx/>
              <a:buNone/>
            </a:pPr>
            <a:r>
              <a:rPr lang="en-US" altLang="en-US" sz="2000">
                <a:solidFill>
                  <a:srgbClr val="FF0000"/>
                </a:solidFill>
              </a:rPr>
              <a:t>ALSO</a:t>
            </a:r>
          </a:p>
          <a:p>
            <a:pPr algn="ctr" fontAlgn="base">
              <a:spcBef>
                <a:spcPct val="0"/>
              </a:spcBef>
              <a:spcAft>
                <a:spcPct val="0"/>
              </a:spcAft>
              <a:buFontTx/>
              <a:buNone/>
            </a:pPr>
            <a:r>
              <a:rPr lang="en-US" altLang="en-US" sz="2000">
                <a:solidFill>
                  <a:srgbClr val="FF0000"/>
                </a:solidFill>
              </a:rPr>
              <a:t>Ground/Space synergies</a:t>
            </a:r>
          </a:p>
        </p:txBody>
      </p:sp>
      <p:sp>
        <p:nvSpPr>
          <p:cNvPr id="103430" name="Oval 6"/>
          <p:cNvSpPr>
            <a:spLocks noChangeArrowheads="1"/>
          </p:cNvSpPr>
          <p:nvPr/>
        </p:nvSpPr>
        <p:spPr bwMode="auto">
          <a:xfrm>
            <a:off x="2286000" y="4495800"/>
            <a:ext cx="2590800" cy="5334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03431" name="Oval 7"/>
          <p:cNvSpPr>
            <a:spLocks noChangeArrowheads="1"/>
          </p:cNvSpPr>
          <p:nvPr/>
        </p:nvSpPr>
        <p:spPr bwMode="auto">
          <a:xfrm>
            <a:off x="2743200" y="5257800"/>
            <a:ext cx="2590800" cy="5334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03432" name="Oval 8"/>
          <p:cNvSpPr>
            <a:spLocks noChangeArrowheads="1"/>
          </p:cNvSpPr>
          <p:nvPr/>
        </p:nvSpPr>
        <p:spPr bwMode="auto">
          <a:xfrm>
            <a:off x="6553200" y="5105400"/>
            <a:ext cx="1752600" cy="6096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400">
                <a:solidFill>
                  <a:srgbClr val="0033CC"/>
                </a:solidFill>
              </a:rPr>
              <a:t>DETF</a:t>
            </a:r>
          </a:p>
        </p:txBody>
      </p:sp>
      <p:sp>
        <p:nvSpPr>
          <p:cNvPr id="103433" name="Line 9"/>
          <p:cNvSpPr>
            <a:spLocks noChangeShapeType="1"/>
          </p:cNvSpPr>
          <p:nvPr/>
        </p:nvSpPr>
        <p:spPr bwMode="auto">
          <a:xfrm flipH="1" flipV="1">
            <a:off x="4648200" y="4876800"/>
            <a:ext cx="1828800" cy="533400"/>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03434" name="Line 10"/>
          <p:cNvSpPr>
            <a:spLocks noChangeShapeType="1"/>
          </p:cNvSpPr>
          <p:nvPr/>
        </p:nvSpPr>
        <p:spPr bwMode="auto">
          <a:xfrm flipH="1" flipV="1">
            <a:off x="5410200" y="5638800"/>
            <a:ext cx="1600200" cy="76200"/>
          </a:xfrm>
          <a:prstGeom prst="line">
            <a:avLst/>
          </a:prstGeom>
          <a:noFill/>
          <a:ln w="571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2" name="Date Placeholder 1"/>
          <p:cNvSpPr>
            <a:spLocks noGrp="1"/>
          </p:cNvSpPr>
          <p:nvPr>
            <p:ph type="dt" sz="half" idx="10"/>
          </p:nvPr>
        </p:nvSpPr>
        <p:spPr/>
        <p:txBody>
          <a:bodyPr/>
          <a:lstStyle/>
          <a:p>
            <a:pPr>
              <a:defRPr/>
            </a:pPr>
            <a:fld id="{7192EC71-B47F-4130-8CB9-3D135E8C37C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146</a:t>
            </a:fld>
            <a:endParaRPr lang="en-US">
              <a:solidFill>
                <a:srgbClr val="000000"/>
              </a:solidFill>
            </a:endParaRPr>
          </a:p>
        </p:txBody>
      </p:sp>
    </p:spTree>
    <p:extLst>
      <p:ext uri="{BB962C8B-B14F-4D97-AF65-F5344CB8AC3E}">
        <p14:creationId xmlns:p14="http://schemas.microsoft.com/office/powerpoint/2010/main" val="67965533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Text Box 2"/>
          <p:cNvSpPr txBox="1">
            <a:spLocks noChangeArrowheads="1"/>
          </p:cNvSpPr>
          <p:nvPr/>
        </p:nvSpPr>
        <p:spPr bwMode="auto">
          <a:xfrm>
            <a:off x="228600" y="533400"/>
            <a:ext cx="7620000" cy="2438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The Dark Energy Task Force (DETF)</a:t>
            </a:r>
            <a:endParaRPr lang="en-US" altLang="en-US" sz="2000">
              <a:solidFill>
                <a:srgbClr val="0033CC"/>
              </a:solidFill>
            </a:endParaRPr>
          </a:p>
          <a:p>
            <a:pPr fontAlgn="base">
              <a:spcBef>
                <a:spcPct val="50000"/>
              </a:spcBef>
              <a:spcAft>
                <a:spcPct val="0"/>
              </a:spcAft>
              <a:buClr>
                <a:srgbClr val="FF0000"/>
              </a:buClr>
              <a:buFont typeface="Wingdings" pitchFamily="2" charset="2"/>
              <a:buChar char="è"/>
            </a:pPr>
            <a:r>
              <a:rPr lang="en-US" altLang="en-US" sz="2000">
                <a:solidFill>
                  <a:srgbClr val="0033CC"/>
                </a:solidFill>
              </a:rPr>
              <a:t> </a:t>
            </a:r>
            <a:r>
              <a:rPr lang="en-US" altLang="en-US" sz="2000">
                <a:solidFill>
                  <a:srgbClr val="0033CC"/>
                </a:solidFill>
                <a:sym typeface="Wingdings" pitchFamily="2" charset="2"/>
              </a:rPr>
              <a:t> C</a:t>
            </a:r>
            <a:r>
              <a:rPr lang="en-US" altLang="en-US" sz="2000">
                <a:solidFill>
                  <a:srgbClr val="0033CC"/>
                </a:solidFill>
              </a:rPr>
              <a:t>reated specific simulated data sets (Stage 2, Stage 3, Stage 4)</a:t>
            </a:r>
          </a:p>
          <a:p>
            <a:pPr fontAlgn="base">
              <a:spcBef>
                <a:spcPct val="50000"/>
              </a:spcBef>
              <a:spcAft>
                <a:spcPct val="0"/>
              </a:spcAft>
              <a:buClr>
                <a:srgbClr val="FF0000"/>
              </a:buClr>
              <a:buFont typeface="Wingdings" pitchFamily="2" charset="2"/>
              <a:buChar char="è"/>
            </a:pPr>
            <a:r>
              <a:rPr lang="en-US" altLang="en-US" sz="2000">
                <a:solidFill>
                  <a:srgbClr val="3333CC"/>
                </a:solidFill>
                <a:sym typeface="Wingdings" pitchFamily="2" charset="2"/>
              </a:rPr>
              <a:t> A</a:t>
            </a:r>
            <a:r>
              <a:rPr lang="en-US" altLang="en-US" sz="2000">
                <a:solidFill>
                  <a:srgbClr val="3333CC"/>
                </a:solidFill>
              </a:rPr>
              <a:t>ssessed their impact on our knowledge of dark energy as modeled with the </a:t>
            </a:r>
            <a:r>
              <a:rPr lang="en-US" altLang="en-US" sz="2000" i="1">
                <a:solidFill>
                  <a:srgbClr val="3333CC"/>
                </a:solidFill>
              </a:rPr>
              <a:t>w0-wa</a:t>
            </a:r>
            <a:r>
              <a:rPr lang="en-US" altLang="en-US" sz="2000">
                <a:solidFill>
                  <a:srgbClr val="3333CC"/>
                </a:solidFill>
              </a:rPr>
              <a:t> parameters</a:t>
            </a:r>
          </a:p>
          <a:p>
            <a:pPr fontAlgn="base">
              <a:spcBef>
                <a:spcPct val="50000"/>
              </a:spcBef>
              <a:spcAft>
                <a:spcPct val="0"/>
              </a:spcAft>
              <a:buClr>
                <a:srgbClr val="FF0000"/>
              </a:buClr>
              <a:buFont typeface="Wingdings" pitchFamily="2" charset="2"/>
              <a:buNone/>
            </a:pPr>
            <a:endParaRPr lang="en-US" altLang="en-US" sz="2000">
              <a:solidFill>
                <a:srgbClr val="000000"/>
              </a:solidFill>
            </a:endParaRPr>
          </a:p>
        </p:txBody>
      </p:sp>
      <p:sp>
        <p:nvSpPr>
          <p:cNvPr id="104451" name="Text Box 3"/>
          <p:cNvSpPr txBox="1">
            <a:spLocks noChangeArrowheads="1"/>
          </p:cNvSpPr>
          <p:nvPr/>
        </p:nvSpPr>
        <p:spPr bwMode="auto">
          <a:xfrm>
            <a:off x="1203325" y="3200400"/>
            <a:ext cx="71024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endParaRPr lang="en-US" altLang="en-US" sz="1800">
              <a:solidFill>
                <a:srgbClr val="000000"/>
              </a:solidFill>
            </a:endParaRPr>
          </a:p>
        </p:txBody>
      </p:sp>
      <p:sp>
        <p:nvSpPr>
          <p:cNvPr id="104452" name="Text Box 4"/>
          <p:cNvSpPr txBox="1">
            <a:spLocks noChangeArrowheads="1"/>
          </p:cNvSpPr>
          <p:nvPr/>
        </p:nvSpPr>
        <p:spPr bwMode="auto">
          <a:xfrm>
            <a:off x="228600" y="3200400"/>
            <a:ext cx="7848600" cy="3605213"/>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Followup questions:</a:t>
            </a:r>
          </a:p>
          <a:p>
            <a:pPr fontAlgn="base">
              <a:spcBef>
                <a:spcPct val="50000"/>
              </a:spcBef>
              <a:spcAft>
                <a:spcPct val="0"/>
              </a:spcAft>
              <a:buFont typeface="Wingdings" pitchFamily="2" charset="2"/>
              <a:buChar char="à"/>
            </a:pPr>
            <a:r>
              <a:rPr lang="en-US" altLang="en-US" sz="2400">
                <a:solidFill>
                  <a:srgbClr val="0033CC"/>
                </a:solidFill>
                <a:sym typeface="Wingdings" pitchFamily="2" charset="2"/>
              </a:rPr>
              <a:t> </a:t>
            </a:r>
            <a:r>
              <a:rPr lang="en-US" altLang="en-US" sz="2000">
                <a:solidFill>
                  <a:srgbClr val="0033CC"/>
                </a:solidFill>
                <a:sym typeface="Wingdings" pitchFamily="2" charset="2"/>
              </a:rPr>
              <a:t>In what ways might the choice of DE parameters biased the DETF results?</a:t>
            </a:r>
          </a:p>
          <a:p>
            <a:pPr fontAlgn="base">
              <a:spcBef>
                <a:spcPct val="50000"/>
              </a:spcBef>
              <a:spcAft>
                <a:spcPct val="0"/>
              </a:spcAft>
              <a:buFont typeface="Wingdings" pitchFamily="2" charset="2"/>
              <a:buChar char="à"/>
            </a:pPr>
            <a:r>
              <a:rPr lang="en-US" altLang="en-US" sz="2000">
                <a:solidFill>
                  <a:srgbClr val="0033CC"/>
                </a:solidFill>
              </a:rPr>
              <a:t> What impact can these data sets have on specific DE models (vs abstract parameters)? </a:t>
            </a:r>
          </a:p>
          <a:p>
            <a:pPr fontAlgn="base">
              <a:spcBef>
                <a:spcPct val="50000"/>
              </a:spcBef>
              <a:spcAft>
                <a:spcPct val="0"/>
              </a:spcAft>
              <a:buFont typeface="Wingdings" pitchFamily="2" charset="2"/>
              <a:buChar char="à"/>
            </a:pPr>
            <a:r>
              <a:rPr lang="en-US" altLang="en-US" sz="2000">
                <a:solidFill>
                  <a:srgbClr val="0033CC"/>
                </a:solidFill>
              </a:rPr>
              <a:t> To what extent can these data sets deliver discriminating power between specific DE models? </a:t>
            </a:r>
          </a:p>
          <a:p>
            <a:pPr fontAlgn="base">
              <a:spcBef>
                <a:spcPct val="50000"/>
              </a:spcBef>
              <a:spcAft>
                <a:spcPct val="0"/>
              </a:spcAft>
              <a:buFont typeface="Wingdings" pitchFamily="2" charset="2"/>
              <a:buChar char="à"/>
            </a:pPr>
            <a:r>
              <a:rPr lang="en-US" altLang="en-US" sz="2000">
                <a:solidFill>
                  <a:srgbClr val="0033CC"/>
                </a:solidFill>
              </a:rPr>
              <a:t> How is the DoE/ESA/NASA Science Working Group looking at these questions?</a:t>
            </a:r>
          </a:p>
        </p:txBody>
      </p:sp>
      <p:sp>
        <p:nvSpPr>
          <p:cNvPr id="104453" name="Oval 5"/>
          <p:cNvSpPr>
            <a:spLocks noChangeArrowheads="1"/>
          </p:cNvSpPr>
          <p:nvPr/>
        </p:nvSpPr>
        <p:spPr bwMode="auto">
          <a:xfrm>
            <a:off x="0" y="5943600"/>
            <a:ext cx="304800" cy="304800"/>
          </a:xfrm>
          <a:prstGeom prst="ellipse">
            <a:avLst/>
          </a:prstGeom>
          <a:solidFill>
            <a:srgbClr val="DDDDDD"/>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 name="Date Placeholder 1"/>
          <p:cNvSpPr>
            <a:spLocks noGrp="1"/>
          </p:cNvSpPr>
          <p:nvPr>
            <p:ph type="dt" sz="half" idx="10"/>
          </p:nvPr>
        </p:nvSpPr>
        <p:spPr/>
        <p:txBody>
          <a:bodyPr/>
          <a:lstStyle/>
          <a:p>
            <a:pPr>
              <a:defRPr/>
            </a:pPr>
            <a:fld id="{72F739E6-E599-497D-BCB5-F729A7749D94}"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147</a:t>
            </a:fld>
            <a:endParaRPr lang="en-US">
              <a:solidFill>
                <a:srgbClr val="000000"/>
              </a:solidFill>
            </a:endParaRPr>
          </a:p>
        </p:txBody>
      </p:sp>
    </p:spTree>
    <p:extLst>
      <p:ext uri="{BB962C8B-B14F-4D97-AF65-F5344CB8AC3E}">
        <p14:creationId xmlns:p14="http://schemas.microsoft.com/office/powerpoint/2010/main" val="2077274256"/>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Text Box 2"/>
          <p:cNvSpPr txBox="1">
            <a:spLocks noChangeArrowheads="1"/>
          </p:cNvSpPr>
          <p:nvPr/>
        </p:nvSpPr>
        <p:spPr bwMode="auto">
          <a:xfrm>
            <a:off x="609600" y="5029200"/>
            <a:ext cx="8077200" cy="1552575"/>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a:t>
            </a:r>
          </a:p>
          <a:p>
            <a:pPr fontAlgn="base">
              <a:spcBef>
                <a:spcPct val="50000"/>
              </a:spcBef>
              <a:spcAft>
                <a:spcPct val="0"/>
              </a:spcAft>
            </a:pPr>
            <a:r>
              <a:rPr lang="en-US" altLang="en-US" sz="2400">
                <a:solidFill>
                  <a:srgbClr val="0033CC"/>
                </a:solidFill>
              </a:rPr>
              <a:t> DETF Stage 3: Poor</a:t>
            </a:r>
          </a:p>
          <a:p>
            <a:pPr fontAlgn="base">
              <a:spcBef>
                <a:spcPct val="50000"/>
              </a:spcBef>
              <a:spcAft>
                <a:spcPct val="0"/>
              </a:spcAft>
            </a:pPr>
            <a:r>
              <a:rPr lang="en-US" altLang="en-US" sz="2400">
                <a:solidFill>
                  <a:srgbClr val="0033CC"/>
                </a:solidFill>
              </a:rPr>
              <a:t> DETF Stage 4:  Marginal… Excellent within reach (AA)</a:t>
            </a:r>
          </a:p>
        </p:txBody>
      </p:sp>
      <p:sp>
        <p:nvSpPr>
          <p:cNvPr id="105475" name="Rectangle 3"/>
          <p:cNvSpPr>
            <a:spLocks noChangeArrowheads="1"/>
          </p:cNvSpPr>
          <p:nvPr/>
        </p:nvSpPr>
        <p:spPr bwMode="auto">
          <a:xfrm>
            <a:off x="381000" y="914400"/>
            <a:ext cx="8229600" cy="685800"/>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05476" name="Text Box 4"/>
          <p:cNvSpPr txBox="1">
            <a:spLocks noChangeArrowheads="1"/>
          </p:cNvSpPr>
          <p:nvPr/>
        </p:nvSpPr>
        <p:spPr bwMode="auto">
          <a:xfrm>
            <a:off x="609600" y="8890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In what ways might the choice of DE parameters have skewed the DETF results?</a:t>
            </a:r>
          </a:p>
        </p:txBody>
      </p:sp>
      <p:sp>
        <p:nvSpPr>
          <p:cNvPr id="105477" name="Text Box 5"/>
          <p:cNvSpPr txBox="1">
            <a:spLocks noChangeArrowheads="1"/>
          </p:cNvSpPr>
          <p:nvPr/>
        </p:nvSpPr>
        <p:spPr bwMode="auto">
          <a:xfrm>
            <a:off x="609600" y="1828800"/>
            <a:ext cx="71628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Only by an overall (possibly important) rescaling</a:t>
            </a:r>
          </a:p>
        </p:txBody>
      </p:sp>
      <p:sp>
        <p:nvSpPr>
          <p:cNvPr id="105478" name="Rectangle 6"/>
          <p:cNvSpPr>
            <a:spLocks noChangeArrowheads="1"/>
          </p:cNvSpPr>
          <p:nvPr/>
        </p:nvSpPr>
        <p:spPr bwMode="auto">
          <a:xfrm>
            <a:off x="381000" y="25654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05479" name="Text Box 7"/>
          <p:cNvSpPr txBox="1">
            <a:spLocks noChangeArrowheads="1"/>
          </p:cNvSpPr>
          <p:nvPr/>
        </p:nvSpPr>
        <p:spPr bwMode="auto">
          <a:xfrm>
            <a:off x="609600" y="25654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a:t>
            </a:r>
            <a:r>
              <a:rPr lang="en-US" altLang="en-US" sz="2000">
                <a:solidFill>
                  <a:srgbClr val="0033CC"/>
                </a:solidFill>
              </a:rPr>
              <a:t>What impact can these data sets have on specific DE models (vs abstract parameters)?</a:t>
            </a:r>
          </a:p>
        </p:txBody>
      </p:sp>
      <p:sp>
        <p:nvSpPr>
          <p:cNvPr id="105480" name="Text Box 8"/>
          <p:cNvSpPr txBox="1">
            <a:spLocks noChangeArrowheads="1"/>
          </p:cNvSpPr>
          <p:nvPr/>
        </p:nvSpPr>
        <p:spPr bwMode="auto">
          <a:xfrm>
            <a:off x="609600" y="3429000"/>
            <a:ext cx="66294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Very similar to DETF results in w0-wa space</a:t>
            </a:r>
          </a:p>
        </p:txBody>
      </p:sp>
      <p:sp>
        <p:nvSpPr>
          <p:cNvPr id="105481" name="Text Box 9"/>
          <p:cNvSpPr txBox="1">
            <a:spLocks noChangeArrowheads="1"/>
          </p:cNvSpPr>
          <p:nvPr/>
        </p:nvSpPr>
        <p:spPr bwMode="auto">
          <a:xfrm>
            <a:off x="533400" y="228600"/>
            <a:ext cx="419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Summary</a:t>
            </a:r>
          </a:p>
        </p:txBody>
      </p:sp>
      <p:sp>
        <p:nvSpPr>
          <p:cNvPr id="105482" name="Rectangle 10"/>
          <p:cNvSpPr>
            <a:spLocks noChangeArrowheads="1"/>
          </p:cNvSpPr>
          <p:nvPr/>
        </p:nvSpPr>
        <p:spPr bwMode="auto">
          <a:xfrm>
            <a:off x="381000" y="41656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05483" name="Text Box 11"/>
          <p:cNvSpPr txBox="1">
            <a:spLocks noChangeArrowheads="1"/>
          </p:cNvSpPr>
          <p:nvPr/>
        </p:nvSpPr>
        <p:spPr bwMode="auto">
          <a:xfrm>
            <a:off x="609600" y="41656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rPr>
              <a:t> To what extent can these data sets deliver discriminating power between specific DE models?</a:t>
            </a:r>
          </a:p>
        </p:txBody>
      </p:sp>
      <p:sp>
        <p:nvSpPr>
          <p:cNvPr id="2" name="Date Placeholder 1"/>
          <p:cNvSpPr>
            <a:spLocks noGrp="1"/>
          </p:cNvSpPr>
          <p:nvPr>
            <p:ph type="dt" sz="half" idx="10"/>
          </p:nvPr>
        </p:nvSpPr>
        <p:spPr/>
        <p:txBody>
          <a:bodyPr/>
          <a:lstStyle/>
          <a:p>
            <a:pPr>
              <a:defRPr/>
            </a:pPr>
            <a:fld id="{6CA3CFE0-2A46-4583-9C23-FD6160E2A0DA}"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148</a:t>
            </a:fld>
            <a:endParaRPr lang="en-US">
              <a:solidFill>
                <a:srgbClr val="000000"/>
              </a:solidFill>
            </a:endParaRPr>
          </a:p>
        </p:txBody>
      </p:sp>
    </p:spTree>
    <p:extLst>
      <p:ext uri="{BB962C8B-B14F-4D97-AF65-F5344CB8AC3E}">
        <p14:creationId xmlns:p14="http://schemas.microsoft.com/office/powerpoint/2010/main" val="54398447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7400" y="827088"/>
            <a:ext cx="3752850" cy="536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099" name="AutoShape 3"/>
          <p:cNvSpPr>
            <a:spLocks/>
          </p:cNvSpPr>
          <p:nvPr/>
        </p:nvSpPr>
        <p:spPr bwMode="auto">
          <a:xfrm>
            <a:off x="4826000" y="1055688"/>
            <a:ext cx="152400" cy="1447800"/>
          </a:xfrm>
          <a:prstGeom prst="rightBrace">
            <a:avLst>
              <a:gd name="adj1" fmla="val 79167"/>
              <a:gd name="adj2" fmla="val 50000"/>
            </a:avLst>
          </a:prstGeom>
          <a:noFill/>
          <a:ln w="28575">
            <a:solidFill>
              <a:srgbClr val="FF505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2100" name="Rectangle 4"/>
          <p:cNvSpPr>
            <a:spLocks noChangeArrowheads="1"/>
          </p:cNvSpPr>
          <p:nvPr/>
        </p:nvSpPr>
        <p:spPr bwMode="auto">
          <a:xfrm>
            <a:off x="5207000" y="1782763"/>
            <a:ext cx="35417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r>
              <a:rPr lang="en-US" altLang="en-US" sz="2400">
                <a:solidFill>
                  <a:srgbClr val="333399"/>
                </a:solidFill>
              </a:rPr>
              <a:t>w0-wa can only do these</a:t>
            </a:r>
          </a:p>
        </p:txBody>
      </p:sp>
      <p:sp>
        <p:nvSpPr>
          <p:cNvPr id="132101" name="AutoShape 5"/>
          <p:cNvSpPr>
            <a:spLocks/>
          </p:cNvSpPr>
          <p:nvPr/>
        </p:nvSpPr>
        <p:spPr bwMode="auto">
          <a:xfrm>
            <a:off x="4826000" y="2884488"/>
            <a:ext cx="228600" cy="2819400"/>
          </a:xfrm>
          <a:prstGeom prst="rightBrace">
            <a:avLst>
              <a:gd name="adj1" fmla="val 102778"/>
              <a:gd name="adj2" fmla="val 50000"/>
            </a:avLst>
          </a:prstGeom>
          <a:noFill/>
          <a:ln w="38100">
            <a:solidFill>
              <a:srgbClr val="FF505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2102" name="Rectangle 6"/>
          <p:cNvSpPr>
            <a:spLocks noChangeArrowheads="1"/>
          </p:cNvSpPr>
          <p:nvPr/>
        </p:nvSpPr>
        <p:spPr bwMode="auto">
          <a:xfrm>
            <a:off x="5246688" y="4103688"/>
            <a:ext cx="3319462"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r>
              <a:rPr lang="en-US" altLang="en-US" sz="2400">
                <a:solidFill>
                  <a:srgbClr val="333399"/>
                </a:solidFill>
              </a:rPr>
              <a:t>DE models can do this </a:t>
            </a:r>
          </a:p>
          <a:p>
            <a:pPr eaLnBrk="0" fontAlgn="base" hangingPunct="0">
              <a:spcBef>
                <a:spcPct val="0"/>
              </a:spcBef>
              <a:spcAft>
                <a:spcPct val="0"/>
              </a:spcAft>
              <a:buFontTx/>
              <a:buNone/>
            </a:pPr>
            <a:r>
              <a:rPr lang="en-US" altLang="en-US" sz="2400">
                <a:solidFill>
                  <a:srgbClr val="333399"/>
                </a:solidFill>
              </a:rPr>
              <a:t> (and much more)</a:t>
            </a:r>
          </a:p>
        </p:txBody>
      </p:sp>
      <p:sp>
        <p:nvSpPr>
          <p:cNvPr id="132103" name="Text Box 7"/>
          <p:cNvSpPr txBox="1">
            <a:spLocks noChangeArrowheads="1"/>
          </p:cNvSpPr>
          <p:nvPr/>
        </p:nvSpPr>
        <p:spPr bwMode="auto">
          <a:xfrm>
            <a:off x="787400" y="3341688"/>
            <a:ext cx="4572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w</a:t>
            </a:r>
          </a:p>
        </p:txBody>
      </p:sp>
      <p:sp>
        <p:nvSpPr>
          <p:cNvPr id="132104" name="Text Box 8"/>
          <p:cNvSpPr txBox="1">
            <a:spLocks noChangeArrowheads="1"/>
          </p:cNvSpPr>
          <p:nvPr/>
        </p:nvSpPr>
        <p:spPr bwMode="auto">
          <a:xfrm>
            <a:off x="2463800" y="5780088"/>
            <a:ext cx="4572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z</a:t>
            </a:r>
          </a:p>
        </p:txBody>
      </p:sp>
      <p:graphicFrame>
        <p:nvGraphicFramePr>
          <p:cNvPr id="132105" name="Object 9"/>
          <p:cNvGraphicFramePr>
            <a:graphicFrameLocks noChangeAspect="1"/>
          </p:cNvGraphicFramePr>
          <p:nvPr/>
        </p:nvGraphicFramePr>
        <p:xfrm>
          <a:off x="5287963" y="1087438"/>
          <a:ext cx="3167062" cy="596900"/>
        </p:xfrm>
        <a:graphic>
          <a:graphicData uri="http://schemas.openxmlformats.org/presentationml/2006/ole">
            <mc:AlternateContent xmlns:mc="http://schemas.openxmlformats.org/markup-compatibility/2006">
              <mc:Choice xmlns:v="urn:schemas-microsoft-com:vml" Requires="v">
                <p:oleObj name="Equation" r:id="rId4" imgW="1345616" imgH="253890" progId="Equation.DSMT4">
                  <p:embed/>
                </p:oleObj>
              </mc:Choice>
              <mc:Fallback>
                <p:oleObj name="Equation" r:id="rId4" imgW="1345616" imgH="253890" progId="Equation.DSMT4">
                  <p:embed/>
                  <p:pic>
                    <p:nvPicPr>
                      <p:cNvPr id="132105"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87963" y="1087438"/>
                        <a:ext cx="3167062" cy="596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2106" name="Text Box 10"/>
          <p:cNvSpPr txBox="1">
            <a:spLocks noChangeArrowheads="1"/>
          </p:cNvSpPr>
          <p:nvPr/>
        </p:nvSpPr>
        <p:spPr bwMode="auto">
          <a:xfrm>
            <a:off x="468313" y="333375"/>
            <a:ext cx="4865687" cy="466725"/>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99"/>
                </a:solidFill>
              </a:rPr>
              <a:t>How good is the w(a) ansatz?</a:t>
            </a:r>
          </a:p>
        </p:txBody>
      </p:sp>
      <p:sp>
        <p:nvSpPr>
          <p:cNvPr id="132107" name="Oval 11"/>
          <p:cNvSpPr>
            <a:spLocks noChangeArrowheads="1"/>
          </p:cNvSpPr>
          <p:nvPr/>
        </p:nvSpPr>
        <p:spPr bwMode="auto">
          <a:xfrm>
            <a:off x="0" y="1052513"/>
            <a:ext cx="5219700" cy="1655762"/>
          </a:xfrm>
          <a:prstGeom prst="ellipse">
            <a:avLst/>
          </a:prstGeom>
          <a:noFill/>
          <a:ln w="952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2108" name="Oval 12"/>
          <p:cNvSpPr>
            <a:spLocks noChangeArrowheads="1"/>
          </p:cNvSpPr>
          <p:nvPr/>
        </p:nvSpPr>
        <p:spPr bwMode="auto">
          <a:xfrm>
            <a:off x="2438400" y="5867400"/>
            <a:ext cx="457200" cy="381000"/>
          </a:xfrm>
          <a:prstGeom prst="ellipse">
            <a:avLst/>
          </a:pr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 name="Date Placeholder 1"/>
          <p:cNvSpPr>
            <a:spLocks noGrp="1"/>
          </p:cNvSpPr>
          <p:nvPr>
            <p:ph type="dt" sz="half" idx="10"/>
          </p:nvPr>
        </p:nvSpPr>
        <p:spPr/>
        <p:txBody>
          <a:bodyPr/>
          <a:lstStyle/>
          <a:p>
            <a:pPr>
              <a:defRPr/>
            </a:pPr>
            <a:fld id="{EED47EF9-C9DD-4BB7-B8F9-AF26C0EDCDCB}"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149</a:t>
            </a:fld>
            <a:endParaRPr lang="en-US">
              <a:solidFill>
                <a:srgbClr val="000000"/>
              </a:solidFill>
            </a:endParaRPr>
          </a:p>
        </p:txBody>
      </p:sp>
    </p:spTree>
    <p:extLst>
      <p:ext uri="{BB962C8B-B14F-4D97-AF65-F5344CB8AC3E}">
        <p14:creationId xmlns:p14="http://schemas.microsoft.com/office/powerpoint/2010/main" val="292218612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4"/>
          <p:cNvSpPr txBox="1">
            <a:spLocks noChangeArrowheads="1"/>
          </p:cNvSpPr>
          <p:nvPr/>
        </p:nvSpPr>
        <p:spPr bwMode="auto">
          <a:xfrm>
            <a:off x="577850" y="3003550"/>
            <a:ext cx="818515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b="1">
                <a:solidFill>
                  <a:srgbClr val="002060"/>
                </a:solidFill>
                <a:latin typeface="Arial" charset="0"/>
                <a:cs typeface="Arial" charset="0"/>
              </a:rPr>
              <a:t>Positive acceleration requires </a:t>
            </a:r>
          </a:p>
          <a:p>
            <a:pPr eaLnBrk="1" fontAlgn="base" hangingPunct="1">
              <a:spcBef>
                <a:spcPct val="0"/>
              </a:spcBef>
              <a:spcAft>
                <a:spcPct val="0"/>
              </a:spcAft>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t>
            </a:r>
            <a:r>
              <a:rPr lang="en-US" altLang="en-US" sz="2400" i="1">
                <a:solidFill>
                  <a:srgbClr val="002060"/>
                </a:solidFill>
                <a:latin typeface="Arial" charset="0"/>
                <a:cs typeface="Arial" charset="0"/>
              </a:rPr>
              <a:t>             (</a:t>
            </a:r>
            <a:r>
              <a:rPr lang="en-US" altLang="en-US" sz="2400">
                <a:solidFill>
                  <a:srgbClr val="002060"/>
                </a:solidFill>
                <a:latin typeface="Arial" charset="0"/>
                <a:cs typeface="Arial" charset="0"/>
              </a:rPr>
              <a:t>unlike any known constituent of the Universe)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 non-zero cosmological constant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an alteration to General Relativity.</a:t>
            </a:r>
          </a:p>
        </p:txBody>
      </p:sp>
      <p:graphicFrame>
        <p:nvGraphicFramePr>
          <p:cNvPr id="19459" name="Object 5"/>
          <p:cNvGraphicFramePr>
            <a:graphicFrameLocks noChangeAspect="1"/>
          </p:cNvGraphicFramePr>
          <p:nvPr/>
        </p:nvGraphicFramePr>
        <p:xfrm>
          <a:off x="990600" y="3779838"/>
          <a:ext cx="2133600" cy="411162"/>
        </p:xfrm>
        <a:graphic>
          <a:graphicData uri="http://schemas.openxmlformats.org/presentationml/2006/ole">
            <mc:AlternateContent xmlns:mc="http://schemas.openxmlformats.org/markup-compatibility/2006">
              <mc:Choice xmlns:v="urn:schemas-microsoft-com:vml" Requires="v">
                <p:oleObj name="Equation" r:id="rId3" imgW="1054100" imgH="203200" progId="Equation.DSMT4">
                  <p:embed/>
                </p:oleObj>
              </mc:Choice>
              <mc:Fallback>
                <p:oleObj name="Equation" r:id="rId3" imgW="1054100" imgH="203200" progId="Equation.DSMT4">
                  <p:embed/>
                  <p:pic>
                    <p:nvPicPr>
                      <p:cNvPr id="19459"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779838"/>
                        <a:ext cx="2133600" cy="411162"/>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460" name="Object 6"/>
          <p:cNvGraphicFramePr>
            <a:graphicFrameLocks noChangeAspect="1"/>
          </p:cNvGraphicFramePr>
          <p:nvPr/>
        </p:nvGraphicFramePr>
        <p:xfrm>
          <a:off x="2609850" y="1143000"/>
          <a:ext cx="3333750" cy="855663"/>
        </p:xfrm>
        <a:graphic>
          <a:graphicData uri="http://schemas.openxmlformats.org/presentationml/2006/ole">
            <mc:AlternateContent xmlns:mc="http://schemas.openxmlformats.org/markup-compatibility/2006">
              <mc:Choice xmlns:v="urn:schemas-microsoft-com:vml" Requires="v">
                <p:oleObj name="Equation" r:id="rId5" imgW="1536033" imgH="393529" progId="Equation.DSMT4">
                  <p:embed/>
                </p:oleObj>
              </mc:Choice>
              <mc:Fallback>
                <p:oleObj name="Equation" r:id="rId5" imgW="1536033" imgH="393529" progId="Equation.DSMT4">
                  <p:embed/>
                  <p:pic>
                    <p:nvPicPr>
                      <p:cNvPr id="19460"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09850" y="1143000"/>
                        <a:ext cx="3333750" cy="8556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9461" name="TextBox 4"/>
          <p:cNvSpPr txBox="1">
            <a:spLocks noChangeArrowheads="1"/>
          </p:cNvSpPr>
          <p:nvPr/>
        </p:nvSpPr>
        <p:spPr bwMode="auto">
          <a:xfrm>
            <a:off x="381000" y="4810125"/>
            <a:ext cx="91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800">
                <a:solidFill>
                  <a:srgbClr val="FF0000"/>
                </a:solidFill>
                <a:cs typeface="Arial" charset="0"/>
                <a:sym typeface="Wingdings" pitchFamily="2" charset="2"/>
              </a:rPr>
              <a:t></a:t>
            </a:r>
            <a:endParaRPr lang="en-US" altLang="en-US" sz="2800">
              <a:solidFill>
                <a:srgbClr val="FF0000"/>
              </a:solidFill>
              <a:cs typeface="Arial" charset="0"/>
            </a:endParaRPr>
          </a:p>
        </p:txBody>
      </p:sp>
      <p:sp>
        <p:nvSpPr>
          <p:cNvPr id="2" name="Date Placeholder 1"/>
          <p:cNvSpPr>
            <a:spLocks noGrp="1"/>
          </p:cNvSpPr>
          <p:nvPr>
            <p:ph type="dt" sz="half" idx="10"/>
          </p:nvPr>
        </p:nvSpPr>
        <p:spPr/>
        <p:txBody>
          <a:bodyPr/>
          <a:lstStyle/>
          <a:p>
            <a:pPr>
              <a:defRPr/>
            </a:pPr>
            <a:fld id="{7016F979-1187-4F04-908F-463313CC85C4}"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15</a:t>
            </a:fld>
            <a:endParaRPr lang="en-US">
              <a:solidFill>
                <a:srgbClr val="002060">
                  <a:tint val="75000"/>
                </a:srgbClr>
              </a:solidFill>
            </a:endParaRPr>
          </a:p>
        </p:txBody>
      </p:sp>
    </p:spTree>
    <p:extLst>
      <p:ext uri="{BB962C8B-B14F-4D97-AF65-F5344CB8AC3E}">
        <p14:creationId xmlns:p14="http://schemas.microsoft.com/office/powerpoint/2010/main" val="1636751778"/>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7400" y="827088"/>
            <a:ext cx="3752850" cy="536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23" name="AutoShape 3"/>
          <p:cNvSpPr>
            <a:spLocks/>
          </p:cNvSpPr>
          <p:nvPr/>
        </p:nvSpPr>
        <p:spPr bwMode="auto">
          <a:xfrm>
            <a:off x="4826000" y="1055688"/>
            <a:ext cx="152400" cy="1447800"/>
          </a:xfrm>
          <a:prstGeom prst="rightBrace">
            <a:avLst>
              <a:gd name="adj1" fmla="val 79167"/>
              <a:gd name="adj2" fmla="val 50000"/>
            </a:avLst>
          </a:prstGeom>
          <a:noFill/>
          <a:ln w="28575">
            <a:solidFill>
              <a:srgbClr val="FF505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3124" name="Rectangle 4"/>
          <p:cNvSpPr>
            <a:spLocks noChangeArrowheads="1"/>
          </p:cNvSpPr>
          <p:nvPr/>
        </p:nvSpPr>
        <p:spPr bwMode="auto">
          <a:xfrm>
            <a:off x="5207000" y="1782763"/>
            <a:ext cx="35417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r>
              <a:rPr lang="en-US" altLang="en-US" sz="2400">
                <a:solidFill>
                  <a:srgbClr val="333399"/>
                </a:solidFill>
              </a:rPr>
              <a:t>w0-wa can only do these</a:t>
            </a:r>
          </a:p>
        </p:txBody>
      </p:sp>
      <p:sp>
        <p:nvSpPr>
          <p:cNvPr id="133125" name="AutoShape 5"/>
          <p:cNvSpPr>
            <a:spLocks/>
          </p:cNvSpPr>
          <p:nvPr/>
        </p:nvSpPr>
        <p:spPr bwMode="auto">
          <a:xfrm>
            <a:off x="4826000" y="2884488"/>
            <a:ext cx="228600" cy="2819400"/>
          </a:xfrm>
          <a:prstGeom prst="rightBrace">
            <a:avLst>
              <a:gd name="adj1" fmla="val 102778"/>
              <a:gd name="adj2" fmla="val 50000"/>
            </a:avLst>
          </a:prstGeom>
          <a:noFill/>
          <a:ln w="38100">
            <a:solidFill>
              <a:srgbClr val="FF505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3126" name="Rectangle 6"/>
          <p:cNvSpPr>
            <a:spLocks noChangeArrowheads="1"/>
          </p:cNvSpPr>
          <p:nvPr/>
        </p:nvSpPr>
        <p:spPr bwMode="auto">
          <a:xfrm>
            <a:off x="5246688" y="4103688"/>
            <a:ext cx="3319462"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r>
              <a:rPr lang="en-US" altLang="en-US" sz="2400">
                <a:solidFill>
                  <a:srgbClr val="333399"/>
                </a:solidFill>
              </a:rPr>
              <a:t>DE models can do this </a:t>
            </a:r>
          </a:p>
          <a:p>
            <a:pPr eaLnBrk="0" fontAlgn="base" hangingPunct="0">
              <a:spcBef>
                <a:spcPct val="0"/>
              </a:spcBef>
              <a:spcAft>
                <a:spcPct val="0"/>
              </a:spcAft>
              <a:buFontTx/>
              <a:buNone/>
            </a:pPr>
            <a:r>
              <a:rPr lang="en-US" altLang="en-US" sz="2400">
                <a:solidFill>
                  <a:srgbClr val="333399"/>
                </a:solidFill>
              </a:rPr>
              <a:t> (and much more)</a:t>
            </a:r>
          </a:p>
        </p:txBody>
      </p:sp>
      <p:sp>
        <p:nvSpPr>
          <p:cNvPr id="133127" name="Text Box 7"/>
          <p:cNvSpPr txBox="1">
            <a:spLocks noChangeArrowheads="1"/>
          </p:cNvSpPr>
          <p:nvPr/>
        </p:nvSpPr>
        <p:spPr bwMode="auto">
          <a:xfrm>
            <a:off x="787400" y="3341688"/>
            <a:ext cx="4572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w</a:t>
            </a:r>
          </a:p>
        </p:txBody>
      </p:sp>
      <p:sp>
        <p:nvSpPr>
          <p:cNvPr id="133128" name="Text Box 8"/>
          <p:cNvSpPr txBox="1">
            <a:spLocks noChangeArrowheads="1"/>
          </p:cNvSpPr>
          <p:nvPr/>
        </p:nvSpPr>
        <p:spPr bwMode="auto">
          <a:xfrm>
            <a:off x="2463800" y="5780088"/>
            <a:ext cx="4572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z</a:t>
            </a:r>
          </a:p>
        </p:txBody>
      </p:sp>
      <p:sp>
        <p:nvSpPr>
          <p:cNvPr id="133129" name="Text Box 9"/>
          <p:cNvSpPr txBox="1">
            <a:spLocks noChangeArrowheads="1"/>
          </p:cNvSpPr>
          <p:nvPr/>
        </p:nvSpPr>
        <p:spPr bwMode="auto">
          <a:xfrm>
            <a:off x="468313" y="333375"/>
            <a:ext cx="4865687" cy="466725"/>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99"/>
                </a:solidFill>
              </a:rPr>
              <a:t>How good is the w(a) ansatz?</a:t>
            </a:r>
          </a:p>
        </p:txBody>
      </p:sp>
      <p:sp>
        <p:nvSpPr>
          <p:cNvPr id="133130" name="Oval 10"/>
          <p:cNvSpPr>
            <a:spLocks noChangeArrowheads="1"/>
          </p:cNvSpPr>
          <p:nvPr/>
        </p:nvSpPr>
        <p:spPr bwMode="auto">
          <a:xfrm>
            <a:off x="0" y="1052513"/>
            <a:ext cx="5219700" cy="1655762"/>
          </a:xfrm>
          <a:prstGeom prst="ellipse">
            <a:avLst/>
          </a:prstGeom>
          <a:noFill/>
          <a:ln w="952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3131" name="Oval 11"/>
          <p:cNvSpPr>
            <a:spLocks noChangeArrowheads="1"/>
          </p:cNvSpPr>
          <p:nvPr/>
        </p:nvSpPr>
        <p:spPr bwMode="auto">
          <a:xfrm>
            <a:off x="3352800" y="1143000"/>
            <a:ext cx="2743200" cy="3429000"/>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a:solidFill>
                  <a:srgbClr val="FFFFFF"/>
                </a:solidFill>
              </a:rPr>
              <a:t>NB: Better than</a:t>
            </a:r>
          </a:p>
        </p:txBody>
      </p:sp>
      <p:graphicFrame>
        <p:nvGraphicFramePr>
          <p:cNvPr id="133132" name="Object 12"/>
          <p:cNvGraphicFramePr>
            <a:graphicFrameLocks noChangeAspect="1"/>
          </p:cNvGraphicFramePr>
          <p:nvPr/>
        </p:nvGraphicFramePr>
        <p:xfrm>
          <a:off x="5287963" y="1087438"/>
          <a:ext cx="3167062" cy="596900"/>
        </p:xfrm>
        <a:graphic>
          <a:graphicData uri="http://schemas.openxmlformats.org/presentationml/2006/ole">
            <mc:AlternateContent xmlns:mc="http://schemas.openxmlformats.org/markup-compatibility/2006">
              <mc:Choice xmlns:v="urn:schemas-microsoft-com:vml" Requires="v">
                <p:oleObj name="Equation" r:id="rId4" imgW="1345616" imgH="253890" progId="Equation.DSMT4">
                  <p:embed/>
                </p:oleObj>
              </mc:Choice>
              <mc:Fallback>
                <p:oleObj name="Equation" r:id="rId4" imgW="1345616" imgH="253890" progId="Equation.DSMT4">
                  <p:embed/>
                  <p:pic>
                    <p:nvPicPr>
                      <p:cNvPr id="133132" name="Object 1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87963" y="1087438"/>
                        <a:ext cx="3167062" cy="596900"/>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3133" name="Object 13"/>
          <p:cNvGraphicFramePr>
            <a:graphicFrameLocks noChangeAspect="1"/>
          </p:cNvGraphicFramePr>
          <p:nvPr/>
        </p:nvGraphicFramePr>
        <p:xfrm>
          <a:off x="6276975" y="3306763"/>
          <a:ext cx="1493838" cy="536575"/>
        </p:xfrm>
        <a:graphic>
          <a:graphicData uri="http://schemas.openxmlformats.org/presentationml/2006/ole">
            <mc:AlternateContent xmlns:mc="http://schemas.openxmlformats.org/markup-compatibility/2006">
              <mc:Choice xmlns:v="urn:schemas-microsoft-com:vml" Requires="v">
                <p:oleObj name="Equation" r:id="rId6" imgW="634725" imgH="228501" progId="Equation.DSMT4">
                  <p:embed/>
                </p:oleObj>
              </mc:Choice>
              <mc:Fallback>
                <p:oleObj name="Equation" r:id="rId6" imgW="634725" imgH="228501" progId="Equation.DSMT4">
                  <p:embed/>
                  <p:pic>
                    <p:nvPicPr>
                      <p:cNvPr id="133133"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76975" y="3306763"/>
                        <a:ext cx="1493838" cy="536575"/>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3134" name="Line 14"/>
          <p:cNvSpPr>
            <a:spLocks noChangeShapeType="1"/>
          </p:cNvSpPr>
          <p:nvPr/>
        </p:nvSpPr>
        <p:spPr bwMode="auto">
          <a:xfrm>
            <a:off x="5257800" y="3276600"/>
            <a:ext cx="914400" cy="38100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3135" name="Text Box 15"/>
          <p:cNvSpPr txBox="1">
            <a:spLocks noChangeArrowheads="1"/>
          </p:cNvSpPr>
          <p:nvPr/>
        </p:nvSpPr>
        <p:spPr bwMode="auto">
          <a:xfrm>
            <a:off x="7010400" y="3733800"/>
            <a:ext cx="160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&amp; flat</a:t>
            </a:r>
          </a:p>
        </p:txBody>
      </p:sp>
      <p:sp>
        <p:nvSpPr>
          <p:cNvPr id="133136" name="Oval 16"/>
          <p:cNvSpPr>
            <a:spLocks noChangeArrowheads="1"/>
          </p:cNvSpPr>
          <p:nvPr/>
        </p:nvSpPr>
        <p:spPr bwMode="auto">
          <a:xfrm>
            <a:off x="6019800" y="3276600"/>
            <a:ext cx="2590800" cy="10668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 name="Date Placeholder 1"/>
          <p:cNvSpPr>
            <a:spLocks noGrp="1"/>
          </p:cNvSpPr>
          <p:nvPr>
            <p:ph type="dt" sz="half" idx="10"/>
          </p:nvPr>
        </p:nvSpPr>
        <p:spPr/>
        <p:txBody>
          <a:bodyPr/>
          <a:lstStyle/>
          <a:p>
            <a:pPr>
              <a:defRPr/>
            </a:pPr>
            <a:fld id="{7C6072D7-1624-40CB-9E07-E9D25003885F}"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150</a:t>
            </a:fld>
            <a:endParaRPr lang="en-US">
              <a:solidFill>
                <a:srgbClr val="000000"/>
              </a:solidFill>
            </a:endParaRPr>
          </a:p>
        </p:txBody>
      </p:sp>
    </p:spTree>
    <p:extLst>
      <p:ext uri="{BB962C8B-B14F-4D97-AF65-F5344CB8AC3E}">
        <p14:creationId xmlns:p14="http://schemas.microsoft.com/office/powerpoint/2010/main" val="7143827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6" name="Picture 2"/>
          <p:cNvPicPr>
            <a:picLocks noChangeAspect="1" noChangeArrowheads="1"/>
          </p:cNvPicPr>
          <p:nvPr/>
        </p:nvPicPr>
        <p:blipFill>
          <a:blip r:embed="rId3">
            <a:extLst>
              <a:ext uri="{28A0092B-C50C-407E-A947-70E740481C1C}">
                <a14:useLocalDpi xmlns:a14="http://schemas.microsoft.com/office/drawing/2010/main" val="0"/>
              </a:ext>
            </a:extLst>
          </a:blip>
          <a:srcRect l="9167" t="68839" r="5824"/>
          <a:stretch>
            <a:fillRect/>
          </a:stretch>
        </p:blipFill>
        <p:spPr bwMode="auto">
          <a:xfrm>
            <a:off x="1114425" y="981075"/>
            <a:ext cx="7345363" cy="2019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34147" name="Text Box 3"/>
          <p:cNvSpPr txBox="1">
            <a:spLocks noChangeArrowheads="1"/>
          </p:cNvSpPr>
          <p:nvPr/>
        </p:nvSpPr>
        <p:spPr bwMode="auto">
          <a:xfrm>
            <a:off x="971550" y="333375"/>
            <a:ext cx="46799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Try </a:t>
            </a:r>
            <a:r>
              <a:rPr lang="en-US" altLang="en-US" sz="2400" i="1">
                <a:solidFill>
                  <a:srgbClr val="333399"/>
                </a:solidFill>
              </a:rPr>
              <a:t>N-</a:t>
            </a:r>
            <a:r>
              <a:rPr lang="en-US" altLang="en-US" sz="2400">
                <a:solidFill>
                  <a:srgbClr val="000099"/>
                </a:solidFill>
              </a:rPr>
              <a:t>D stepwise constant w(a)</a:t>
            </a:r>
          </a:p>
        </p:txBody>
      </p:sp>
      <p:graphicFrame>
        <p:nvGraphicFramePr>
          <p:cNvPr id="134148" name="Object 4"/>
          <p:cNvGraphicFramePr>
            <a:graphicFrameLocks noChangeAspect="1"/>
          </p:cNvGraphicFramePr>
          <p:nvPr/>
        </p:nvGraphicFramePr>
        <p:xfrm>
          <a:off x="260350" y="1557338"/>
          <a:ext cx="1017588" cy="565150"/>
        </p:xfrm>
        <a:graphic>
          <a:graphicData uri="http://schemas.openxmlformats.org/presentationml/2006/ole">
            <mc:AlternateContent xmlns:mc="http://schemas.openxmlformats.org/markup-compatibility/2006">
              <mc:Choice xmlns:v="urn:schemas-microsoft-com:vml" Requires="v">
                <p:oleObj name="Equation" r:id="rId4" imgW="457002" imgH="253890" progId="Equation.DSMT4">
                  <p:embed/>
                </p:oleObj>
              </mc:Choice>
              <mc:Fallback>
                <p:oleObj name="Equation" r:id="rId4" imgW="457002" imgH="253890" progId="Equation.DSMT4">
                  <p:embed/>
                  <p:pic>
                    <p:nvPicPr>
                      <p:cNvPr id="134148"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0350" y="1557338"/>
                        <a:ext cx="1017588" cy="565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4149" name="Text Box 5"/>
          <p:cNvSpPr txBox="1">
            <a:spLocks noChangeArrowheads="1"/>
          </p:cNvSpPr>
          <p:nvPr/>
        </p:nvSpPr>
        <p:spPr bwMode="auto">
          <a:xfrm>
            <a:off x="381000" y="6021388"/>
            <a:ext cx="8458200" cy="701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i="1">
                <a:solidFill>
                  <a:srgbClr val="000099"/>
                </a:solidFill>
              </a:rPr>
              <a:t>AA &amp; G Bernstein 2006 (</a:t>
            </a:r>
            <a:r>
              <a:rPr lang="en-US" altLang="en-US" sz="2000" i="1">
                <a:solidFill>
                  <a:srgbClr val="333399"/>
                </a:solidFill>
                <a:hlinkClick r:id="rId6"/>
              </a:rPr>
              <a:t>astro-ph/0608269</a:t>
            </a:r>
            <a:r>
              <a:rPr lang="en-US" altLang="en-US" sz="2000" i="1">
                <a:solidFill>
                  <a:srgbClr val="333399"/>
                </a:solidFill>
              </a:rPr>
              <a:t> ).  More detailed info can be found at  </a:t>
            </a:r>
            <a:r>
              <a:rPr lang="en-US" altLang="en-US" sz="1800" i="1">
                <a:solidFill>
                  <a:srgbClr val="333399"/>
                </a:solidFill>
                <a:hlinkClick r:id="rId7"/>
              </a:rPr>
              <a:t>http://www.physics.ucdavis.edu/Cosmology/albrecht/MoreInfo0608269/</a:t>
            </a:r>
            <a:endParaRPr lang="en-US" altLang="en-US" sz="1800" i="1">
              <a:solidFill>
                <a:srgbClr val="333399"/>
              </a:solidFill>
            </a:endParaRPr>
          </a:p>
        </p:txBody>
      </p:sp>
      <p:sp>
        <p:nvSpPr>
          <p:cNvPr id="134150" name="Text Box 6"/>
          <p:cNvSpPr txBox="1">
            <a:spLocks noChangeArrowheads="1"/>
          </p:cNvSpPr>
          <p:nvPr/>
        </p:nvSpPr>
        <p:spPr bwMode="auto">
          <a:xfrm>
            <a:off x="900113" y="4437063"/>
            <a:ext cx="5759450" cy="822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i="1">
                <a:solidFill>
                  <a:srgbClr val="000099"/>
                </a:solidFill>
              </a:rPr>
              <a:t>N</a:t>
            </a:r>
            <a:r>
              <a:rPr lang="en-US" altLang="en-US" sz="2400">
                <a:solidFill>
                  <a:srgbClr val="000099"/>
                </a:solidFill>
              </a:rPr>
              <a:t> parameters are coefficients of the “top hat functions” </a:t>
            </a:r>
          </a:p>
        </p:txBody>
      </p:sp>
      <p:graphicFrame>
        <p:nvGraphicFramePr>
          <p:cNvPr id="134151" name="Object 7"/>
          <p:cNvGraphicFramePr>
            <a:graphicFrameLocks noChangeAspect="1"/>
          </p:cNvGraphicFramePr>
          <p:nvPr/>
        </p:nvGraphicFramePr>
        <p:xfrm>
          <a:off x="822325" y="2779713"/>
          <a:ext cx="5267325" cy="865187"/>
        </p:xfrm>
        <a:graphic>
          <a:graphicData uri="http://schemas.openxmlformats.org/presentationml/2006/ole">
            <mc:AlternateContent xmlns:mc="http://schemas.openxmlformats.org/markup-compatibility/2006">
              <mc:Choice xmlns:v="urn:schemas-microsoft-com:vml" Requires="v">
                <p:oleObj name="Equation" r:id="rId8" imgW="2628900" imgH="431800" progId="Equation.DSMT4">
                  <p:embed/>
                </p:oleObj>
              </mc:Choice>
              <mc:Fallback>
                <p:oleObj name="Equation" r:id="rId8" imgW="2628900" imgH="431800" progId="Equation.DSMT4">
                  <p:embed/>
                  <p:pic>
                    <p:nvPicPr>
                      <p:cNvPr id="134151"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22325" y="2779713"/>
                        <a:ext cx="5267325" cy="865187"/>
                      </a:xfrm>
                      <a:prstGeom prst="rect">
                        <a:avLst/>
                      </a:prstGeom>
                      <a:noFill/>
                      <a:ln w="9525">
                        <a:solidFill>
                          <a:srgbClr val="0000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4152" name="Object 8"/>
          <p:cNvGraphicFramePr>
            <a:graphicFrameLocks noChangeAspect="1"/>
          </p:cNvGraphicFramePr>
          <p:nvPr/>
        </p:nvGraphicFramePr>
        <p:xfrm>
          <a:off x="3635375" y="4797425"/>
          <a:ext cx="1655763" cy="636588"/>
        </p:xfrm>
        <a:graphic>
          <a:graphicData uri="http://schemas.openxmlformats.org/presentationml/2006/ole">
            <mc:AlternateContent xmlns:mc="http://schemas.openxmlformats.org/markup-compatibility/2006">
              <mc:Choice xmlns:v="urn:schemas-microsoft-com:vml" Requires="v">
                <p:oleObj name="Equation" r:id="rId10" imgW="660113" imgH="253890" progId="Equation.DSMT4">
                  <p:embed/>
                </p:oleObj>
              </mc:Choice>
              <mc:Fallback>
                <p:oleObj name="Equation" r:id="rId10" imgW="660113" imgH="253890" progId="Equation.DSMT4">
                  <p:embed/>
                  <p:pic>
                    <p:nvPicPr>
                      <p:cNvPr id="134152" name="Object 8"/>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635375" y="4797425"/>
                        <a:ext cx="1655763" cy="636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4153" name="Line 9"/>
          <p:cNvSpPr>
            <a:spLocks noChangeShapeType="1"/>
          </p:cNvSpPr>
          <p:nvPr/>
        </p:nvSpPr>
        <p:spPr bwMode="auto">
          <a:xfrm flipV="1">
            <a:off x="4356100" y="3429000"/>
            <a:ext cx="287338" cy="1008063"/>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4154" name="Line 10"/>
          <p:cNvSpPr>
            <a:spLocks noChangeShapeType="1"/>
          </p:cNvSpPr>
          <p:nvPr/>
        </p:nvSpPr>
        <p:spPr bwMode="auto">
          <a:xfrm flipH="1">
            <a:off x="1476375" y="1773238"/>
            <a:ext cx="6696075" cy="0"/>
          </a:xfrm>
          <a:prstGeom prst="line">
            <a:avLst/>
          </a:prstGeom>
          <a:noFill/>
          <a:ln w="12700"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4155" name="Line 11"/>
          <p:cNvSpPr>
            <a:spLocks noChangeShapeType="1"/>
          </p:cNvSpPr>
          <p:nvPr/>
        </p:nvSpPr>
        <p:spPr bwMode="auto">
          <a:xfrm flipH="1">
            <a:off x="7235825" y="1557338"/>
            <a:ext cx="1588" cy="21590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2" name="Date Placeholder 1"/>
          <p:cNvSpPr>
            <a:spLocks noGrp="1"/>
          </p:cNvSpPr>
          <p:nvPr>
            <p:ph type="dt" sz="half" idx="10"/>
          </p:nvPr>
        </p:nvSpPr>
        <p:spPr/>
        <p:txBody>
          <a:bodyPr/>
          <a:lstStyle/>
          <a:p>
            <a:pPr>
              <a:defRPr/>
            </a:pPr>
            <a:fld id="{0908E84B-6925-4DBA-B26A-5F4B07A2E38A}"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151</a:t>
            </a:fld>
            <a:endParaRPr lang="en-US">
              <a:solidFill>
                <a:srgbClr val="000000"/>
              </a:solidFill>
            </a:endParaRPr>
          </a:p>
        </p:txBody>
      </p:sp>
    </p:spTree>
    <p:extLst>
      <p:ext uri="{BB962C8B-B14F-4D97-AF65-F5344CB8AC3E}">
        <p14:creationId xmlns:p14="http://schemas.microsoft.com/office/powerpoint/2010/main" val="375127085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70" name="Picture 2"/>
          <p:cNvPicPr>
            <a:picLocks noChangeAspect="1" noChangeArrowheads="1"/>
          </p:cNvPicPr>
          <p:nvPr/>
        </p:nvPicPr>
        <p:blipFill>
          <a:blip r:embed="rId3">
            <a:extLst>
              <a:ext uri="{28A0092B-C50C-407E-A947-70E740481C1C}">
                <a14:useLocalDpi xmlns:a14="http://schemas.microsoft.com/office/drawing/2010/main" val="0"/>
              </a:ext>
            </a:extLst>
          </a:blip>
          <a:srcRect l="9167" t="68839" r="5824"/>
          <a:stretch>
            <a:fillRect/>
          </a:stretch>
        </p:blipFill>
        <p:spPr bwMode="auto">
          <a:xfrm>
            <a:off x="1114425" y="981075"/>
            <a:ext cx="7345363" cy="2019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35171" name="Text Box 3"/>
          <p:cNvSpPr txBox="1">
            <a:spLocks noChangeArrowheads="1"/>
          </p:cNvSpPr>
          <p:nvPr/>
        </p:nvSpPr>
        <p:spPr bwMode="auto">
          <a:xfrm>
            <a:off x="971550" y="333375"/>
            <a:ext cx="46799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Try </a:t>
            </a:r>
            <a:r>
              <a:rPr lang="en-US" altLang="en-US" sz="2400" i="1">
                <a:solidFill>
                  <a:srgbClr val="000099"/>
                </a:solidFill>
              </a:rPr>
              <a:t>N</a:t>
            </a:r>
            <a:r>
              <a:rPr lang="en-US" altLang="en-US" sz="2400">
                <a:solidFill>
                  <a:srgbClr val="000099"/>
                </a:solidFill>
              </a:rPr>
              <a:t>-D stepwise constant w(a)</a:t>
            </a:r>
          </a:p>
        </p:txBody>
      </p:sp>
      <p:graphicFrame>
        <p:nvGraphicFramePr>
          <p:cNvPr id="135172" name="Object 4"/>
          <p:cNvGraphicFramePr>
            <a:graphicFrameLocks noChangeAspect="1"/>
          </p:cNvGraphicFramePr>
          <p:nvPr/>
        </p:nvGraphicFramePr>
        <p:xfrm>
          <a:off x="260350" y="1557338"/>
          <a:ext cx="1017588" cy="565150"/>
        </p:xfrm>
        <a:graphic>
          <a:graphicData uri="http://schemas.openxmlformats.org/presentationml/2006/ole">
            <mc:AlternateContent xmlns:mc="http://schemas.openxmlformats.org/markup-compatibility/2006">
              <mc:Choice xmlns:v="urn:schemas-microsoft-com:vml" Requires="v">
                <p:oleObj name="Equation" r:id="rId4" imgW="457002" imgH="253890" progId="Equation.DSMT4">
                  <p:embed/>
                </p:oleObj>
              </mc:Choice>
              <mc:Fallback>
                <p:oleObj name="Equation" r:id="rId4" imgW="457002" imgH="253890" progId="Equation.DSMT4">
                  <p:embed/>
                  <p:pic>
                    <p:nvPicPr>
                      <p:cNvPr id="135172"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0350" y="1557338"/>
                        <a:ext cx="1017588" cy="565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5173" name="Text Box 5"/>
          <p:cNvSpPr txBox="1">
            <a:spLocks noChangeArrowheads="1"/>
          </p:cNvSpPr>
          <p:nvPr/>
        </p:nvSpPr>
        <p:spPr bwMode="auto">
          <a:xfrm>
            <a:off x="381000" y="6021388"/>
            <a:ext cx="8458200" cy="701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i="1">
                <a:solidFill>
                  <a:srgbClr val="000099"/>
                </a:solidFill>
              </a:rPr>
              <a:t>AA &amp; G Bernstein 2006 (</a:t>
            </a:r>
            <a:r>
              <a:rPr lang="en-US" altLang="en-US" sz="2000" i="1">
                <a:solidFill>
                  <a:srgbClr val="333399"/>
                </a:solidFill>
                <a:hlinkClick r:id="rId6"/>
              </a:rPr>
              <a:t>astro-ph/0608269</a:t>
            </a:r>
            <a:r>
              <a:rPr lang="en-US" altLang="en-US" sz="2000" i="1">
                <a:solidFill>
                  <a:srgbClr val="333399"/>
                </a:solidFill>
              </a:rPr>
              <a:t> ).  More detailed info can be found at  </a:t>
            </a:r>
            <a:r>
              <a:rPr lang="en-US" altLang="en-US" sz="1800" i="1">
                <a:solidFill>
                  <a:srgbClr val="333399"/>
                </a:solidFill>
                <a:hlinkClick r:id="rId7"/>
              </a:rPr>
              <a:t>http://www.physics.ucdavis.edu/Cosmology/albrecht/MoreInfo0608269/</a:t>
            </a:r>
            <a:endParaRPr lang="en-US" altLang="en-US" sz="1800" i="1">
              <a:solidFill>
                <a:srgbClr val="333399"/>
              </a:solidFill>
            </a:endParaRPr>
          </a:p>
        </p:txBody>
      </p:sp>
      <p:sp>
        <p:nvSpPr>
          <p:cNvPr id="135174" name="Text Box 6"/>
          <p:cNvSpPr txBox="1">
            <a:spLocks noChangeArrowheads="1"/>
          </p:cNvSpPr>
          <p:nvPr/>
        </p:nvSpPr>
        <p:spPr bwMode="auto">
          <a:xfrm>
            <a:off x="900113" y="4437063"/>
            <a:ext cx="5759450" cy="822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i="1">
                <a:solidFill>
                  <a:srgbClr val="000099"/>
                </a:solidFill>
              </a:rPr>
              <a:t>N</a:t>
            </a:r>
            <a:r>
              <a:rPr lang="en-US" altLang="en-US" sz="2400">
                <a:solidFill>
                  <a:srgbClr val="000099"/>
                </a:solidFill>
              </a:rPr>
              <a:t> parameters are coefficients of the “top hat functions” </a:t>
            </a:r>
          </a:p>
        </p:txBody>
      </p:sp>
      <p:graphicFrame>
        <p:nvGraphicFramePr>
          <p:cNvPr id="135175" name="Object 7"/>
          <p:cNvGraphicFramePr>
            <a:graphicFrameLocks noChangeAspect="1"/>
          </p:cNvGraphicFramePr>
          <p:nvPr/>
        </p:nvGraphicFramePr>
        <p:xfrm>
          <a:off x="822325" y="2779713"/>
          <a:ext cx="5267325" cy="865187"/>
        </p:xfrm>
        <a:graphic>
          <a:graphicData uri="http://schemas.openxmlformats.org/presentationml/2006/ole">
            <mc:AlternateContent xmlns:mc="http://schemas.openxmlformats.org/markup-compatibility/2006">
              <mc:Choice xmlns:v="urn:schemas-microsoft-com:vml" Requires="v">
                <p:oleObj name="Equation" r:id="rId8" imgW="2628900" imgH="431800" progId="Equation.DSMT4">
                  <p:embed/>
                </p:oleObj>
              </mc:Choice>
              <mc:Fallback>
                <p:oleObj name="Equation" r:id="rId8" imgW="2628900" imgH="431800" progId="Equation.DSMT4">
                  <p:embed/>
                  <p:pic>
                    <p:nvPicPr>
                      <p:cNvPr id="135175"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22325" y="2779713"/>
                        <a:ext cx="5267325" cy="865187"/>
                      </a:xfrm>
                      <a:prstGeom prst="rect">
                        <a:avLst/>
                      </a:prstGeom>
                      <a:noFill/>
                      <a:ln w="9525">
                        <a:solidFill>
                          <a:srgbClr val="0000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5176" name="Object 8"/>
          <p:cNvGraphicFramePr>
            <a:graphicFrameLocks noChangeAspect="1"/>
          </p:cNvGraphicFramePr>
          <p:nvPr/>
        </p:nvGraphicFramePr>
        <p:xfrm>
          <a:off x="3635375" y="4797425"/>
          <a:ext cx="1655763" cy="636588"/>
        </p:xfrm>
        <a:graphic>
          <a:graphicData uri="http://schemas.openxmlformats.org/presentationml/2006/ole">
            <mc:AlternateContent xmlns:mc="http://schemas.openxmlformats.org/markup-compatibility/2006">
              <mc:Choice xmlns:v="urn:schemas-microsoft-com:vml" Requires="v">
                <p:oleObj name="Equation" r:id="rId10" imgW="660113" imgH="253890" progId="Equation.DSMT4">
                  <p:embed/>
                </p:oleObj>
              </mc:Choice>
              <mc:Fallback>
                <p:oleObj name="Equation" r:id="rId10" imgW="660113" imgH="253890" progId="Equation.DSMT4">
                  <p:embed/>
                  <p:pic>
                    <p:nvPicPr>
                      <p:cNvPr id="135176" name="Object 8"/>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635375" y="4797425"/>
                        <a:ext cx="1655763" cy="636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5177" name="Line 9"/>
          <p:cNvSpPr>
            <a:spLocks noChangeShapeType="1"/>
          </p:cNvSpPr>
          <p:nvPr/>
        </p:nvSpPr>
        <p:spPr bwMode="auto">
          <a:xfrm flipV="1">
            <a:off x="4356100" y="3429000"/>
            <a:ext cx="287338" cy="1008063"/>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5178" name="Line 10"/>
          <p:cNvSpPr>
            <a:spLocks noChangeShapeType="1"/>
          </p:cNvSpPr>
          <p:nvPr/>
        </p:nvSpPr>
        <p:spPr bwMode="auto">
          <a:xfrm flipH="1">
            <a:off x="1476375" y="1773238"/>
            <a:ext cx="6696075" cy="0"/>
          </a:xfrm>
          <a:prstGeom prst="line">
            <a:avLst/>
          </a:prstGeom>
          <a:noFill/>
          <a:ln w="12700"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5179" name="Line 11"/>
          <p:cNvSpPr>
            <a:spLocks noChangeShapeType="1"/>
          </p:cNvSpPr>
          <p:nvPr/>
        </p:nvSpPr>
        <p:spPr bwMode="auto">
          <a:xfrm flipH="1">
            <a:off x="7235825" y="1557338"/>
            <a:ext cx="1588" cy="21590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5180" name="Text Box 12"/>
          <p:cNvSpPr txBox="1">
            <a:spLocks noChangeArrowheads="1"/>
          </p:cNvSpPr>
          <p:nvPr/>
        </p:nvSpPr>
        <p:spPr bwMode="auto">
          <a:xfrm>
            <a:off x="6629400" y="3276600"/>
            <a:ext cx="2514600" cy="3114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1800">
                <a:solidFill>
                  <a:srgbClr val="FF0000"/>
                </a:solidFill>
              </a:rPr>
              <a:t>Used by </a:t>
            </a:r>
          </a:p>
          <a:p>
            <a:pPr eaLnBrk="0" fontAlgn="base" hangingPunct="0">
              <a:spcBef>
                <a:spcPct val="50000"/>
              </a:spcBef>
              <a:spcAft>
                <a:spcPct val="0"/>
              </a:spcAft>
              <a:buFontTx/>
              <a:buNone/>
            </a:pPr>
            <a:r>
              <a:rPr lang="en-US" altLang="en-US" sz="1800">
                <a:solidFill>
                  <a:srgbClr val="FF0000"/>
                </a:solidFill>
              </a:rPr>
              <a:t>Huterer &amp; Turner; Huterer &amp; Starkman; Knox et al;    Crittenden &amp; Pogosian Linder;  Reiss et al; Krauss et al              de Putter &amp; Linder;  Sullivan et al</a:t>
            </a:r>
          </a:p>
          <a:p>
            <a:pPr eaLnBrk="0" fontAlgn="base" hangingPunct="0">
              <a:spcBef>
                <a:spcPct val="50000"/>
              </a:spcBef>
              <a:spcAft>
                <a:spcPct val="0"/>
              </a:spcAft>
              <a:buFontTx/>
              <a:buNone/>
            </a:pPr>
            <a:endParaRPr lang="en-US" altLang="en-US" sz="1800">
              <a:solidFill>
                <a:srgbClr val="FF0000"/>
              </a:solidFill>
            </a:endParaRPr>
          </a:p>
        </p:txBody>
      </p:sp>
      <p:sp>
        <p:nvSpPr>
          <p:cNvPr id="2" name="Date Placeholder 1"/>
          <p:cNvSpPr>
            <a:spLocks noGrp="1"/>
          </p:cNvSpPr>
          <p:nvPr>
            <p:ph type="dt" sz="half" idx="10"/>
          </p:nvPr>
        </p:nvSpPr>
        <p:spPr/>
        <p:txBody>
          <a:bodyPr/>
          <a:lstStyle/>
          <a:p>
            <a:pPr>
              <a:defRPr/>
            </a:pPr>
            <a:fld id="{A4F9080B-BAAF-4B9F-9C43-F4A5AA7BA49C}"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152</a:t>
            </a:fld>
            <a:endParaRPr lang="en-US">
              <a:solidFill>
                <a:srgbClr val="000000"/>
              </a:solidFill>
            </a:endParaRPr>
          </a:p>
        </p:txBody>
      </p:sp>
    </p:spTree>
    <p:extLst>
      <p:ext uri="{BB962C8B-B14F-4D97-AF65-F5344CB8AC3E}">
        <p14:creationId xmlns:p14="http://schemas.microsoft.com/office/powerpoint/2010/main" val="324318754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4" name="Picture 2"/>
          <p:cNvPicPr>
            <a:picLocks noChangeAspect="1" noChangeArrowheads="1"/>
          </p:cNvPicPr>
          <p:nvPr/>
        </p:nvPicPr>
        <p:blipFill>
          <a:blip r:embed="rId3">
            <a:extLst>
              <a:ext uri="{28A0092B-C50C-407E-A947-70E740481C1C}">
                <a14:useLocalDpi xmlns:a14="http://schemas.microsoft.com/office/drawing/2010/main" val="0"/>
              </a:ext>
            </a:extLst>
          </a:blip>
          <a:srcRect l="9167" t="68839" r="5824"/>
          <a:stretch>
            <a:fillRect/>
          </a:stretch>
        </p:blipFill>
        <p:spPr bwMode="auto">
          <a:xfrm>
            <a:off x="1114425" y="981075"/>
            <a:ext cx="7345363" cy="2019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36195" name="Text Box 3"/>
          <p:cNvSpPr txBox="1">
            <a:spLocks noChangeArrowheads="1"/>
          </p:cNvSpPr>
          <p:nvPr/>
        </p:nvSpPr>
        <p:spPr bwMode="auto">
          <a:xfrm>
            <a:off x="971550" y="333375"/>
            <a:ext cx="46799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Try </a:t>
            </a:r>
            <a:r>
              <a:rPr lang="en-US" altLang="en-US" sz="2400" i="1">
                <a:solidFill>
                  <a:srgbClr val="000099"/>
                </a:solidFill>
              </a:rPr>
              <a:t>N-</a:t>
            </a:r>
            <a:r>
              <a:rPr lang="en-US" altLang="en-US" sz="2400">
                <a:solidFill>
                  <a:srgbClr val="000099"/>
                </a:solidFill>
              </a:rPr>
              <a:t>D stepwise constant w(a)</a:t>
            </a:r>
          </a:p>
        </p:txBody>
      </p:sp>
      <p:graphicFrame>
        <p:nvGraphicFramePr>
          <p:cNvPr id="136196" name="Object 4"/>
          <p:cNvGraphicFramePr>
            <a:graphicFrameLocks noChangeAspect="1"/>
          </p:cNvGraphicFramePr>
          <p:nvPr/>
        </p:nvGraphicFramePr>
        <p:xfrm>
          <a:off x="260350" y="1557338"/>
          <a:ext cx="1017588" cy="565150"/>
        </p:xfrm>
        <a:graphic>
          <a:graphicData uri="http://schemas.openxmlformats.org/presentationml/2006/ole">
            <mc:AlternateContent xmlns:mc="http://schemas.openxmlformats.org/markup-compatibility/2006">
              <mc:Choice xmlns:v="urn:schemas-microsoft-com:vml" Requires="v">
                <p:oleObj name="Equation" r:id="rId4" imgW="457002" imgH="253890" progId="Equation.DSMT4">
                  <p:embed/>
                </p:oleObj>
              </mc:Choice>
              <mc:Fallback>
                <p:oleObj name="Equation" r:id="rId4" imgW="457002" imgH="253890" progId="Equation.DSMT4">
                  <p:embed/>
                  <p:pic>
                    <p:nvPicPr>
                      <p:cNvPr id="136196"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0350" y="1557338"/>
                        <a:ext cx="1017588" cy="565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6197" name="Text Box 5"/>
          <p:cNvSpPr txBox="1">
            <a:spLocks noChangeArrowheads="1"/>
          </p:cNvSpPr>
          <p:nvPr/>
        </p:nvSpPr>
        <p:spPr bwMode="auto">
          <a:xfrm>
            <a:off x="1258888" y="6021388"/>
            <a:ext cx="38893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AA &amp; G Bernstein 2006</a:t>
            </a:r>
          </a:p>
        </p:txBody>
      </p:sp>
      <p:sp>
        <p:nvSpPr>
          <p:cNvPr id="136198" name="Text Box 6"/>
          <p:cNvSpPr txBox="1">
            <a:spLocks noChangeArrowheads="1"/>
          </p:cNvSpPr>
          <p:nvPr/>
        </p:nvSpPr>
        <p:spPr bwMode="auto">
          <a:xfrm>
            <a:off x="900113" y="4437063"/>
            <a:ext cx="5759450" cy="822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i="1">
                <a:solidFill>
                  <a:srgbClr val="000099"/>
                </a:solidFill>
              </a:rPr>
              <a:t>N</a:t>
            </a:r>
            <a:r>
              <a:rPr lang="en-US" altLang="en-US" sz="2400">
                <a:solidFill>
                  <a:srgbClr val="000099"/>
                </a:solidFill>
              </a:rPr>
              <a:t> parameters are coefficients of the “top hat functions” </a:t>
            </a:r>
          </a:p>
        </p:txBody>
      </p:sp>
      <p:graphicFrame>
        <p:nvGraphicFramePr>
          <p:cNvPr id="136199" name="Object 7"/>
          <p:cNvGraphicFramePr>
            <a:graphicFrameLocks noChangeAspect="1"/>
          </p:cNvGraphicFramePr>
          <p:nvPr/>
        </p:nvGraphicFramePr>
        <p:xfrm>
          <a:off x="822325" y="2779713"/>
          <a:ext cx="5267325" cy="865187"/>
        </p:xfrm>
        <a:graphic>
          <a:graphicData uri="http://schemas.openxmlformats.org/presentationml/2006/ole">
            <mc:AlternateContent xmlns:mc="http://schemas.openxmlformats.org/markup-compatibility/2006">
              <mc:Choice xmlns:v="urn:schemas-microsoft-com:vml" Requires="v">
                <p:oleObj name="Equation" r:id="rId6" imgW="2628900" imgH="431800" progId="Equation.DSMT4">
                  <p:embed/>
                </p:oleObj>
              </mc:Choice>
              <mc:Fallback>
                <p:oleObj name="Equation" r:id="rId6" imgW="2628900" imgH="431800" progId="Equation.DSMT4">
                  <p:embed/>
                  <p:pic>
                    <p:nvPicPr>
                      <p:cNvPr id="136199" name="Object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22325" y="2779713"/>
                        <a:ext cx="5267325" cy="865187"/>
                      </a:xfrm>
                      <a:prstGeom prst="rect">
                        <a:avLst/>
                      </a:prstGeom>
                      <a:noFill/>
                      <a:ln w="9525">
                        <a:solidFill>
                          <a:srgbClr val="0000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6200" name="Object 8"/>
          <p:cNvGraphicFramePr>
            <a:graphicFrameLocks noChangeAspect="1"/>
          </p:cNvGraphicFramePr>
          <p:nvPr/>
        </p:nvGraphicFramePr>
        <p:xfrm>
          <a:off x="3635375" y="4797425"/>
          <a:ext cx="1655763" cy="636588"/>
        </p:xfrm>
        <a:graphic>
          <a:graphicData uri="http://schemas.openxmlformats.org/presentationml/2006/ole">
            <mc:AlternateContent xmlns:mc="http://schemas.openxmlformats.org/markup-compatibility/2006">
              <mc:Choice xmlns:v="urn:schemas-microsoft-com:vml" Requires="v">
                <p:oleObj name="Equation" r:id="rId8" imgW="660113" imgH="253890" progId="Equation.DSMT4">
                  <p:embed/>
                </p:oleObj>
              </mc:Choice>
              <mc:Fallback>
                <p:oleObj name="Equation" r:id="rId8" imgW="660113" imgH="253890" progId="Equation.DSMT4">
                  <p:embed/>
                  <p:pic>
                    <p:nvPicPr>
                      <p:cNvPr id="136200" name="Object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35375" y="4797425"/>
                        <a:ext cx="1655763" cy="636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6201" name="Line 9"/>
          <p:cNvSpPr>
            <a:spLocks noChangeShapeType="1"/>
          </p:cNvSpPr>
          <p:nvPr/>
        </p:nvSpPr>
        <p:spPr bwMode="auto">
          <a:xfrm flipV="1">
            <a:off x="4356100" y="3429000"/>
            <a:ext cx="287338" cy="1008063"/>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6202" name="Line 10"/>
          <p:cNvSpPr>
            <a:spLocks noChangeShapeType="1"/>
          </p:cNvSpPr>
          <p:nvPr/>
        </p:nvSpPr>
        <p:spPr bwMode="auto">
          <a:xfrm flipH="1">
            <a:off x="1476375" y="1773238"/>
            <a:ext cx="6696075" cy="0"/>
          </a:xfrm>
          <a:prstGeom prst="line">
            <a:avLst/>
          </a:prstGeom>
          <a:noFill/>
          <a:ln w="12700"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6203" name="Line 11"/>
          <p:cNvSpPr>
            <a:spLocks noChangeShapeType="1"/>
          </p:cNvSpPr>
          <p:nvPr/>
        </p:nvSpPr>
        <p:spPr bwMode="auto">
          <a:xfrm flipH="1">
            <a:off x="7235825" y="1557338"/>
            <a:ext cx="1588" cy="21590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6204" name="Text Box 12"/>
          <p:cNvSpPr txBox="1">
            <a:spLocks noChangeArrowheads="1"/>
          </p:cNvSpPr>
          <p:nvPr/>
        </p:nvSpPr>
        <p:spPr bwMode="auto">
          <a:xfrm>
            <a:off x="6443663" y="2514600"/>
            <a:ext cx="2547937" cy="3752850"/>
          </a:xfrm>
          <a:prstGeom prst="rect">
            <a:avLst/>
          </a:prstGeom>
          <a:solidFill>
            <a:schemeClr val="bg1"/>
          </a:solidFill>
          <a:ln w="9525" algn="ctr">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 typeface="Wingdings" pitchFamily="2" charset="2"/>
              <a:buChar char="è"/>
            </a:pPr>
            <a:r>
              <a:rPr lang="en-US" altLang="en-US" sz="2400">
                <a:solidFill>
                  <a:srgbClr val="FF0000"/>
                </a:solidFill>
                <a:sym typeface="Wingdings" pitchFamily="2" charset="2"/>
              </a:rPr>
              <a:t> Allows greater variety of w(a) behavior </a:t>
            </a:r>
          </a:p>
          <a:p>
            <a:pPr fontAlgn="base">
              <a:spcBef>
                <a:spcPct val="50000"/>
              </a:spcBef>
              <a:spcAft>
                <a:spcPct val="0"/>
              </a:spcAft>
              <a:buFont typeface="Wingdings" pitchFamily="2" charset="2"/>
              <a:buChar char="è"/>
            </a:pPr>
            <a:r>
              <a:rPr lang="en-US" altLang="en-US" sz="2400">
                <a:solidFill>
                  <a:srgbClr val="FF0000"/>
                </a:solidFill>
              </a:rPr>
              <a:t> Allows each experiment to “put its best foot forward”</a:t>
            </a:r>
          </a:p>
          <a:p>
            <a:pPr fontAlgn="base">
              <a:spcBef>
                <a:spcPct val="50000"/>
              </a:spcBef>
              <a:spcAft>
                <a:spcPct val="0"/>
              </a:spcAft>
              <a:buFont typeface="Wingdings" pitchFamily="2" charset="2"/>
              <a:buChar char="è"/>
            </a:pPr>
            <a:r>
              <a:rPr lang="en-US" altLang="en-US" sz="2400">
                <a:solidFill>
                  <a:srgbClr val="FF0000"/>
                </a:solidFill>
              </a:rPr>
              <a:t> Any signal rejects </a:t>
            </a:r>
            <a:r>
              <a:rPr lang="el-GR" altLang="en-US" sz="2400">
                <a:solidFill>
                  <a:srgbClr val="FF0000"/>
                </a:solidFill>
                <a:cs typeface="Arial" charset="0"/>
              </a:rPr>
              <a:t>Λ</a:t>
            </a:r>
          </a:p>
        </p:txBody>
      </p:sp>
      <p:sp>
        <p:nvSpPr>
          <p:cNvPr id="2" name="Date Placeholder 1"/>
          <p:cNvSpPr>
            <a:spLocks noGrp="1"/>
          </p:cNvSpPr>
          <p:nvPr>
            <p:ph type="dt" sz="half" idx="10"/>
          </p:nvPr>
        </p:nvSpPr>
        <p:spPr/>
        <p:txBody>
          <a:bodyPr/>
          <a:lstStyle/>
          <a:p>
            <a:pPr>
              <a:defRPr/>
            </a:pPr>
            <a:fld id="{22001630-C72B-4D80-AA01-E1B5E3BD64FA}"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153</a:t>
            </a:fld>
            <a:endParaRPr lang="en-US">
              <a:solidFill>
                <a:srgbClr val="000000"/>
              </a:solidFill>
            </a:endParaRPr>
          </a:p>
        </p:txBody>
      </p:sp>
    </p:spTree>
    <p:extLst>
      <p:ext uri="{BB962C8B-B14F-4D97-AF65-F5344CB8AC3E}">
        <p14:creationId xmlns:p14="http://schemas.microsoft.com/office/powerpoint/2010/main" val="260834046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8" name="Picture 2"/>
          <p:cNvPicPr>
            <a:picLocks noChangeAspect="1" noChangeArrowheads="1"/>
          </p:cNvPicPr>
          <p:nvPr/>
        </p:nvPicPr>
        <p:blipFill>
          <a:blip r:embed="rId3">
            <a:extLst>
              <a:ext uri="{28A0092B-C50C-407E-A947-70E740481C1C}">
                <a14:useLocalDpi xmlns:a14="http://schemas.microsoft.com/office/drawing/2010/main" val="0"/>
              </a:ext>
            </a:extLst>
          </a:blip>
          <a:srcRect l="9167" t="68839" r="5824"/>
          <a:stretch>
            <a:fillRect/>
          </a:stretch>
        </p:blipFill>
        <p:spPr bwMode="auto">
          <a:xfrm>
            <a:off x="1114425" y="981075"/>
            <a:ext cx="7345363" cy="2019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37219" name="Text Box 3"/>
          <p:cNvSpPr txBox="1">
            <a:spLocks noChangeArrowheads="1"/>
          </p:cNvSpPr>
          <p:nvPr/>
        </p:nvSpPr>
        <p:spPr bwMode="auto">
          <a:xfrm>
            <a:off x="971550" y="333375"/>
            <a:ext cx="467995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Try </a:t>
            </a:r>
            <a:r>
              <a:rPr lang="en-US" altLang="en-US" sz="2400" i="1">
                <a:solidFill>
                  <a:srgbClr val="000099"/>
                </a:solidFill>
              </a:rPr>
              <a:t>N</a:t>
            </a:r>
            <a:r>
              <a:rPr lang="en-US" altLang="en-US" sz="2400">
                <a:solidFill>
                  <a:srgbClr val="000099"/>
                </a:solidFill>
              </a:rPr>
              <a:t>-D stepwise constant w(a)</a:t>
            </a:r>
          </a:p>
        </p:txBody>
      </p:sp>
      <p:graphicFrame>
        <p:nvGraphicFramePr>
          <p:cNvPr id="137220" name="Object 4"/>
          <p:cNvGraphicFramePr>
            <a:graphicFrameLocks noChangeAspect="1"/>
          </p:cNvGraphicFramePr>
          <p:nvPr/>
        </p:nvGraphicFramePr>
        <p:xfrm>
          <a:off x="260350" y="1557338"/>
          <a:ext cx="1017588" cy="565150"/>
        </p:xfrm>
        <a:graphic>
          <a:graphicData uri="http://schemas.openxmlformats.org/presentationml/2006/ole">
            <mc:AlternateContent xmlns:mc="http://schemas.openxmlformats.org/markup-compatibility/2006">
              <mc:Choice xmlns:v="urn:schemas-microsoft-com:vml" Requires="v">
                <p:oleObj name="Equation" r:id="rId4" imgW="457002" imgH="253890" progId="Equation.DSMT4">
                  <p:embed/>
                </p:oleObj>
              </mc:Choice>
              <mc:Fallback>
                <p:oleObj name="Equation" r:id="rId4" imgW="457002" imgH="253890" progId="Equation.DSMT4">
                  <p:embed/>
                  <p:pic>
                    <p:nvPicPr>
                      <p:cNvPr id="13722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0350" y="1557338"/>
                        <a:ext cx="1017588" cy="565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7221" name="Text Box 5"/>
          <p:cNvSpPr txBox="1">
            <a:spLocks noChangeArrowheads="1"/>
          </p:cNvSpPr>
          <p:nvPr/>
        </p:nvSpPr>
        <p:spPr bwMode="auto">
          <a:xfrm>
            <a:off x="1258888" y="6021388"/>
            <a:ext cx="38893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AA &amp; G Bernstein 2006</a:t>
            </a:r>
          </a:p>
        </p:txBody>
      </p:sp>
      <p:sp>
        <p:nvSpPr>
          <p:cNvPr id="137222" name="Text Box 6"/>
          <p:cNvSpPr txBox="1">
            <a:spLocks noChangeArrowheads="1"/>
          </p:cNvSpPr>
          <p:nvPr/>
        </p:nvSpPr>
        <p:spPr bwMode="auto">
          <a:xfrm>
            <a:off x="900113" y="4437063"/>
            <a:ext cx="5759450" cy="822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99"/>
                </a:solidFill>
              </a:rPr>
              <a:t>N parameters are coefficients of the “top hat functions” </a:t>
            </a:r>
          </a:p>
        </p:txBody>
      </p:sp>
      <p:graphicFrame>
        <p:nvGraphicFramePr>
          <p:cNvPr id="137223" name="Object 7"/>
          <p:cNvGraphicFramePr>
            <a:graphicFrameLocks noChangeAspect="1"/>
          </p:cNvGraphicFramePr>
          <p:nvPr/>
        </p:nvGraphicFramePr>
        <p:xfrm>
          <a:off x="822325" y="2779713"/>
          <a:ext cx="5267325" cy="865187"/>
        </p:xfrm>
        <a:graphic>
          <a:graphicData uri="http://schemas.openxmlformats.org/presentationml/2006/ole">
            <mc:AlternateContent xmlns:mc="http://schemas.openxmlformats.org/markup-compatibility/2006">
              <mc:Choice xmlns:v="urn:schemas-microsoft-com:vml" Requires="v">
                <p:oleObj name="Equation" r:id="rId6" imgW="2628900" imgH="431800" progId="Equation.DSMT4">
                  <p:embed/>
                </p:oleObj>
              </mc:Choice>
              <mc:Fallback>
                <p:oleObj name="Equation" r:id="rId6" imgW="2628900" imgH="431800" progId="Equation.DSMT4">
                  <p:embed/>
                  <p:pic>
                    <p:nvPicPr>
                      <p:cNvPr id="137223" name="Object 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22325" y="2779713"/>
                        <a:ext cx="5267325" cy="865187"/>
                      </a:xfrm>
                      <a:prstGeom prst="rect">
                        <a:avLst/>
                      </a:prstGeom>
                      <a:noFill/>
                      <a:ln w="9525">
                        <a:solidFill>
                          <a:srgbClr val="000099"/>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7224" name="Object 8"/>
          <p:cNvGraphicFramePr>
            <a:graphicFrameLocks noChangeAspect="1"/>
          </p:cNvGraphicFramePr>
          <p:nvPr/>
        </p:nvGraphicFramePr>
        <p:xfrm>
          <a:off x="3635375" y="4797425"/>
          <a:ext cx="1655763" cy="636588"/>
        </p:xfrm>
        <a:graphic>
          <a:graphicData uri="http://schemas.openxmlformats.org/presentationml/2006/ole">
            <mc:AlternateContent xmlns:mc="http://schemas.openxmlformats.org/markup-compatibility/2006">
              <mc:Choice xmlns:v="urn:schemas-microsoft-com:vml" Requires="v">
                <p:oleObj name="Equation" r:id="rId8" imgW="660113" imgH="253890" progId="Equation.DSMT4">
                  <p:embed/>
                </p:oleObj>
              </mc:Choice>
              <mc:Fallback>
                <p:oleObj name="Equation" r:id="rId8" imgW="660113" imgH="253890" progId="Equation.DSMT4">
                  <p:embed/>
                  <p:pic>
                    <p:nvPicPr>
                      <p:cNvPr id="137224" name="Object 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35375" y="4797425"/>
                        <a:ext cx="1655763" cy="636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7225" name="Line 9"/>
          <p:cNvSpPr>
            <a:spLocks noChangeShapeType="1"/>
          </p:cNvSpPr>
          <p:nvPr/>
        </p:nvSpPr>
        <p:spPr bwMode="auto">
          <a:xfrm flipV="1">
            <a:off x="4356100" y="3429000"/>
            <a:ext cx="287338" cy="1008063"/>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7226" name="Line 10"/>
          <p:cNvSpPr>
            <a:spLocks noChangeShapeType="1"/>
          </p:cNvSpPr>
          <p:nvPr/>
        </p:nvSpPr>
        <p:spPr bwMode="auto">
          <a:xfrm flipH="1">
            <a:off x="1476375" y="1773238"/>
            <a:ext cx="6696075" cy="0"/>
          </a:xfrm>
          <a:prstGeom prst="line">
            <a:avLst/>
          </a:prstGeom>
          <a:noFill/>
          <a:ln w="12700"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7227" name="Line 11"/>
          <p:cNvSpPr>
            <a:spLocks noChangeShapeType="1"/>
          </p:cNvSpPr>
          <p:nvPr/>
        </p:nvSpPr>
        <p:spPr bwMode="auto">
          <a:xfrm flipH="1">
            <a:off x="7235825" y="1557338"/>
            <a:ext cx="1588" cy="215900"/>
          </a:xfrm>
          <a:prstGeom prst="line">
            <a:avLst/>
          </a:prstGeom>
          <a:noFill/>
          <a:ln w="2857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7228" name="Text Box 12"/>
          <p:cNvSpPr txBox="1">
            <a:spLocks noChangeArrowheads="1"/>
          </p:cNvSpPr>
          <p:nvPr/>
        </p:nvSpPr>
        <p:spPr bwMode="auto">
          <a:xfrm>
            <a:off x="6443663" y="2514600"/>
            <a:ext cx="2547937" cy="3752850"/>
          </a:xfrm>
          <a:prstGeom prst="rect">
            <a:avLst/>
          </a:prstGeom>
          <a:solidFill>
            <a:schemeClr val="bg1"/>
          </a:solidFill>
          <a:ln w="9525" algn="ctr">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 typeface="Wingdings" pitchFamily="2" charset="2"/>
              <a:buChar char="è"/>
            </a:pPr>
            <a:r>
              <a:rPr lang="en-US" altLang="en-US" sz="2400">
                <a:solidFill>
                  <a:srgbClr val="FF0000"/>
                </a:solidFill>
                <a:sym typeface="Wingdings" pitchFamily="2" charset="2"/>
              </a:rPr>
              <a:t> Allows greater variety of w(a) behavior </a:t>
            </a:r>
          </a:p>
          <a:p>
            <a:pPr fontAlgn="base">
              <a:spcBef>
                <a:spcPct val="50000"/>
              </a:spcBef>
              <a:spcAft>
                <a:spcPct val="0"/>
              </a:spcAft>
              <a:buFont typeface="Wingdings" pitchFamily="2" charset="2"/>
              <a:buChar char="è"/>
            </a:pPr>
            <a:r>
              <a:rPr lang="en-US" altLang="en-US" sz="2400">
                <a:solidFill>
                  <a:srgbClr val="FF0000"/>
                </a:solidFill>
              </a:rPr>
              <a:t> Allows each experiment to “put its best foot forward”</a:t>
            </a:r>
          </a:p>
          <a:p>
            <a:pPr fontAlgn="base">
              <a:spcBef>
                <a:spcPct val="50000"/>
              </a:spcBef>
              <a:spcAft>
                <a:spcPct val="0"/>
              </a:spcAft>
              <a:buFont typeface="Wingdings" pitchFamily="2" charset="2"/>
              <a:buChar char="è"/>
            </a:pPr>
            <a:r>
              <a:rPr lang="en-US" altLang="en-US" sz="2400">
                <a:solidFill>
                  <a:srgbClr val="FF0000"/>
                </a:solidFill>
              </a:rPr>
              <a:t> Any signal rejects </a:t>
            </a:r>
            <a:r>
              <a:rPr lang="el-GR" altLang="en-US" sz="2400">
                <a:solidFill>
                  <a:srgbClr val="FF0000"/>
                </a:solidFill>
                <a:cs typeface="Arial" charset="0"/>
              </a:rPr>
              <a:t>Λ</a:t>
            </a:r>
          </a:p>
        </p:txBody>
      </p:sp>
      <p:sp>
        <p:nvSpPr>
          <p:cNvPr id="137229" name="Oval 13"/>
          <p:cNvSpPr>
            <a:spLocks noChangeArrowheads="1"/>
          </p:cNvSpPr>
          <p:nvPr/>
        </p:nvSpPr>
        <p:spPr bwMode="auto">
          <a:xfrm>
            <a:off x="4495800" y="5562600"/>
            <a:ext cx="2590800" cy="7620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a:solidFill>
                  <a:srgbClr val="333399"/>
                </a:solidFill>
              </a:rPr>
              <a:t>“Convergence”</a:t>
            </a:r>
          </a:p>
        </p:txBody>
      </p:sp>
      <p:sp>
        <p:nvSpPr>
          <p:cNvPr id="2" name="Date Placeholder 1"/>
          <p:cNvSpPr>
            <a:spLocks noGrp="1"/>
          </p:cNvSpPr>
          <p:nvPr>
            <p:ph type="dt" sz="half" idx="10"/>
          </p:nvPr>
        </p:nvSpPr>
        <p:spPr/>
        <p:txBody>
          <a:bodyPr/>
          <a:lstStyle/>
          <a:p>
            <a:pPr>
              <a:defRPr/>
            </a:pPr>
            <a:fld id="{86232873-AACA-4ECF-AD39-44C103DAE438}"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154</a:t>
            </a:fld>
            <a:endParaRPr lang="en-US">
              <a:solidFill>
                <a:srgbClr val="000000"/>
              </a:solidFill>
            </a:endParaRPr>
          </a:p>
        </p:txBody>
      </p:sp>
    </p:spTree>
    <p:extLst>
      <p:ext uri="{BB962C8B-B14F-4D97-AF65-F5344CB8AC3E}">
        <p14:creationId xmlns:p14="http://schemas.microsoft.com/office/powerpoint/2010/main" val="393359955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ext Box 3"/>
          <p:cNvSpPr txBox="1">
            <a:spLocks noChangeArrowheads="1"/>
          </p:cNvSpPr>
          <p:nvPr/>
        </p:nvSpPr>
        <p:spPr bwMode="auto">
          <a:xfrm>
            <a:off x="539750" y="2349500"/>
            <a:ext cx="45370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99"/>
                </a:solidFill>
              </a:rPr>
              <a:t>2D illustration:</a:t>
            </a:r>
          </a:p>
        </p:txBody>
      </p:sp>
      <p:sp>
        <p:nvSpPr>
          <p:cNvPr id="138243" name="Rectangle 4"/>
          <p:cNvSpPr>
            <a:spLocks noChangeArrowheads="1"/>
          </p:cNvSpPr>
          <p:nvPr/>
        </p:nvSpPr>
        <p:spPr bwMode="auto">
          <a:xfrm>
            <a:off x="1547813" y="3141663"/>
            <a:ext cx="4967287" cy="3167062"/>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8244" name="Line 5"/>
          <p:cNvSpPr>
            <a:spLocks noChangeShapeType="1"/>
          </p:cNvSpPr>
          <p:nvPr/>
        </p:nvSpPr>
        <p:spPr bwMode="auto">
          <a:xfrm>
            <a:off x="2051050" y="3500438"/>
            <a:ext cx="0" cy="2520950"/>
          </a:xfrm>
          <a:prstGeom prst="line">
            <a:avLst/>
          </a:prstGeom>
          <a:noFill/>
          <a:ln w="38100">
            <a:solidFill>
              <a:srgbClr val="0000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8245" name="Line 6"/>
          <p:cNvSpPr>
            <a:spLocks noChangeShapeType="1"/>
          </p:cNvSpPr>
          <p:nvPr/>
        </p:nvSpPr>
        <p:spPr bwMode="auto">
          <a:xfrm flipH="1" flipV="1">
            <a:off x="2051050" y="5949950"/>
            <a:ext cx="3816350" cy="0"/>
          </a:xfrm>
          <a:prstGeom prst="line">
            <a:avLst/>
          </a:prstGeom>
          <a:noFill/>
          <a:ln w="38100">
            <a:solidFill>
              <a:srgbClr val="0000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8246" name="Oval 7"/>
          <p:cNvSpPr>
            <a:spLocks noChangeArrowheads="1"/>
          </p:cNvSpPr>
          <p:nvPr/>
        </p:nvSpPr>
        <p:spPr bwMode="auto">
          <a:xfrm rot="2939857">
            <a:off x="2412207" y="4293394"/>
            <a:ext cx="3024187" cy="720725"/>
          </a:xfrm>
          <a:prstGeom prst="ellipse">
            <a:avLst/>
          </a:prstGeom>
          <a:noFill/>
          <a:ln w="952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8247" name="Line 8"/>
          <p:cNvSpPr>
            <a:spLocks noChangeShapeType="1"/>
          </p:cNvSpPr>
          <p:nvPr/>
        </p:nvSpPr>
        <p:spPr bwMode="auto">
          <a:xfrm>
            <a:off x="2987675" y="3500438"/>
            <a:ext cx="1008063" cy="1152525"/>
          </a:xfrm>
          <a:prstGeom prst="line">
            <a:avLst/>
          </a:prstGeom>
          <a:noFill/>
          <a:ln w="571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8248" name="Line 9"/>
          <p:cNvSpPr>
            <a:spLocks noChangeShapeType="1"/>
          </p:cNvSpPr>
          <p:nvPr/>
        </p:nvSpPr>
        <p:spPr bwMode="auto">
          <a:xfrm flipV="1">
            <a:off x="3635375" y="4652963"/>
            <a:ext cx="360363" cy="288925"/>
          </a:xfrm>
          <a:prstGeom prst="line">
            <a:avLst/>
          </a:prstGeom>
          <a:noFill/>
          <a:ln w="571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8249" name="AutoShape 10"/>
          <p:cNvSpPr>
            <a:spLocks/>
          </p:cNvSpPr>
          <p:nvPr/>
        </p:nvSpPr>
        <p:spPr bwMode="auto">
          <a:xfrm rot="-2350961">
            <a:off x="3563938" y="3213100"/>
            <a:ext cx="360362" cy="1368425"/>
          </a:xfrm>
          <a:prstGeom prst="rightBrace">
            <a:avLst>
              <a:gd name="adj1" fmla="val 31645"/>
              <a:gd name="adj2" fmla="val 50000"/>
            </a:avLst>
          </a:prstGeom>
          <a:noFill/>
          <a:ln w="9525">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138250" name="Object 11"/>
          <p:cNvGraphicFramePr>
            <a:graphicFrameLocks noChangeAspect="1"/>
          </p:cNvGraphicFramePr>
          <p:nvPr/>
        </p:nvGraphicFramePr>
        <p:xfrm>
          <a:off x="3924300" y="3429000"/>
          <a:ext cx="422275" cy="542925"/>
        </p:xfrm>
        <a:graphic>
          <a:graphicData uri="http://schemas.openxmlformats.org/presentationml/2006/ole">
            <mc:AlternateContent xmlns:mc="http://schemas.openxmlformats.org/markup-compatibility/2006">
              <mc:Choice xmlns:v="urn:schemas-microsoft-com:vml" Requires="v">
                <p:oleObj name="Equation" r:id="rId3" imgW="177646" imgH="228402" progId="Equation.DSMT4">
                  <p:embed/>
                </p:oleObj>
              </mc:Choice>
              <mc:Fallback>
                <p:oleObj name="Equation" r:id="rId3" imgW="177646" imgH="228402" progId="Equation.DSMT4">
                  <p:embed/>
                  <p:pic>
                    <p:nvPicPr>
                      <p:cNvPr id="138250" name="Object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3429000"/>
                        <a:ext cx="422275" cy="542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8251" name="AutoShape 12"/>
          <p:cNvSpPr>
            <a:spLocks/>
          </p:cNvSpPr>
          <p:nvPr/>
        </p:nvSpPr>
        <p:spPr bwMode="auto">
          <a:xfrm rot="3277855">
            <a:off x="3794125" y="4748213"/>
            <a:ext cx="296863" cy="395287"/>
          </a:xfrm>
          <a:prstGeom prst="rightBrace">
            <a:avLst>
              <a:gd name="adj1" fmla="val 24239"/>
              <a:gd name="adj2" fmla="val 54505"/>
            </a:avLst>
          </a:prstGeom>
          <a:noFill/>
          <a:ln w="9525">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138252" name="Object 13"/>
          <p:cNvGraphicFramePr>
            <a:graphicFrameLocks noChangeAspect="1"/>
          </p:cNvGraphicFramePr>
          <p:nvPr/>
        </p:nvGraphicFramePr>
        <p:xfrm>
          <a:off x="3924300" y="4868863"/>
          <a:ext cx="452438" cy="542925"/>
        </p:xfrm>
        <a:graphic>
          <a:graphicData uri="http://schemas.openxmlformats.org/presentationml/2006/ole">
            <mc:AlternateContent xmlns:mc="http://schemas.openxmlformats.org/markup-compatibility/2006">
              <mc:Choice xmlns:v="urn:schemas-microsoft-com:vml" Requires="v">
                <p:oleObj name="Equation" r:id="rId5" imgW="190500" imgH="228600" progId="Equation.DSMT4">
                  <p:embed/>
                </p:oleObj>
              </mc:Choice>
              <mc:Fallback>
                <p:oleObj name="Equation" r:id="rId5" imgW="190500" imgH="228600" progId="Equation.DSMT4">
                  <p:embed/>
                  <p:pic>
                    <p:nvPicPr>
                      <p:cNvPr id="138252" name="Object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24300" y="4868863"/>
                        <a:ext cx="452438" cy="542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8253" name="Text Box 14"/>
          <p:cNvSpPr txBox="1">
            <a:spLocks noChangeArrowheads="1"/>
          </p:cNvSpPr>
          <p:nvPr/>
        </p:nvSpPr>
        <p:spPr bwMode="auto">
          <a:xfrm>
            <a:off x="2124075" y="4221163"/>
            <a:ext cx="1008063"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0099"/>
                </a:solidFill>
              </a:rPr>
              <a:t>Axis 1</a:t>
            </a:r>
          </a:p>
        </p:txBody>
      </p:sp>
      <p:sp>
        <p:nvSpPr>
          <p:cNvPr id="138254" name="Text Box 15"/>
          <p:cNvSpPr txBox="1">
            <a:spLocks noChangeArrowheads="1"/>
          </p:cNvSpPr>
          <p:nvPr/>
        </p:nvSpPr>
        <p:spPr bwMode="auto">
          <a:xfrm>
            <a:off x="2916238" y="5408613"/>
            <a:ext cx="1008062"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0099"/>
                </a:solidFill>
              </a:rPr>
              <a:t>Axis 2</a:t>
            </a:r>
          </a:p>
        </p:txBody>
      </p:sp>
      <p:sp>
        <p:nvSpPr>
          <p:cNvPr id="138255" name="Line 16"/>
          <p:cNvSpPr>
            <a:spLocks noChangeShapeType="1"/>
          </p:cNvSpPr>
          <p:nvPr/>
        </p:nvSpPr>
        <p:spPr bwMode="auto">
          <a:xfrm flipV="1">
            <a:off x="3708400" y="4868863"/>
            <a:ext cx="142875" cy="720725"/>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8256" name="Line 17"/>
          <p:cNvSpPr>
            <a:spLocks noChangeShapeType="1"/>
          </p:cNvSpPr>
          <p:nvPr/>
        </p:nvSpPr>
        <p:spPr bwMode="auto">
          <a:xfrm flipV="1">
            <a:off x="2916238" y="4076700"/>
            <a:ext cx="503237" cy="360363"/>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138257" name="Object 20"/>
          <p:cNvGraphicFramePr>
            <a:graphicFrameLocks noChangeAspect="1"/>
          </p:cNvGraphicFramePr>
          <p:nvPr/>
        </p:nvGraphicFramePr>
        <p:xfrm>
          <a:off x="1547813" y="4148138"/>
          <a:ext cx="581025" cy="504825"/>
        </p:xfrm>
        <a:graphic>
          <a:graphicData uri="http://schemas.openxmlformats.org/presentationml/2006/ole">
            <mc:AlternateContent xmlns:mc="http://schemas.openxmlformats.org/markup-compatibility/2006">
              <mc:Choice xmlns:v="urn:schemas-microsoft-com:vml" Requires="v">
                <p:oleObj name="Equation" r:id="rId7" imgW="291973" imgH="253890" progId="Equation.DSMT4">
                  <p:embed/>
                </p:oleObj>
              </mc:Choice>
              <mc:Fallback>
                <p:oleObj name="Equation" r:id="rId7" imgW="291973" imgH="253890" progId="Equation.DSMT4">
                  <p:embed/>
                  <p:pic>
                    <p:nvPicPr>
                      <p:cNvPr id="138257" name="Object 2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47813" y="4148138"/>
                        <a:ext cx="581025" cy="504825"/>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8258" name="Object 21"/>
          <p:cNvGraphicFramePr>
            <a:graphicFrameLocks noChangeAspect="1"/>
          </p:cNvGraphicFramePr>
          <p:nvPr/>
        </p:nvGraphicFramePr>
        <p:xfrm>
          <a:off x="2322513" y="5300663"/>
          <a:ext cx="606425" cy="504825"/>
        </p:xfrm>
        <a:graphic>
          <a:graphicData uri="http://schemas.openxmlformats.org/presentationml/2006/ole">
            <mc:AlternateContent xmlns:mc="http://schemas.openxmlformats.org/markup-compatibility/2006">
              <mc:Choice xmlns:v="urn:schemas-microsoft-com:vml" Requires="v">
                <p:oleObj name="Equation" r:id="rId9" imgW="304536" imgH="253780" progId="Equation.DSMT4">
                  <p:embed/>
                </p:oleObj>
              </mc:Choice>
              <mc:Fallback>
                <p:oleObj name="Equation" r:id="rId9" imgW="304536" imgH="253780" progId="Equation.DSMT4">
                  <p:embed/>
                  <p:pic>
                    <p:nvPicPr>
                      <p:cNvPr id="138258" name="Object 2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322513" y="5300663"/>
                        <a:ext cx="606425" cy="504825"/>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8259" name="Rectangle 22"/>
          <p:cNvSpPr>
            <a:spLocks noChangeArrowheads="1"/>
          </p:cNvSpPr>
          <p:nvPr/>
        </p:nvSpPr>
        <p:spPr bwMode="auto">
          <a:xfrm>
            <a:off x="1547813" y="4149725"/>
            <a:ext cx="1439862" cy="503238"/>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8260" name="Rectangle 23"/>
          <p:cNvSpPr>
            <a:spLocks noChangeArrowheads="1"/>
          </p:cNvSpPr>
          <p:nvPr/>
        </p:nvSpPr>
        <p:spPr bwMode="auto">
          <a:xfrm>
            <a:off x="2339975" y="5300663"/>
            <a:ext cx="1439863" cy="503237"/>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8261" name="Text Box 24"/>
          <p:cNvSpPr txBox="1">
            <a:spLocks noChangeArrowheads="1"/>
          </p:cNvSpPr>
          <p:nvPr/>
        </p:nvSpPr>
        <p:spPr bwMode="auto">
          <a:xfrm>
            <a:off x="323850" y="549275"/>
            <a:ext cx="7056438" cy="13700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99"/>
                </a:solidFill>
              </a:rPr>
              <a:t>Q: How do you describe error ellipsis in </a:t>
            </a:r>
            <a:r>
              <a:rPr lang="en-US" altLang="en-US" sz="2000" i="1">
                <a:solidFill>
                  <a:srgbClr val="000099"/>
                </a:solidFill>
              </a:rPr>
              <a:t>N</a:t>
            </a:r>
            <a:r>
              <a:rPr lang="en-US" altLang="en-US" sz="2400">
                <a:solidFill>
                  <a:srgbClr val="000099"/>
                </a:solidFill>
              </a:rPr>
              <a:t>D space?</a:t>
            </a:r>
          </a:p>
          <a:p>
            <a:pPr fontAlgn="base">
              <a:spcBef>
                <a:spcPct val="50000"/>
              </a:spcBef>
              <a:spcAft>
                <a:spcPct val="0"/>
              </a:spcAft>
              <a:buFontTx/>
              <a:buNone/>
            </a:pPr>
            <a:r>
              <a:rPr lang="en-US" altLang="en-US" sz="2400">
                <a:solidFill>
                  <a:srgbClr val="000099"/>
                </a:solidFill>
              </a:rPr>
              <a:t>A: In terms of </a:t>
            </a:r>
            <a:r>
              <a:rPr lang="en-US" altLang="en-US" sz="2400" i="1">
                <a:solidFill>
                  <a:srgbClr val="000099"/>
                </a:solidFill>
              </a:rPr>
              <a:t>N</a:t>
            </a:r>
            <a:r>
              <a:rPr lang="en-US" altLang="en-US" sz="2400">
                <a:solidFill>
                  <a:srgbClr val="000099"/>
                </a:solidFill>
              </a:rPr>
              <a:t> principle axes      and corresponding </a:t>
            </a:r>
            <a:r>
              <a:rPr lang="en-US" altLang="en-US" sz="2400" i="1">
                <a:solidFill>
                  <a:srgbClr val="000099"/>
                </a:solidFill>
              </a:rPr>
              <a:t>N</a:t>
            </a:r>
            <a:r>
              <a:rPr lang="en-US" altLang="en-US" sz="2400">
                <a:solidFill>
                  <a:srgbClr val="000099"/>
                </a:solidFill>
              </a:rPr>
              <a:t> errors    :</a:t>
            </a:r>
          </a:p>
        </p:txBody>
      </p:sp>
      <p:graphicFrame>
        <p:nvGraphicFramePr>
          <p:cNvPr id="138262" name="Object 25"/>
          <p:cNvGraphicFramePr>
            <a:graphicFrameLocks noChangeAspect="1"/>
          </p:cNvGraphicFramePr>
          <p:nvPr/>
        </p:nvGraphicFramePr>
        <p:xfrm>
          <a:off x="4573588" y="1052513"/>
          <a:ext cx="303212" cy="504825"/>
        </p:xfrm>
        <a:graphic>
          <a:graphicData uri="http://schemas.openxmlformats.org/presentationml/2006/ole">
            <mc:AlternateContent xmlns:mc="http://schemas.openxmlformats.org/markup-compatibility/2006">
              <mc:Choice xmlns:v="urn:schemas-microsoft-com:vml" Requires="v">
                <p:oleObj name="Equation" r:id="rId11" imgW="152268" imgH="253780" progId="Equation.DSMT4">
                  <p:embed/>
                </p:oleObj>
              </mc:Choice>
              <mc:Fallback>
                <p:oleObj name="Equation" r:id="rId11" imgW="152268" imgH="253780" progId="Equation.DSMT4">
                  <p:embed/>
                  <p:pic>
                    <p:nvPicPr>
                      <p:cNvPr id="138262" name="Object 2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573588" y="1052513"/>
                        <a:ext cx="303212"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8263" name="Object 26"/>
          <p:cNvGraphicFramePr>
            <a:graphicFrameLocks noChangeAspect="1"/>
          </p:cNvGraphicFramePr>
          <p:nvPr/>
        </p:nvGraphicFramePr>
        <p:xfrm>
          <a:off x="3608388" y="1462088"/>
          <a:ext cx="354012" cy="454025"/>
        </p:xfrm>
        <a:graphic>
          <a:graphicData uri="http://schemas.openxmlformats.org/presentationml/2006/ole">
            <mc:AlternateContent xmlns:mc="http://schemas.openxmlformats.org/markup-compatibility/2006">
              <mc:Choice xmlns:v="urn:schemas-microsoft-com:vml" Requires="v">
                <p:oleObj name="Equation" r:id="rId13" imgW="177646" imgH="228402" progId="Equation.DSMT4">
                  <p:embed/>
                </p:oleObj>
              </mc:Choice>
              <mc:Fallback>
                <p:oleObj name="Equation" r:id="rId13" imgW="177646" imgH="228402" progId="Equation.DSMT4">
                  <p:embed/>
                  <p:pic>
                    <p:nvPicPr>
                      <p:cNvPr id="138263" name="Object 2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608388" y="1462088"/>
                        <a:ext cx="354012" cy="45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CA708BC4-1CC1-4A4B-ACA3-3E6D969B96E6}"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155</a:t>
            </a:fld>
            <a:endParaRPr lang="en-US">
              <a:solidFill>
                <a:srgbClr val="000000"/>
              </a:solidFill>
            </a:endParaRPr>
          </a:p>
        </p:txBody>
      </p:sp>
    </p:spTree>
    <p:extLst>
      <p:ext uri="{BB962C8B-B14F-4D97-AF65-F5344CB8AC3E}">
        <p14:creationId xmlns:p14="http://schemas.microsoft.com/office/powerpoint/2010/main" val="289751834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ext Box 2"/>
          <p:cNvSpPr txBox="1">
            <a:spLocks noChangeArrowheads="1"/>
          </p:cNvSpPr>
          <p:nvPr/>
        </p:nvSpPr>
        <p:spPr bwMode="auto">
          <a:xfrm>
            <a:off x="323850" y="549275"/>
            <a:ext cx="7056438" cy="13700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99"/>
                </a:solidFill>
              </a:rPr>
              <a:t>Q: How do you describe error ellipsis in </a:t>
            </a:r>
            <a:r>
              <a:rPr lang="en-US" altLang="en-US" sz="2000" i="1">
                <a:solidFill>
                  <a:srgbClr val="000099"/>
                </a:solidFill>
              </a:rPr>
              <a:t>N</a:t>
            </a:r>
            <a:r>
              <a:rPr lang="en-US" altLang="en-US" sz="2400">
                <a:solidFill>
                  <a:srgbClr val="000099"/>
                </a:solidFill>
              </a:rPr>
              <a:t>D space?</a:t>
            </a:r>
          </a:p>
          <a:p>
            <a:pPr fontAlgn="base">
              <a:spcBef>
                <a:spcPct val="50000"/>
              </a:spcBef>
              <a:spcAft>
                <a:spcPct val="0"/>
              </a:spcAft>
              <a:buFontTx/>
              <a:buNone/>
            </a:pPr>
            <a:r>
              <a:rPr lang="en-US" altLang="en-US" sz="2400">
                <a:solidFill>
                  <a:srgbClr val="000099"/>
                </a:solidFill>
              </a:rPr>
              <a:t>A: In terms of </a:t>
            </a:r>
            <a:r>
              <a:rPr lang="en-US" altLang="en-US" sz="2400" i="1">
                <a:solidFill>
                  <a:srgbClr val="000099"/>
                </a:solidFill>
              </a:rPr>
              <a:t>N</a:t>
            </a:r>
            <a:r>
              <a:rPr lang="en-US" altLang="en-US" sz="2400">
                <a:solidFill>
                  <a:srgbClr val="000099"/>
                </a:solidFill>
              </a:rPr>
              <a:t> principle axes      and corresponding </a:t>
            </a:r>
            <a:r>
              <a:rPr lang="en-US" altLang="en-US" sz="2400" i="1">
                <a:solidFill>
                  <a:srgbClr val="000099"/>
                </a:solidFill>
              </a:rPr>
              <a:t>N</a:t>
            </a:r>
            <a:r>
              <a:rPr lang="en-US" altLang="en-US" sz="2400">
                <a:solidFill>
                  <a:srgbClr val="000099"/>
                </a:solidFill>
              </a:rPr>
              <a:t> errors    :</a:t>
            </a:r>
          </a:p>
        </p:txBody>
      </p:sp>
      <p:sp>
        <p:nvSpPr>
          <p:cNvPr id="139267" name="Text Box 3"/>
          <p:cNvSpPr txBox="1">
            <a:spLocks noChangeArrowheads="1"/>
          </p:cNvSpPr>
          <p:nvPr/>
        </p:nvSpPr>
        <p:spPr bwMode="auto">
          <a:xfrm>
            <a:off x="539750" y="2349500"/>
            <a:ext cx="45370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99"/>
                </a:solidFill>
              </a:rPr>
              <a:t>2D illustration:</a:t>
            </a:r>
          </a:p>
        </p:txBody>
      </p:sp>
      <p:graphicFrame>
        <p:nvGraphicFramePr>
          <p:cNvPr id="139268" name="Object 4"/>
          <p:cNvGraphicFramePr>
            <a:graphicFrameLocks noChangeAspect="1"/>
          </p:cNvGraphicFramePr>
          <p:nvPr/>
        </p:nvGraphicFramePr>
        <p:xfrm>
          <a:off x="4573588" y="1052513"/>
          <a:ext cx="303212" cy="504825"/>
        </p:xfrm>
        <a:graphic>
          <a:graphicData uri="http://schemas.openxmlformats.org/presentationml/2006/ole">
            <mc:AlternateContent xmlns:mc="http://schemas.openxmlformats.org/markup-compatibility/2006">
              <mc:Choice xmlns:v="urn:schemas-microsoft-com:vml" Requires="v">
                <p:oleObj name="Equation" r:id="rId3" imgW="152268" imgH="253780" progId="Equation.DSMT4">
                  <p:embed/>
                </p:oleObj>
              </mc:Choice>
              <mc:Fallback>
                <p:oleObj name="Equation" r:id="rId3" imgW="152268" imgH="253780" progId="Equation.DSMT4">
                  <p:embed/>
                  <p:pic>
                    <p:nvPicPr>
                      <p:cNvPr id="139268"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3588" y="1052513"/>
                        <a:ext cx="303212"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9269" name="Object 5"/>
          <p:cNvGraphicFramePr>
            <a:graphicFrameLocks noChangeAspect="1"/>
          </p:cNvGraphicFramePr>
          <p:nvPr/>
        </p:nvGraphicFramePr>
        <p:xfrm>
          <a:off x="3608388" y="1462088"/>
          <a:ext cx="354012" cy="454025"/>
        </p:xfrm>
        <a:graphic>
          <a:graphicData uri="http://schemas.openxmlformats.org/presentationml/2006/ole">
            <mc:AlternateContent xmlns:mc="http://schemas.openxmlformats.org/markup-compatibility/2006">
              <mc:Choice xmlns:v="urn:schemas-microsoft-com:vml" Requires="v">
                <p:oleObj name="Equation" r:id="rId5" imgW="177646" imgH="228402" progId="Equation.DSMT4">
                  <p:embed/>
                </p:oleObj>
              </mc:Choice>
              <mc:Fallback>
                <p:oleObj name="Equation" r:id="rId5" imgW="177646" imgH="228402" progId="Equation.DSMT4">
                  <p:embed/>
                  <p:pic>
                    <p:nvPicPr>
                      <p:cNvPr id="139269"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08388" y="1462088"/>
                        <a:ext cx="354012" cy="45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39270" name="Group 6"/>
          <p:cNvGrpSpPr>
            <a:grpSpLocks/>
          </p:cNvGrpSpPr>
          <p:nvPr/>
        </p:nvGrpSpPr>
        <p:grpSpPr bwMode="auto">
          <a:xfrm>
            <a:off x="1547813" y="3141663"/>
            <a:ext cx="4967287" cy="3167062"/>
            <a:chOff x="975" y="1979"/>
            <a:chExt cx="3129" cy="1995"/>
          </a:xfrm>
        </p:grpSpPr>
        <p:sp>
          <p:nvSpPr>
            <p:cNvPr id="139272" name="Rectangle 7"/>
            <p:cNvSpPr>
              <a:spLocks noChangeArrowheads="1"/>
            </p:cNvSpPr>
            <p:nvPr/>
          </p:nvSpPr>
          <p:spPr bwMode="auto">
            <a:xfrm>
              <a:off x="975" y="1979"/>
              <a:ext cx="3129" cy="1995"/>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9273" name="Line 8"/>
            <p:cNvSpPr>
              <a:spLocks noChangeShapeType="1"/>
            </p:cNvSpPr>
            <p:nvPr/>
          </p:nvSpPr>
          <p:spPr bwMode="auto">
            <a:xfrm>
              <a:off x="1292" y="2205"/>
              <a:ext cx="0" cy="1588"/>
            </a:xfrm>
            <a:prstGeom prst="line">
              <a:avLst/>
            </a:prstGeom>
            <a:noFill/>
            <a:ln w="38100">
              <a:solidFill>
                <a:srgbClr val="0000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9274" name="Line 9"/>
            <p:cNvSpPr>
              <a:spLocks noChangeShapeType="1"/>
            </p:cNvSpPr>
            <p:nvPr/>
          </p:nvSpPr>
          <p:spPr bwMode="auto">
            <a:xfrm flipH="1" flipV="1">
              <a:off x="1292" y="3748"/>
              <a:ext cx="2404" cy="0"/>
            </a:xfrm>
            <a:prstGeom prst="line">
              <a:avLst/>
            </a:prstGeom>
            <a:noFill/>
            <a:ln w="38100">
              <a:solidFill>
                <a:srgbClr val="0000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9275" name="Oval 10"/>
            <p:cNvSpPr>
              <a:spLocks noChangeArrowheads="1"/>
            </p:cNvSpPr>
            <p:nvPr/>
          </p:nvSpPr>
          <p:spPr bwMode="auto">
            <a:xfrm rot="2939857">
              <a:off x="1519" y="2705"/>
              <a:ext cx="1905" cy="454"/>
            </a:xfrm>
            <a:prstGeom prst="ellipse">
              <a:avLst/>
            </a:prstGeom>
            <a:noFill/>
            <a:ln w="952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9276" name="Line 11"/>
            <p:cNvSpPr>
              <a:spLocks noChangeShapeType="1"/>
            </p:cNvSpPr>
            <p:nvPr/>
          </p:nvSpPr>
          <p:spPr bwMode="auto">
            <a:xfrm>
              <a:off x="1882" y="2205"/>
              <a:ext cx="635" cy="726"/>
            </a:xfrm>
            <a:prstGeom prst="line">
              <a:avLst/>
            </a:prstGeom>
            <a:noFill/>
            <a:ln w="571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9277" name="Line 12"/>
            <p:cNvSpPr>
              <a:spLocks noChangeShapeType="1"/>
            </p:cNvSpPr>
            <p:nvPr/>
          </p:nvSpPr>
          <p:spPr bwMode="auto">
            <a:xfrm flipV="1">
              <a:off x="2290" y="2931"/>
              <a:ext cx="227" cy="182"/>
            </a:xfrm>
            <a:prstGeom prst="line">
              <a:avLst/>
            </a:prstGeom>
            <a:noFill/>
            <a:ln w="571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9278" name="AutoShape 13"/>
            <p:cNvSpPr>
              <a:spLocks/>
            </p:cNvSpPr>
            <p:nvPr/>
          </p:nvSpPr>
          <p:spPr bwMode="auto">
            <a:xfrm rot="-2350961">
              <a:off x="2245" y="2024"/>
              <a:ext cx="227" cy="862"/>
            </a:xfrm>
            <a:prstGeom prst="rightBrace">
              <a:avLst>
                <a:gd name="adj1" fmla="val 31645"/>
                <a:gd name="adj2" fmla="val 50000"/>
              </a:avLst>
            </a:prstGeom>
            <a:noFill/>
            <a:ln w="9525">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139279" name="Object 14"/>
            <p:cNvGraphicFramePr>
              <a:graphicFrameLocks noChangeAspect="1"/>
            </p:cNvGraphicFramePr>
            <p:nvPr/>
          </p:nvGraphicFramePr>
          <p:xfrm>
            <a:off x="2472" y="2160"/>
            <a:ext cx="266" cy="342"/>
          </p:xfrm>
          <a:graphic>
            <a:graphicData uri="http://schemas.openxmlformats.org/presentationml/2006/ole">
              <mc:AlternateContent xmlns:mc="http://schemas.openxmlformats.org/markup-compatibility/2006">
                <mc:Choice xmlns:v="urn:schemas-microsoft-com:vml" Requires="v">
                  <p:oleObj name="Equation" r:id="rId7" imgW="177646" imgH="228402" progId="Equation.DSMT4">
                    <p:embed/>
                  </p:oleObj>
                </mc:Choice>
                <mc:Fallback>
                  <p:oleObj name="Equation" r:id="rId7" imgW="177646" imgH="228402" progId="Equation.DSMT4">
                    <p:embed/>
                    <p:pic>
                      <p:nvPicPr>
                        <p:cNvPr id="139279" name="Object 1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72" y="2160"/>
                          <a:ext cx="266" cy="3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9280" name="AutoShape 15"/>
            <p:cNvSpPr>
              <a:spLocks/>
            </p:cNvSpPr>
            <p:nvPr/>
          </p:nvSpPr>
          <p:spPr bwMode="auto">
            <a:xfrm rot="3277855">
              <a:off x="2390" y="2991"/>
              <a:ext cx="187" cy="249"/>
            </a:xfrm>
            <a:prstGeom prst="rightBrace">
              <a:avLst>
                <a:gd name="adj1" fmla="val 24239"/>
                <a:gd name="adj2" fmla="val 54505"/>
              </a:avLst>
            </a:prstGeom>
            <a:noFill/>
            <a:ln w="9525">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139281" name="Object 16"/>
            <p:cNvGraphicFramePr>
              <a:graphicFrameLocks noChangeAspect="1"/>
            </p:cNvGraphicFramePr>
            <p:nvPr/>
          </p:nvGraphicFramePr>
          <p:xfrm>
            <a:off x="2472" y="3067"/>
            <a:ext cx="285" cy="342"/>
          </p:xfrm>
          <a:graphic>
            <a:graphicData uri="http://schemas.openxmlformats.org/presentationml/2006/ole">
              <mc:AlternateContent xmlns:mc="http://schemas.openxmlformats.org/markup-compatibility/2006">
                <mc:Choice xmlns:v="urn:schemas-microsoft-com:vml" Requires="v">
                  <p:oleObj name="Equation" r:id="rId9" imgW="190500" imgH="228600" progId="Equation.DSMT4">
                    <p:embed/>
                  </p:oleObj>
                </mc:Choice>
                <mc:Fallback>
                  <p:oleObj name="Equation" r:id="rId9" imgW="190500" imgH="228600" progId="Equation.DSMT4">
                    <p:embed/>
                    <p:pic>
                      <p:nvPicPr>
                        <p:cNvPr id="139281" name="Object 16"/>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72" y="3067"/>
                          <a:ext cx="285" cy="34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9282" name="Text Box 17"/>
            <p:cNvSpPr txBox="1">
              <a:spLocks noChangeArrowheads="1"/>
            </p:cNvSpPr>
            <p:nvPr/>
          </p:nvSpPr>
          <p:spPr bwMode="auto">
            <a:xfrm>
              <a:off x="1338" y="2659"/>
              <a:ext cx="63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0099"/>
                  </a:solidFill>
                </a:rPr>
                <a:t>Axis 1</a:t>
              </a:r>
            </a:p>
          </p:txBody>
        </p:sp>
        <p:sp>
          <p:nvSpPr>
            <p:cNvPr id="139283" name="Text Box 18"/>
            <p:cNvSpPr txBox="1">
              <a:spLocks noChangeArrowheads="1"/>
            </p:cNvSpPr>
            <p:nvPr/>
          </p:nvSpPr>
          <p:spPr bwMode="auto">
            <a:xfrm>
              <a:off x="1837" y="3407"/>
              <a:ext cx="635" cy="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0099"/>
                  </a:solidFill>
                </a:rPr>
                <a:t>Axis 2</a:t>
              </a:r>
            </a:p>
          </p:txBody>
        </p:sp>
        <p:sp>
          <p:nvSpPr>
            <p:cNvPr id="139284" name="Line 19"/>
            <p:cNvSpPr>
              <a:spLocks noChangeShapeType="1"/>
            </p:cNvSpPr>
            <p:nvPr/>
          </p:nvSpPr>
          <p:spPr bwMode="auto">
            <a:xfrm flipV="1">
              <a:off x="2336" y="3067"/>
              <a:ext cx="90" cy="454"/>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39285" name="Line 20"/>
            <p:cNvSpPr>
              <a:spLocks noChangeShapeType="1"/>
            </p:cNvSpPr>
            <p:nvPr/>
          </p:nvSpPr>
          <p:spPr bwMode="auto">
            <a:xfrm flipV="1">
              <a:off x="1837" y="2568"/>
              <a:ext cx="317" cy="227"/>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139286" name="Object 21"/>
            <p:cNvGraphicFramePr>
              <a:graphicFrameLocks noChangeAspect="1"/>
            </p:cNvGraphicFramePr>
            <p:nvPr/>
          </p:nvGraphicFramePr>
          <p:xfrm>
            <a:off x="975" y="2613"/>
            <a:ext cx="366" cy="318"/>
          </p:xfrm>
          <a:graphic>
            <a:graphicData uri="http://schemas.openxmlformats.org/presentationml/2006/ole">
              <mc:AlternateContent xmlns:mc="http://schemas.openxmlformats.org/markup-compatibility/2006">
                <mc:Choice xmlns:v="urn:schemas-microsoft-com:vml" Requires="v">
                  <p:oleObj name="Equation" r:id="rId11" imgW="291973" imgH="253890" progId="Equation.DSMT4">
                    <p:embed/>
                  </p:oleObj>
                </mc:Choice>
                <mc:Fallback>
                  <p:oleObj name="Equation" r:id="rId11" imgW="291973" imgH="253890" progId="Equation.DSMT4">
                    <p:embed/>
                    <p:pic>
                      <p:nvPicPr>
                        <p:cNvPr id="139286" name="Object 2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75" y="2613"/>
                          <a:ext cx="366" cy="318"/>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9287" name="Object 22"/>
            <p:cNvGraphicFramePr>
              <a:graphicFrameLocks noChangeAspect="1"/>
            </p:cNvGraphicFramePr>
            <p:nvPr/>
          </p:nvGraphicFramePr>
          <p:xfrm>
            <a:off x="1463" y="3339"/>
            <a:ext cx="382" cy="318"/>
          </p:xfrm>
          <a:graphic>
            <a:graphicData uri="http://schemas.openxmlformats.org/presentationml/2006/ole">
              <mc:AlternateContent xmlns:mc="http://schemas.openxmlformats.org/markup-compatibility/2006">
                <mc:Choice xmlns:v="urn:schemas-microsoft-com:vml" Requires="v">
                  <p:oleObj name="Equation" r:id="rId13" imgW="304536" imgH="253780" progId="Equation.DSMT4">
                    <p:embed/>
                  </p:oleObj>
                </mc:Choice>
                <mc:Fallback>
                  <p:oleObj name="Equation" r:id="rId13" imgW="304536" imgH="253780" progId="Equation.DSMT4">
                    <p:embed/>
                    <p:pic>
                      <p:nvPicPr>
                        <p:cNvPr id="139287" name="Object 2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463" y="3339"/>
                          <a:ext cx="382" cy="318"/>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9288" name="Rectangle 23"/>
            <p:cNvSpPr>
              <a:spLocks noChangeArrowheads="1"/>
            </p:cNvSpPr>
            <p:nvPr/>
          </p:nvSpPr>
          <p:spPr bwMode="auto">
            <a:xfrm>
              <a:off x="975" y="2614"/>
              <a:ext cx="907" cy="317"/>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9289" name="Rectangle 24"/>
            <p:cNvSpPr>
              <a:spLocks noChangeArrowheads="1"/>
            </p:cNvSpPr>
            <p:nvPr/>
          </p:nvSpPr>
          <p:spPr bwMode="auto">
            <a:xfrm>
              <a:off x="1474" y="3339"/>
              <a:ext cx="907" cy="317"/>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pSp>
      <p:sp>
        <p:nvSpPr>
          <p:cNvPr id="139271" name="Oval 25"/>
          <p:cNvSpPr>
            <a:spLocks noChangeArrowheads="1"/>
          </p:cNvSpPr>
          <p:nvPr/>
        </p:nvSpPr>
        <p:spPr bwMode="auto">
          <a:xfrm>
            <a:off x="4724400" y="1371600"/>
            <a:ext cx="3505200" cy="11430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a:solidFill>
                  <a:srgbClr val="333399"/>
                </a:solidFill>
              </a:rPr>
              <a:t>Principle component </a:t>
            </a:r>
          </a:p>
          <a:p>
            <a:pPr algn="ctr" eaLnBrk="0" fontAlgn="base" hangingPunct="0">
              <a:spcBef>
                <a:spcPct val="0"/>
              </a:spcBef>
              <a:spcAft>
                <a:spcPct val="0"/>
              </a:spcAft>
              <a:buFontTx/>
              <a:buNone/>
            </a:pPr>
            <a:r>
              <a:rPr lang="en-US" altLang="en-US" sz="2400">
                <a:solidFill>
                  <a:srgbClr val="333399"/>
                </a:solidFill>
              </a:rPr>
              <a:t>analysis</a:t>
            </a:r>
          </a:p>
        </p:txBody>
      </p:sp>
      <p:sp>
        <p:nvSpPr>
          <p:cNvPr id="2" name="Date Placeholder 1"/>
          <p:cNvSpPr>
            <a:spLocks noGrp="1"/>
          </p:cNvSpPr>
          <p:nvPr>
            <p:ph type="dt" sz="half" idx="10"/>
          </p:nvPr>
        </p:nvSpPr>
        <p:spPr/>
        <p:txBody>
          <a:bodyPr/>
          <a:lstStyle/>
          <a:p>
            <a:pPr>
              <a:defRPr/>
            </a:pPr>
            <a:fld id="{DB9B636B-DCF7-498A-B70B-7CC3C62F13EA}"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156</a:t>
            </a:fld>
            <a:endParaRPr lang="en-US">
              <a:solidFill>
                <a:srgbClr val="000000"/>
              </a:solidFill>
            </a:endParaRPr>
          </a:p>
        </p:txBody>
      </p:sp>
    </p:spTree>
    <p:extLst>
      <p:ext uri="{BB962C8B-B14F-4D97-AF65-F5344CB8AC3E}">
        <p14:creationId xmlns:p14="http://schemas.microsoft.com/office/powerpoint/2010/main" val="398211876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Text Box 3"/>
          <p:cNvSpPr txBox="1">
            <a:spLocks noChangeArrowheads="1"/>
          </p:cNvSpPr>
          <p:nvPr/>
        </p:nvSpPr>
        <p:spPr bwMode="auto">
          <a:xfrm>
            <a:off x="539750" y="2349500"/>
            <a:ext cx="45370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99"/>
                </a:solidFill>
              </a:rPr>
              <a:t>2D illustration:</a:t>
            </a:r>
          </a:p>
        </p:txBody>
      </p:sp>
      <p:sp>
        <p:nvSpPr>
          <p:cNvPr id="140291" name="Rectangle 4"/>
          <p:cNvSpPr>
            <a:spLocks noChangeArrowheads="1"/>
          </p:cNvSpPr>
          <p:nvPr/>
        </p:nvSpPr>
        <p:spPr bwMode="auto">
          <a:xfrm>
            <a:off x="1547813" y="3141663"/>
            <a:ext cx="4967287" cy="3167062"/>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0292" name="Line 5"/>
          <p:cNvSpPr>
            <a:spLocks noChangeShapeType="1"/>
          </p:cNvSpPr>
          <p:nvPr/>
        </p:nvSpPr>
        <p:spPr bwMode="auto">
          <a:xfrm>
            <a:off x="2051050" y="3500438"/>
            <a:ext cx="0" cy="2520950"/>
          </a:xfrm>
          <a:prstGeom prst="line">
            <a:avLst/>
          </a:prstGeom>
          <a:noFill/>
          <a:ln w="38100">
            <a:solidFill>
              <a:srgbClr val="0000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0293" name="Line 6"/>
          <p:cNvSpPr>
            <a:spLocks noChangeShapeType="1"/>
          </p:cNvSpPr>
          <p:nvPr/>
        </p:nvSpPr>
        <p:spPr bwMode="auto">
          <a:xfrm flipH="1" flipV="1">
            <a:off x="2051050" y="5949950"/>
            <a:ext cx="3816350" cy="0"/>
          </a:xfrm>
          <a:prstGeom prst="line">
            <a:avLst/>
          </a:prstGeom>
          <a:noFill/>
          <a:ln w="38100">
            <a:solidFill>
              <a:srgbClr val="0000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0294" name="Oval 7"/>
          <p:cNvSpPr>
            <a:spLocks noChangeArrowheads="1"/>
          </p:cNvSpPr>
          <p:nvPr/>
        </p:nvSpPr>
        <p:spPr bwMode="auto">
          <a:xfrm rot="2939857">
            <a:off x="2412207" y="4293394"/>
            <a:ext cx="3024187" cy="720725"/>
          </a:xfrm>
          <a:prstGeom prst="ellipse">
            <a:avLst/>
          </a:prstGeom>
          <a:noFill/>
          <a:ln w="952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0295" name="Line 8"/>
          <p:cNvSpPr>
            <a:spLocks noChangeShapeType="1"/>
          </p:cNvSpPr>
          <p:nvPr/>
        </p:nvSpPr>
        <p:spPr bwMode="auto">
          <a:xfrm>
            <a:off x="2987675" y="3500438"/>
            <a:ext cx="1008063" cy="1152525"/>
          </a:xfrm>
          <a:prstGeom prst="line">
            <a:avLst/>
          </a:prstGeom>
          <a:noFill/>
          <a:ln w="571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0296" name="Line 9"/>
          <p:cNvSpPr>
            <a:spLocks noChangeShapeType="1"/>
          </p:cNvSpPr>
          <p:nvPr/>
        </p:nvSpPr>
        <p:spPr bwMode="auto">
          <a:xfrm flipV="1">
            <a:off x="3635375" y="4652963"/>
            <a:ext cx="360363" cy="288925"/>
          </a:xfrm>
          <a:prstGeom prst="line">
            <a:avLst/>
          </a:prstGeom>
          <a:noFill/>
          <a:ln w="571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0297" name="AutoShape 10"/>
          <p:cNvSpPr>
            <a:spLocks/>
          </p:cNvSpPr>
          <p:nvPr/>
        </p:nvSpPr>
        <p:spPr bwMode="auto">
          <a:xfrm rot="-2350961">
            <a:off x="3563938" y="3213100"/>
            <a:ext cx="360362" cy="1368425"/>
          </a:xfrm>
          <a:prstGeom prst="rightBrace">
            <a:avLst>
              <a:gd name="adj1" fmla="val 31645"/>
              <a:gd name="adj2" fmla="val 50000"/>
            </a:avLst>
          </a:prstGeom>
          <a:noFill/>
          <a:ln w="9525">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140298" name="Object 11"/>
          <p:cNvGraphicFramePr>
            <a:graphicFrameLocks noChangeAspect="1"/>
          </p:cNvGraphicFramePr>
          <p:nvPr/>
        </p:nvGraphicFramePr>
        <p:xfrm>
          <a:off x="3924300" y="3429000"/>
          <a:ext cx="422275" cy="542925"/>
        </p:xfrm>
        <a:graphic>
          <a:graphicData uri="http://schemas.openxmlformats.org/presentationml/2006/ole">
            <mc:AlternateContent xmlns:mc="http://schemas.openxmlformats.org/markup-compatibility/2006">
              <mc:Choice xmlns:v="urn:schemas-microsoft-com:vml" Requires="v">
                <p:oleObj name="Equation" r:id="rId3" imgW="177646" imgH="228402" progId="Equation.DSMT4">
                  <p:embed/>
                </p:oleObj>
              </mc:Choice>
              <mc:Fallback>
                <p:oleObj name="Equation" r:id="rId3" imgW="177646" imgH="228402" progId="Equation.DSMT4">
                  <p:embed/>
                  <p:pic>
                    <p:nvPicPr>
                      <p:cNvPr id="140298" name="Object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3429000"/>
                        <a:ext cx="422275" cy="542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0299" name="AutoShape 12"/>
          <p:cNvSpPr>
            <a:spLocks/>
          </p:cNvSpPr>
          <p:nvPr/>
        </p:nvSpPr>
        <p:spPr bwMode="auto">
          <a:xfrm rot="3277855">
            <a:off x="3794125" y="4748213"/>
            <a:ext cx="296863" cy="395287"/>
          </a:xfrm>
          <a:prstGeom prst="rightBrace">
            <a:avLst>
              <a:gd name="adj1" fmla="val 24239"/>
              <a:gd name="adj2" fmla="val 54505"/>
            </a:avLst>
          </a:prstGeom>
          <a:noFill/>
          <a:ln w="9525">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140300" name="Object 13"/>
          <p:cNvGraphicFramePr>
            <a:graphicFrameLocks noChangeAspect="1"/>
          </p:cNvGraphicFramePr>
          <p:nvPr/>
        </p:nvGraphicFramePr>
        <p:xfrm>
          <a:off x="3924300" y="4868863"/>
          <a:ext cx="452438" cy="542925"/>
        </p:xfrm>
        <a:graphic>
          <a:graphicData uri="http://schemas.openxmlformats.org/presentationml/2006/ole">
            <mc:AlternateContent xmlns:mc="http://schemas.openxmlformats.org/markup-compatibility/2006">
              <mc:Choice xmlns:v="urn:schemas-microsoft-com:vml" Requires="v">
                <p:oleObj name="Equation" r:id="rId5" imgW="190500" imgH="228600" progId="Equation.DSMT4">
                  <p:embed/>
                </p:oleObj>
              </mc:Choice>
              <mc:Fallback>
                <p:oleObj name="Equation" r:id="rId5" imgW="190500" imgH="228600" progId="Equation.DSMT4">
                  <p:embed/>
                  <p:pic>
                    <p:nvPicPr>
                      <p:cNvPr id="140300" name="Object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24300" y="4868863"/>
                        <a:ext cx="452438" cy="542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0301" name="Text Box 14"/>
          <p:cNvSpPr txBox="1">
            <a:spLocks noChangeArrowheads="1"/>
          </p:cNvSpPr>
          <p:nvPr/>
        </p:nvSpPr>
        <p:spPr bwMode="auto">
          <a:xfrm>
            <a:off x="2124075" y="4221163"/>
            <a:ext cx="1008063"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0099"/>
                </a:solidFill>
              </a:rPr>
              <a:t>Axis 1</a:t>
            </a:r>
          </a:p>
        </p:txBody>
      </p:sp>
      <p:sp>
        <p:nvSpPr>
          <p:cNvPr id="140302" name="Text Box 15"/>
          <p:cNvSpPr txBox="1">
            <a:spLocks noChangeArrowheads="1"/>
          </p:cNvSpPr>
          <p:nvPr/>
        </p:nvSpPr>
        <p:spPr bwMode="auto">
          <a:xfrm>
            <a:off x="2916238" y="5408613"/>
            <a:ext cx="1008062"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0099"/>
                </a:solidFill>
              </a:rPr>
              <a:t>Axis 2</a:t>
            </a:r>
          </a:p>
        </p:txBody>
      </p:sp>
      <p:sp>
        <p:nvSpPr>
          <p:cNvPr id="140303" name="Line 16"/>
          <p:cNvSpPr>
            <a:spLocks noChangeShapeType="1"/>
          </p:cNvSpPr>
          <p:nvPr/>
        </p:nvSpPr>
        <p:spPr bwMode="auto">
          <a:xfrm flipV="1">
            <a:off x="3708400" y="4868863"/>
            <a:ext cx="142875" cy="720725"/>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0304" name="Line 17"/>
          <p:cNvSpPr>
            <a:spLocks noChangeShapeType="1"/>
          </p:cNvSpPr>
          <p:nvPr/>
        </p:nvSpPr>
        <p:spPr bwMode="auto">
          <a:xfrm flipV="1">
            <a:off x="2916238" y="4076700"/>
            <a:ext cx="503237" cy="360363"/>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140305" name="Object 20"/>
          <p:cNvGraphicFramePr>
            <a:graphicFrameLocks noChangeAspect="1"/>
          </p:cNvGraphicFramePr>
          <p:nvPr/>
        </p:nvGraphicFramePr>
        <p:xfrm>
          <a:off x="1547813" y="4148138"/>
          <a:ext cx="581025" cy="504825"/>
        </p:xfrm>
        <a:graphic>
          <a:graphicData uri="http://schemas.openxmlformats.org/presentationml/2006/ole">
            <mc:AlternateContent xmlns:mc="http://schemas.openxmlformats.org/markup-compatibility/2006">
              <mc:Choice xmlns:v="urn:schemas-microsoft-com:vml" Requires="v">
                <p:oleObj name="Equation" r:id="rId7" imgW="291973" imgH="253890" progId="Equation.DSMT4">
                  <p:embed/>
                </p:oleObj>
              </mc:Choice>
              <mc:Fallback>
                <p:oleObj name="Equation" r:id="rId7" imgW="291973" imgH="253890" progId="Equation.DSMT4">
                  <p:embed/>
                  <p:pic>
                    <p:nvPicPr>
                      <p:cNvPr id="140305" name="Object 2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47813" y="4148138"/>
                        <a:ext cx="581025" cy="504825"/>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0306" name="Object 21"/>
          <p:cNvGraphicFramePr>
            <a:graphicFrameLocks noChangeAspect="1"/>
          </p:cNvGraphicFramePr>
          <p:nvPr/>
        </p:nvGraphicFramePr>
        <p:xfrm>
          <a:off x="2322513" y="5300663"/>
          <a:ext cx="606425" cy="504825"/>
        </p:xfrm>
        <a:graphic>
          <a:graphicData uri="http://schemas.openxmlformats.org/presentationml/2006/ole">
            <mc:AlternateContent xmlns:mc="http://schemas.openxmlformats.org/markup-compatibility/2006">
              <mc:Choice xmlns:v="urn:schemas-microsoft-com:vml" Requires="v">
                <p:oleObj name="Equation" r:id="rId9" imgW="304536" imgH="253780" progId="Equation.DSMT4">
                  <p:embed/>
                </p:oleObj>
              </mc:Choice>
              <mc:Fallback>
                <p:oleObj name="Equation" r:id="rId9" imgW="304536" imgH="253780" progId="Equation.DSMT4">
                  <p:embed/>
                  <p:pic>
                    <p:nvPicPr>
                      <p:cNvPr id="140306" name="Object 2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322513" y="5300663"/>
                        <a:ext cx="606425" cy="504825"/>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0307" name="Rectangle 22"/>
          <p:cNvSpPr>
            <a:spLocks noChangeArrowheads="1"/>
          </p:cNvSpPr>
          <p:nvPr/>
        </p:nvSpPr>
        <p:spPr bwMode="auto">
          <a:xfrm>
            <a:off x="1547813" y="4149725"/>
            <a:ext cx="1439862" cy="503238"/>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0308" name="Rectangle 23"/>
          <p:cNvSpPr>
            <a:spLocks noChangeArrowheads="1"/>
          </p:cNvSpPr>
          <p:nvPr/>
        </p:nvSpPr>
        <p:spPr bwMode="auto">
          <a:xfrm>
            <a:off x="2339975" y="5300663"/>
            <a:ext cx="1439863" cy="503237"/>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0309" name="Text Box 24"/>
          <p:cNvSpPr txBox="1">
            <a:spLocks noChangeArrowheads="1"/>
          </p:cNvSpPr>
          <p:nvPr/>
        </p:nvSpPr>
        <p:spPr bwMode="auto">
          <a:xfrm>
            <a:off x="5105400" y="2057400"/>
            <a:ext cx="38100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NB: in general the    s form a complete basis:</a:t>
            </a:r>
          </a:p>
        </p:txBody>
      </p:sp>
      <p:graphicFrame>
        <p:nvGraphicFramePr>
          <p:cNvPr id="140310" name="Object 25"/>
          <p:cNvGraphicFramePr>
            <a:graphicFrameLocks noChangeAspect="1"/>
          </p:cNvGraphicFramePr>
          <p:nvPr/>
        </p:nvGraphicFramePr>
        <p:xfrm>
          <a:off x="6105525" y="2895600"/>
          <a:ext cx="1565275" cy="708025"/>
        </p:xfrm>
        <a:graphic>
          <a:graphicData uri="http://schemas.openxmlformats.org/presentationml/2006/ole">
            <mc:AlternateContent xmlns:mc="http://schemas.openxmlformats.org/markup-compatibility/2006">
              <mc:Choice xmlns:v="urn:schemas-microsoft-com:vml" Requires="v">
                <p:oleObj name="Equation" r:id="rId11" imgW="787058" imgH="355446" progId="Equation.DSMT4">
                  <p:embed/>
                </p:oleObj>
              </mc:Choice>
              <mc:Fallback>
                <p:oleObj name="Equation" r:id="rId11" imgW="787058" imgH="355446" progId="Equation.DSMT4">
                  <p:embed/>
                  <p:pic>
                    <p:nvPicPr>
                      <p:cNvPr id="140310" name="Object 2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105525" y="2895600"/>
                        <a:ext cx="1565275" cy="708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0311" name="Object 26"/>
          <p:cNvGraphicFramePr>
            <a:graphicFrameLocks noChangeAspect="1"/>
          </p:cNvGraphicFramePr>
          <p:nvPr/>
        </p:nvGraphicFramePr>
        <p:xfrm>
          <a:off x="7696200" y="2009775"/>
          <a:ext cx="303213" cy="504825"/>
        </p:xfrm>
        <a:graphic>
          <a:graphicData uri="http://schemas.openxmlformats.org/presentationml/2006/ole">
            <mc:AlternateContent xmlns:mc="http://schemas.openxmlformats.org/markup-compatibility/2006">
              <mc:Choice xmlns:v="urn:schemas-microsoft-com:vml" Requires="v">
                <p:oleObj name="Equation" r:id="rId13" imgW="152268" imgH="253780" progId="Equation.DSMT4">
                  <p:embed/>
                </p:oleObj>
              </mc:Choice>
              <mc:Fallback>
                <p:oleObj name="Equation" r:id="rId13" imgW="152268" imgH="253780" progId="Equation.DSMT4">
                  <p:embed/>
                  <p:pic>
                    <p:nvPicPr>
                      <p:cNvPr id="140311" name="Object 2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96200" y="2009775"/>
                        <a:ext cx="303213"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0312" name="Rectangle 27"/>
          <p:cNvSpPr>
            <a:spLocks noChangeArrowheads="1"/>
          </p:cNvSpPr>
          <p:nvPr/>
        </p:nvSpPr>
        <p:spPr bwMode="auto">
          <a:xfrm>
            <a:off x="4953000" y="1676400"/>
            <a:ext cx="3886200" cy="3886200"/>
          </a:xfrm>
          <a:prstGeom prst="rect">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0313" name="Text Box 28"/>
          <p:cNvSpPr txBox="1">
            <a:spLocks noChangeArrowheads="1"/>
          </p:cNvSpPr>
          <p:nvPr/>
        </p:nvSpPr>
        <p:spPr bwMode="auto">
          <a:xfrm>
            <a:off x="5105400" y="3886200"/>
            <a:ext cx="3657600" cy="11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The     are independently measured qualities with errors </a:t>
            </a:r>
          </a:p>
        </p:txBody>
      </p:sp>
      <p:graphicFrame>
        <p:nvGraphicFramePr>
          <p:cNvPr id="140314" name="Object 29"/>
          <p:cNvGraphicFramePr>
            <a:graphicFrameLocks noChangeAspect="1"/>
          </p:cNvGraphicFramePr>
          <p:nvPr/>
        </p:nvGraphicFramePr>
        <p:xfrm>
          <a:off x="5818188" y="3886200"/>
          <a:ext cx="295275" cy="484188"/>
        </p:xfrm>
        <a:graphic>
          <a:graphicData uri="http://schemas.openxmlformats.org/presentationml/2006/ole">
            <mc:AlternateContent xmlns:mc="http://schemas.openxmlformats.org/markup-compatibility/2006">
              <mc:Choice xmlns:v="urn:schemas-microsoft-com:vml" Requires="v">
                <p:oleObj name="Equation" r:id="rId15" imgW="139700" imgH="228600" progId="Equation.DSMT4">
                  <p:embed/>
                </p:oleObj>
              </mc:Choice>
              <mc:Fallback>
                <p:oleObj name="Equation" r:id="rId15" imgW="139700" imgH="228600" progId="Equation.DSMT4">
                  <p:embed/>
                  <p:pic>
                    <p:nvPicPr>
                      <p:cNvPr id="140314" name="Object 29"/>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818188" y="3886200"/>
                        <a:ext cx="295275" cy="484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0315" name="Object 30"/>
          <p:cNvGraphicFramePr>
            <a:graphicFrameLocks noChangeAspect="1"/>
          </p:cNvGraphicFramePr>
          <p:nvPr/>
        </p:nvGraphicFramePr>
        <p:xfrm>
          <a:off x="6096000" y="4621213"/>
          <a:ext cx="376238" cy="484187"/>
        </p:xfrm>
        <a:graphic>
          <a:graphicData uri="http://schemas.openxmlformats.org/presentationml/2006/ole">
            <mc:AlternateContent xmlns:mc="http://schemas.openxmlformats.org/markup-compatibility/2006">
              <mc:Choice xmlns:v="urn:schemas-microsoft-com:vml" Requires="v">
                <p:oleObj name="Equation" r:id="rId17" imgW="177646" imgH="228402" progId="Equation.DSMT4">
                  <p:embed/>
                </p:oleObj>
              </mc:Choice>
              <mc:Fallback>
                <p:oleObj name="Equation" r:id="rId17" imgW="177646" imgH="228402" progId="Equation.DSMT4">
                  <p:embed/>
                  <p:pic>
                    <p:nvPicPr>
                      <p:cNvPr id="140315" name="Object 30"/>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096000" y="4621213"/>
                        <a:ext cx="376238" cy="484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0316" name="Text Box 31"/>
          <p:cNvSpPr txBox="1">
            <a:spLocks noChangeArrowheads="1"/>
          </p:cNvSpPr>
          <p:nvPr/>
        </p:nvSpPr>
        <p:spPr bwMode="auto">
          <a:xfrm>
            <a:off x="323850" y="549275"/>
            <a:ext cx="7056438" cy="13700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99"/>
                </a:solidFill>
              </a:rPr>
              <a:t>Q: How do you describe error ellipsis in </a:t>
            </a:r>
            <a:r>
              <a:rPr lang="en-US" altLang="en-US" sz="2000" i="1">
                <a:solidFill>
                  <a:srgbClr val="000099"/>
                </a:solidFill>
              </a:rPr>
              <a:t>N</a:t>
            </a:r>
            <a:r>
              <a:rPr lang="en-US" altLang="en-US" sz="2400">
                <a:solidFill>
                  <a:srgbClr val="000099"/>
                </a:solidFill>
              </a:rPr>
              <a:t>D space?</a:t>
            </a:r>
          </a:p>
          <a:p>
            <a:pPr fontAlgn="base">
              <a:spcBef>
                <a:spcPct val="50000"/>
              </a:spcBef>
              <a:spcAft>
                <a:spcPct val="0"/>
              </a:spcAft>
              <a:buFontTx/>
              <a:buNone/>
            </a:pPr>
            <a:r>
              <a:rPr lang="en-US" altLang="en-US" sz="2400">
                <a:solidFill>
                  <a:srgbClr val="000099"/>
                </a:solidFill>
              </a:rPr>
              <a:t>A: In terms of </a:t>
            </a:r>
            <a:r>
              <a:rPr lang="en-US" altLang="en-US" sz="2400" i="1">
                <a:solidFill>
                  <a:srgbClr val="000099"/>
                </a:solidFill>
              </a:rPr>
              <a:t>N</a:t>
            </a:r>
            <a:r>
              <a:rPr lang="en-US" altLang="en-US" sz="2400">
                <a:solidFill>
                  <a:srgbClr val="000099"/>
                </a:solidFill>
              </a:rPr>
              <a:t> principle axes      and corresponding </a:t>
            </a:r>
            <a:r>
              <a:rPr lang="en-US" altLang="en-US" sz="2400" i="1">
                <a:solidFill>
                  <a:srgbClr val="000099"/>
                </a:solidFill>
              </a:rPr>
              <a:t>N</a:t>
            </a:r>
            <a:r>
              <a:rPr lang="en-US" altLang="en-US" sz="2400">
                <a:solidFill>
                  <a:srgbClr val="000099"/>
                </a:solidFill>
              </a:rPr>
              <a:t> errors    :</a:t>
            </a:r>
          </a:p>
        </p:txBody>
      </p:sp>
      <p:graphicFrame>
        <p:nvGraphicFramePr>
          <p:cNvPr id="140317" name="Object 32"/>
          <p:cNvGraphicFramePr>
            <a:graphicFrameLocks noChangeAspect="1"/>
          </p:cNvGraphicFramePr>
          <p:nvPr/>
        </p:nvGraphicFramePr>
        <p:xfrm>
          <a:off x="4573588" y="1052513"/>
          <a:ext cx="303212" cy="504825"/>
        </p:xfrm>
        <a:graphic>
          <a:graphicData uri="http://schemas.openxmlformats.org/presentationml/2006/ole">
            <mc:AlternateContent xmlns:mc="http://schemas.openxmlformats.org/markup-compatibility/2006">
              <mc:Choice xmlns:v="urn:schemas-microsoft-com:vml" Requires="v">
                <p:oleObj name="Equation" r:id="rId19" imgW="152268" imgH="253780" progId="Equation.DSMT4">
                  <p:embed/>
                </p:oleObj>
              </mc:Choice>
              <mc:Fallback>
                <p:oleObj name="Equation" r:id="rId19" imgW="152268" imgH="253780" progId="Equation.DSMT4">
                  <p:embed/>
                  <p:pic>
                    <p:nvPicPr>
                      <p:cNvPr id="140317" name="Object 3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573588" y="1052513"/>
                        <a:ext cx="303212"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0318" name="Object 33"/>
          <p:cNvGraphicFramePr>
            <a:graphicFrameLocks noChangeAspect="1"/>
          </p:cNvGraphicFramePr>
          <p:nvPr/>
        </p:nvGraphicFramePr>
        <p:xfrm>
          <a:off x="3608388" y="1462088"/>
          <a:ext cx="354012" cy="454025"/>
        </p:xfrm>
        <a:graphic>
          <a:graphicData uri="http://schemas.openxmlformats.org/presentationml/2006/ole">
            <mc:AlternateContent xmlns:mc="http://schemas.openxmlformats.org/markup-compatibility/2006">
              <mc:Choice xmlns:v="urn:schemas-microsoft-com:vml" Requires="v">
                <p:oleObj name="Equation" r:id="rId20" imgW="177646" imgH="228402" progId="Equation.DSMT4">
                  <p:embed/>
                </p:oleObj>
              </mc:Choice>
              <mc:Fallback>
                <p:oleObj name="Equation" r:id="rId20" imgW="177646" imgH="228402" progId="Equation.DSMT4">
                  <p:embed/>
                  <p:pic>
                    <p:nvPicPr>
                      <p:cNvPr id="140318" name="Object 33"/>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608388" y="1462088"/>
                        <a:ext cx="354012" cy="45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009D64BE-DCEE-477B-A731-7AB8ECFC2B18}"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157</a:t>
            </a:fld>
            <a:endParaRPr lang="en-US">
              <a:solidFill>
                <a:srgbClr val="000000"/>
              </a:solidFill>
            </a:endParaRPr>
          </a:p>
        </p:txBody>
      </p:sp>
    </p:spTree>
    <p:extLst>
      <p:ext uri="{BB962C8B-B14F-4D97-AF65-F5344CB8AC3E}">
        <p14:creationId xmlns:p14="http://schemas.microsoft.com/office/powerpoint/2010/main" val="32180911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Text Box 3"/>
          <p:cNvSpPr txBox="1">
            <a:spLocks noChangeArrowheads="1"/>
          </p:cNvSpPr>
          <p:nvPr/>
        </p:nvSpPr>
        <p:spPr bwMode="auto">
          <a:xfrm>
            <a:off x="539750" y="2349500"/>
            <a:ext cx="45370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99"/>
                </a:solidFill>
              </a:rPr>
              <a:t>2D illustration:</a:t>
            </a:r>
          </a:p>
        </p:txBody>
      </p:sp>
      <p:sp>
        <p:nvSpPr>
          <p:cNvPr id="141315" name="Rectangle 4"/>
          <p:cNvSpPr>
            <a:spLocks noChangeArrowheads="1"/>
          </p:cNvSpPr>
          <p:nvPr/>
        </p:nvSpPr>
        <p:spPr bwMode="auto">
          <a:xfrm>
            <a:off x="1547813" y="3141663"/>
            <a:ext cx="4967287" cy="3167062"/>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1316" name="Line 5"/>
          <p:cNvSpPr>
            <a:spLocks noChangeShapeType="1"/>
          </p:cNvSpPr>
          <p:nvPr/>
        </p:nvSpPr>
        <p:spPr bwMode="auto">
          <a:xfrm>
            <a:off x="2051050" y="3500438"/>
            <a:ext cx="0" cy="2520950"/>
          </a:xfrm>
          <a:prstGeom prst="line">
            <a:avLst/>
          </a:prstGeom>
          <a:noFill/>
          <a:ln w="38100">
            <a:solidFill>
              <a:srgbClr val="0000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1317" name="Line 6"/>
          <p:cNvSpPr>
            <a:spLocks noChangeShapeType="1"/>
          </p:cNvSpPr>
          <p:nvPr/>
        </p:nvSpPr>
        <p:spPr bwMode="auto">
          <a:xfrm flipH="1" flipV="1">
            <a:off x="2051050" y="5949950"/>
            <a:ext cx="3816350" cy="0"/>
          </a:xfrm>
          <a:prstGeom prst="line">
            <a:avLst/>
          </a:prstGeom>
          <a:noFill/>
          <a:ln w="38100">
            <a:solidFill>
              <a:srgbClr val="000099"/>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1318" name="Oval 7"/>
          <p:cNvSpPr>
            <a:spLocks noChangeArrowheads="1"/>
          </p:cNvSpPr>
          <p:nvPr/>
        </p:nvSpPr>
        <p:spPr bwMode="auto">
          <a:xfrm rot="2939857">
            <a:off x="2412207" y="4293394"/>
            <a:ext cx="3024187" cy="720725"/>
          </a:xfrm>
          <a:prstGeom prst="ellipse">
            <a:avLst/>
          </a:prstGeom>
          <a:noFill/>
          <a:ln w="9525"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1319" name="Line 8"/>
          <p:cNvSpPr>
            <a:spLocks noChangeShapeType="1"/>
          </p:cNvSpPr>
          <p:nvPr/>
        </p:nvSpPr>
        <p:spPr bwMode="auto">
          <a:xfrm>
            <a:off x="2987675" y="3500438"/>
            <a:ext cx="1008063" cy="1152525"/>
          </a:xfrm>
          <a:prstGeom prst="line">
            <a:avLst/>
          </a:prstGeom>
          <a:noFill/>
          <a:ln w="571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1320" name="Line 9"/>
          <p:cNvSpPr>
            <a:spLocks noChangeShapeType="1"/>
          </p:cNvSpPr>
          <p:nvPr/>
        </p:nvSpPr>
        <p:spPr bwMode="auto">
          <a:xfrm flipV="1">
            <a:off x="3635375" y="4652963"/>
            <a:ext cx="360363" cy="288925"/>
          </a:xfrm>
          <a:prstGeom prst="line">
            <a:avLst/>
          </a:prstGeom>
          <a:noFill/>
          <a:ln w="571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1321" name="AutoShape 10"/>
          <p:cNvSpPr>
            <a:spLocks/>
          </p:cNvSpPr>
          <p:nvPr/>
        </p:nvSpPr>
        <p:spPr bwMode="auto">
          <a:xfrm rot="-2350961">
            <a:off x="3563938" y="3213100"/>
            <a:ext cx="360362" cy="1368425"/>
          </a:xfrm>
          <a:prstGeom prst="rightBrace">
            <a:avLst>
              <a:gd name="adj1" fmla="val 31645"/>
              <a:gd name="adj2" fmla="val 50000"/>
            </a:avLst>
          </a:prstGeom>
          <a:noFill/>
          <a:ln w="9525">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141322" name="Object 11"/>
          <p:cNvGraphicFramePr>
            <a:graphicFrameLocks noChangeAspect="1"/>
          </p:cNvGraphicFramePr>
          <p:nvPr/>
        </p:nvGraphicFramePr>
        <p:xfrm>
          <a:off x="3924300" y="3429000"/>
          <a:ext cx="422275" cy="542925"/>
        </p:xfrm>
        <a:graphic>
          <a:graphicData uri="http://schemas.openxmlformats.org/presentationml/2006/ole">
            <mc:AlternateContent xmlns:mc="http://schemas.openxmlformats.org/markup-compatibility/2006">
              <mc:Choice xmlns:v="urn:schemas-microsoft-com:vml" Requires="v">
                <p:oleObj name="Equation" r:id="rId3" imgW="177646" imgH="228402" progId="Equation.DSMT4">
                  <p:embed/>
                </p:oleObj>
              </mc:Choice>
              <mc:Fallback>
                <p:oleObj name="Equation" r:id="rId3" imgW="177646" imgH="228402" progId="Equation.DSMT4">
                  <p:embed/>
                  <p:pic>
                    <p:nvPicPr>
                      <p:cNvPr id="141322" name="Object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3429000"/>
                        <a:ext cx="422275" cy="542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1323" name="AutoShape 12"/>
          <p:cNvSpPr>
            <a:spLocks/>
          </p:cNvSpPr>
          <p:nvPr/>
        </p:nvSpPr>
        <p:spPr bwMode="auto">
          <a:xfrm rot="3277855">
            <a:off x="3794125" y="4748213"/>
            <a:ext cx="296863" cy="395287"/>
          </a:xfrm>
          <a:prstGeom prst="rightBrace">
            <a:avLst>
              <a:gd name="adj1" fmla="val 24239"/>
              <a:gd name="adj2" fmla="val 54505"/>
            </a:avLst>
          </a:prstGeom>
          <a:noFill/>
          <a:ln w="9525">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141324" name="Object 13"/>
          <p:cNvGraphicFramePr>
            <a:graphicFrameLocks noChangeAspect="1"/>
          </p:cNvGraphicFramePr>
          <p:nvPr/>
        </p:nvGraphicFramePr>
        <p:xfrm>
          <a:off x="3924300" y="4868863"/>
          <a:ext cx="452438" cy="542925"/>
        </p:xfrm>
        <a:graphic>
          <a:graphicData uri="http://schemas.openxmlformats.org/presentationml/2006/ole">
            <mc:AlternateContent xmlns:mc="http://schemas.openxmlformats.org/markup-compatibility/2006">
              <mc:Choice xmlns:v="urn:schemas-microsoft-com:vml" Requires="v">
                <p:oleObj name="Equation" r:id="rId5" imgW="190500" imgH="228600" progId="Equation.DSMT4">
                  <p:embed/>
                </p:oleObj>
              </mc:Choice>
              <mc:Fallback>
                <p:oleObj name="Equation" r:id="rId5" imgW="190500" imgH="228600" progId="Equation.DSMT4">
                  <p:embed/>
                  <p:pic>
                    <p:nvPicPr>
                      <p:cNvPr id="141324" name="Object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24300" y="4868863"/>
                        <a:ext cx="452438" cy="542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1325" name="Text Box 14"/>
          <p:cNvSpPr txBox="1">
            <a:spLocks noChangeArrowheads="1"/>
          </p:cNvSpPr>
          <p:nvPr/>
        </p:nvSpPr>
        <p:spPr bwMode="auto">
          <a:xfrm>
            <a:off x="2124075" y="4221163"/>
            <a:ext cx="1008063"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0099"/>
                </a:solidFill>
              </a:rPr>
              <a:t>Axis 1</a:t>
            </a:r>
          </a:p>
        </p:txBody>
      </p:sp>
      <p:sp>
        <p:nvSpPr>
          <p:cNvPr id="141326" name="Text Box 15"/>
          <p:cNvSpPr txBox="1">
            <a:spLocks noChangeArrowheads="1"/>
          </p:cNvSpPr>
          <p:nvPr/>
        </p:nvSpPr>
        <p:spPr bwMode="auto">
          <a:xfrm>
            <a:off x="2916238" y="5408613"/>
            <a:ext cx="1008062" cy="396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0099"/>
                </a:solidFill>
              </a:rPr>
              <a:t>Axis 2</a:t>
            </a:r>
          </a:p>
        </p:txBody>
      </p:sp>
      <p:sp>
        <p:nvSpPr>
          <p:cNvPr id="141327" name="Line 16"/>
          <p:cNvSpPr>
            <a:spLocks noChangeShapeType="1"/>
          </p:cNvSpPr>
          <p:nvPr/>
        </p:nvSpPr>
        <p:spPr bwMode="auto">
          <a:xfrm flipV="1">
            <a:off x="3708400" y="4868863"/>
            <a:ext cx="142875" cy="720725"/>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1328" name="Line 17"/>
          <p:cNvSpPr>
            <a:spLocks noChangeShapeType="1"/>
          </p:cNvSpPr>
          <p:nvPr/>
        </p:nvSpPr>
        <p:spPr bwMode="auto">
          <a:xfrm flipV="1">
            <a:off x="2916238" y="4076700"/>
            <a:ext cx="503237" cy="360363"/>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141329" name="Object 20"/>
          <p:cNvGraphicFramePr>
            <a:graphicFrameLocks noChangeAspect="1"/>
          </p:cNvGraphicFramePr>
          <p:nvPr/>
        </p:nvGraphicFramePr>
        <p:xfrm>
          <a:off x="1547813" y="4148138"/>
          <a:ext cx="581025" cy="504825"/>
        </p:xfrm>
        <a:graphic>
          <a:graphicData uri="http://schemas.openxmlformats.org/presentationml/2006/ole">
            <mc:AlternateContent xmlns:mc="http://schemas.openxmlformats.org/markup-compatibility/2006">
              <mc:Choice xmlns:v="urn:schemas-microsoft-com:vml" Requires="v">
                <p:oleObj name="Equation" r:id="rId7" imgW="291973" imgH="253890" progId="Equation.DSMT4">
                  <p:embed/>
                </p:oleObj>
              </mc:Choice>
              <mc:Fallback>
                <p:oleObj name="Equation" r:id="rId7" imgW="291973" imgH="253890" progId="Equation.DSMT4">
                  <p:embed/>
                  <p:pic>
                    <p:nvPicPr>
                      <p:cNvPr id="141329" name="Object 2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47813" y="4148138"/>
                        <a:ext cx="581025" cy="504825"/>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1330" name="Object 21"/>
          <p:cNvGraphicFramePr>
            <a:graphicFrameLocks noChangeAspect="1"/>
          </p:cNvGraphicFramePr>
          <p:nvPr/>
        </p:nvGraphicFramePr>
        <p:xfrm>
          <a:off x="2322513" y="5300663"/>
          <a:ext cx="606425" cy="504825"/>
        </p:xfrm>
        <a:graphic>
          <a:graphicData uri="http://schemas.openxmlformats.org/presentationml/2006/ole">
            <mc:AlternateContent xmlns:mc="http://schemas.openxmlformats.org/markup-compatibility/2006">
              <mc:Choice xmlns:v="urn:schemas-microsoft-com:vml" Requires="v">
                <p:oleObj name="Equation" r:id="rId9" imgW="304536" imgH="253780" progId="Equation.DSMT4">
                  <p:embed/>
                </p:oleObj>
              </mc:Choice>
              <mc:Fallback>
                <p:oleObj name="Equation" r:id="rId9" imgW="304536" imgH="253780" progId="Equation.DSMT4">
                  <p:embed/>
                  <p:pic>
                    <p:nvPicPr>
                      <p:cNvPr id="141330" name="Object 2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322513" y="5300663"/>
                        <a:ext cx="606425" cy="504825"/>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1331" name="Rectangle 22"/>
          <p:cNvSpPr>
            <a:spLocks noChangeArrowheads="1"/>
          </p:cNvSpPr>
          <p:nvPr/>
        </p:nvSpPr>
        <p:spPr bwMode="auto">
          <a:xfrm>
            <a:off x="1547813" y="4149725"/>
            <a:ext cx="1439862" cy="503238"/>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1332" name="Rectangle 23"/>
          <p:cNvSpPr>
            <a:spLocks noChangeArrowheads="1"/>
          </p:cNvSpPr>
          <p:nvPr/>
        </p:nvSpPr>
        <p:spPr bwMode="auto">
          <a:xfrm>
            <a:off x="2339975" y="5300663"/>
            <a:ext cx="1439863" cy="503237"/>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1333" name="Text Box 24"/>
          <p:cNvSpPr txBox="1">
            <a:spLocks noChangeArrowheads="1"/>
          </p:cNvSpPr>
          <p:nvPr/>
        </p:nvSpPr>
        <p:spPr bwMode="auto">
          <a:xfrm>
            <a:off x="5105400" y="2057400"/>
            <a:ext cx="38100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NB: in general the    s form a complete basis:</a:t>
            </a:r>
          </a:p>
        </p:txBody>
      </p:sp>
      <p:graphicFrame>
        <p:nvGraphicFramePr>
          <p:cNvPr id="141334" name="Object 25"/>
          <p:cNvGraphicFramePr>
            <a:graphicFrameLocks noChangeAspect="1"/>
          </p:cNvGraphicFramePr>
          <p:nvPr/>
        </p:nvGraphicFramePr>
        <p:xfrm>
          <a:off x="6105525" y="2895600"/>
          <a:ext cx="1565275" cy="708025"/>
        </p:xfrm>
        <a:graphic>
          <a:graphicData uri="http://schemas.openxmlformats.org/presentationml/2006/ole">
            <mc:AlternateContent xmlns:mc="http://schemas.openxmlformats.org/markup-compatibility/2006">
              <mc:Choice xmlns:v="urn:schemas-microsoft-com:vml" Requires="v">
                <p:oleObj name="Equation" r:id="rId11" imgW="787058" imgH="355446" progId="Equation.DSMT4">
                  <p:embed/>
                </p:oleObj>
              </mc:Choice>
              <mc:Fallback>
                <p:oleObj name="Equation" r:id="rId11" imgW="787058" imgH="355446" progId="Equation.DSMT4">
                  <p:embed/>
                  <p:pic>
                    <p:nvPicPr>
                      <p:cNvPr id="141334" name="Object 25"/>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105525" y="2895600"/>
                        <a:ext cx="1565275" cy="708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1335" name="Object 26"/>
          <p:cNvGraphicFramePr>
            <a:graphicFrameLocks noChangeAspect="1"/>
          </p:cNvGraphicFramePr>
          <p:nvPr/>
        </p:nvGraphicFramePr>
        <p:xfrm>
          <a:off x="7696200" y="2009775"/>
          <a:ext cx="303213" cy="504825"/>
        </p:xfrm>
        <a:graphic>
          <a:graphicData uri="http://schemas.openxmlformats.org/presentationml/2006/ole">
            <mc:AlternateContent xmlns:mc="http://schemas.openxmlformats.org/markup-compatibility/2006">
              <mc:Choice xmlns:v="urn:schemas-microsoft-com:vml" Requires="v">
                <p:oleObj name="Equation" r:id="rId13" imgW="152268" imgH="253780" progId="Equation.DSMT4">
                  <p:embed/>
                </p:oleObj>
              </mc:Choice>
              <mc:Fallback>
                <p:oleObj name="Equation" r:id="rId13" imgW="152268" imgH="253780" progId="Equation.DSMT4">
                  <p:embed/>
                  <p:pic>
                    <p:nvPicPr>
                      <p:cNvPr id="141335" name="Object 26"/>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96200" y="2009775"/>
                        <a:ext cx="303213"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1336" name="Oval 27"/>
          <p:cNvSpPr>
            <a:spLocks noChangeArrowheads="1"/>
          </p:cNvSpPr>
          <p:nvPr/>
        </p:nvSpPr>
        <p:spPr bwMode="auto">
          <a:xfrm>
            <a:off x="4419600" y="3733800"/>
            <a:ext cx="5105400" cy="1752600"/>
          </a:xfrm>
          <a:prstGeom prst="ellipse">
            <a:avLst/>
          </a:prstGeom>
          <a:solidFill>
            <a:srgbClr val="FFFF00"/>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1337" name="Text Box 28"/>
          <p:cNvSpPr txBox="1">
            <a:spLocks noChangeArrowheads="1"/>
          </p:cNvSpPr>
          <p:nvPr/>
        </p:nvSpPr>
        <p:spPr bwMode="auto">
          <a:xfrm>
            <a:off x="5105400" y="3886200"/>
            <a:ext cx="3657600" cy="11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The     are independently measured qualities with errors </a:t>
            </a:r>
          </a:p>
        </p:txBody>
      </p:sp>
      <p:graphicFrame>
        <p:nvGraphicFramePr>
          <p:cNvPr id="141338" name="Object 29"/>
          <p:cNvGraphicFramePr>
            <a:graphicFrameLocks noChangeAspect="1"/>
          </p:cNvGraphicFramePr>
          <p:nvPr/>
        </p:nvGraphicFramePr>
        <p:xfrm>
          <a:off x="5818188" y="3886200"/>
          <a:ext cx="295275" cy="484188"/>
        </p:xfrm>
        <a:graphic>
          <a:graphicData uri="http://schemas.openxmlformats.org/presentationml/2006/ole">
            <mc:AlternateContent xmlns:mc="http://schemas.openxmlformats.org/markup-compatibility/2006">
              <mc:Choice xmlns:v="urn:schemas-microsoft-com:vml" Requires="v">
                <p:oleObj name="Equation" r:id="rId15" imgW="139700" imgH="228600" progId="Equation.DSMT4">
                  <p:embed/>
                </p:oleObj>
              </mc:Choice>
              <mc:Fallback>
                <p:oleObj name="Equation" r:id="rId15" imgW="139700" imgH="228600" progId="Equation.DSMT4">
                  <p:embed/>
                  <p:pic>
                    <p:nvPicPr>
                      <p:cNvPr id="141338" name="Object 29"/>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818188" y="3886200"/>
                        <a:ext cx="295275" cy="484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1339" name="Object 30"/>
          <p:cNvGraphicFramePr>
            <a:graphicFrameLocks noChangeAspect="1"/>
          </p:cNvGraphicFramePr>
          <p:nvPr/>
        </p:nvGraphicFramePr>
        <p:xfrm>
          <a:off x="6096000" y="4621213"/>
          <a:ext cx="376238" cy="484187"/>
        </p:xfrm>
        <a:graphic>
          <a:graphicData uri="http://schemas.openxmlformats.org/presentationml/2006/ole">
            <mc:AlternateContent xmlns:mc="http://schemas.openxmlformats.org/markup-compatibility/2006">
              <mc:Choice xmlns:v="urn:schemas-microsoft-com:vml" Requires="v">
                <p:oleObj name="Equation" r:id="rId17" imgW="177646" imgH="228402" progId="Equation.DSMT4">
                  <p:embed/>
                </p:oleObj>
              </mc:Choice>
              <mc:Fallback>
                <p:oleObj name="Equation" r:id="rId17" imgW="177646" imgH="228402" progId="Equation.DSMT4">
                  <p:embed/>
                  <p:pic>
                    <p:nvPicPr>
                      <p:cNvPr id="141339" name="Object 30"/>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096000" y="4621213"/>
                        <a:ext cx="376238" cy="484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1340" name="Rectangle 31"/>
          <p:cNvSpPr>
            <a:spLocks noChangeArrowheads="1"/>
          </p:cNvSpPr>
          <p:nvPr/>
        </p:nvSpPr>
        <p:spPr bwMode="auto">
          <a:xfrm>
            <a:off x="4953000" y="1676400"/>
            <a:ext cx="3886200" cy="3886200"/>
          </a:xfrm>
          <a:prstGeom prst="rect">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1341" name="Text Box 32"/>
          <p:cNvSpPr txBox="1">
            <a:spLocks noChangeArrowheads="1"/>
          </p:cNvSpPr>
          <p:nvPr/>
        </p:nvSpPr>
        <p:spPr bwMode="auto">
          <a:xfrm>
            <a:off x="323850" y="549275"/>
            <a:ext cx="7056438" cy="13700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99"/>
                </a:solidFill>
              </a:rPr>
              <a:t>Q: How do you describe error ellipsis in </a:t>
            </a:r>
            <a:r>
              <a:rPr lang="en-US" altLang="en-US" sz="2000" i="1">
                <a:solidFill>
                  <a:srgbClr val="000099"/>
                </a:solidFill>
              </a:rPr>
              <a:t>N</a:t>
            </a:r>
            <a:r>
              <a:rPr lang="en-US" altLang="en-US" sz="2400">
                <a:solidFill>
                  <a:srgbClr val="000099"/>
                </a:solidFill>
              </a:rPr>
              <a:t>D space?</a:t>
            </a:r>
          </a:p>
          <a:p>
            <a:pPr fontAlgn="base">
              <a:spcBef>
                <a:spcPct val="50000"/>
              </a:spcBef>
              <a:spcAft>
                <a:spcPct val="0"/>
              </a:spcAft>
              <a:buFontTx/>
              <a:buNone/>
            </a:pPr>
            <a:r>
              <a:rPr lang="en-US" altLang="en-US" sz="2400">
                <a:solidFill>
                  <a:srgbClr val="000099"/>
                </a:solidFill>
              </a:rPr>
              <a:t>A: In terms of </a:t>
            </a:r>
            <a:r>
              <a:rPr lang="en-US" altLang="en-US" sz="2400" i="1">
                <a:solidFill>
                  <a:srgbClr val="000099"/>
                </a:solidFill>
              </a:rPr>
              <a:t>N</a:t>
            </a:r>
            <a:r>
              <a:rPr lang="en-US" altLang="en-US" sz="2400">
                <a:solidFill>
                  <a:srgbClr val="000099"/>
                </a:solidFill>
              </a:rPr>
              <a:t> principle axes      and corresponding </a:t>
            </a:r>
            <a:r>
              <a:rPr lang="en-US" altLang="en-US" sz="2400" i="1">
                <a:solidFill>
                  <a:srgbClr val="000099"/>
                </a:solidFill>
              </a:rPr>
              <a:t>N</a:t>
            </a:r>
            <a:r>
              <a:rPr lang="en-US" altLang="en-US" sz="2400">
                <a:solidFill>
                  <a:srgbClr val="000099"/>
                </a:solidFill>
              </a:rPr>
              <a:t> errors    :</a:t>
            </a:r>
          </a:p>
        </p:txBody>
      </p:sp>
      <p:graphicFrame>
        <p:nvGraphicFramePr>
          <p:cNvPr id="141342" name="Object 33"/>
          <p:cNvGraphicFramePr>
            <a:graphicFrameLocks noChangeAspect="1"/>
          </p:cNvGraphicFramePr>
          <p:nvPr/>
        </p:nvGraphicFramePr>
        <p:xfrm>
          <a:off x="4573588" y="1052513"/>
          <a:ext cx="303212" cy="504825"/>
        </p:xfrm>
        <a:graphic>
          <a:graphicData uri="http://schemas.openxmlformats.org/presentationml/2006/ole">
            <mc:AlternateContent xmlns:mc="http://schemas.openxmlformats.org/markup-compatibility/2006">
              <mc:Choice xmlns:v="urn:schemas-microsoft-com:vml" Requires="v">
                <p:oleObj name="Equation" r:id="rId19" imgW="152268" imgH="253780" progId="Equation.DSMT4">
                  <p:embed/>
                </p:oleObj>
              </mc:Choice>
              <mc:Fallback>
                <p:oleObj name="Equation" r:id="rId19" imgW="152268" imgH="253780" progId="Equation.DSMT4">
                  <p:embed/>
                  <p:pic>
                    <p:nvPicPr>
                      <p:cNvPr id="141342" name="Object 3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573588" y="1052513"/>
                        <a:ext cx="303212" cy="504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1343" name="Object 34"/>
          <p:cNvGraphicFramePr>
            <a:graphicFrameLocks noChangeAspect="1"/>
          </p:cNvGraphicFramePr>
          <p:nvPr/>
        </p:nvGraphicFramePr>
        <p:xfrm>
          <a:off x="3608388" y="1462088"/>
          <a:ext cx="354012" cy="454025"/>
        </p:xfrm>
        <a:graphic>
          <a:graphicData uri="http://schemas.openxmlformats.org/presentationml/2006/ole">
            <mc:AlternateContent xmlns:mc="http://schemas.openxmlformats.org/markup-compatibility/2006">
              <mc:Choice xmlns:v="urn:schemas-microsoft-com:vml" Requires="v">
                <p:oleObj name="Equation" r:id="rId20" imgW="177646" imgH="228402" progId="Equation.DSMT4">
                  <p:embed/>
                </p:oleObj>
              </mc:Choice>
              <mc:Fallback>
                <p:oleObj name="Equation" r:id="rId20" imgW="177646" imgH="228402" progId="Equation.DSMT4">
                  <p:embed/>
                  <p:pic>
                    <p:nvPicPr>
                      <p:cNvPr id="141343" name="Object 34"/>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608388" y="1462088"/>
                        <a:ext cx="354012" cy="454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8E9F6925-AAEC-4444-9E0F-62F02FB4A575}"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158</a:t>
            </a:fld>
            <a:endParaRPr lang="en-US">
              <a:solidFill>
                <a:srgbClr val="000000"/>
              </a:solidFill>
            </a:endParaRPr>
          </a:p>
        </p:txBody>
      </p:sp>
    </p:spTree>
    <p:extLst>
      <p:ext uri="{BB962C8B-B14F-4D97-AF65-F5344CB8AC3E}">
        <p14:creationId xmlns:p14="http://schemas.microsoft.com/office/powerpoint/2010/main" val="14771077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581025"/>
            <a:ext cx="8359775" cy="6276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42339" name="Object 3"/>
          <p:cNvGraphicFramePr>
            <a:graphicFrameLocks noChangeAspect="1"/>
          </p:cNvGraphicFramePr>
          <p:nvPr/>
        </p:nvGraphicFramePr>
        <p:xfrm>
          <a:off x="457200" y="1295400"/>
          <a:ext cx="422275" cy="542925"/>
        </p:xfrm>
        <a:graphic>
          <a:graphicData uri="http://schemas.openxmlformats.org/presentationml/2006/ole">
            <mc:AlternateContent xmlns:mc="http://schemas.openxmlformats.org/markup-compatibility/2006">
              <mc:Choice xmlns:v="urn:schemas-microsoft-com:vml" Requires="v">
                <p:oleObj name="Equation" r:id="rId3" imgW="177646" imgH="228402" progId="Equation.DSMT4">
                  <p:embed/>
                </p:oleObj>
              </mc:Choice>
              <mc:Fallback>
                <p:oleObj name="Equation" r:id="rId3" imgW="177646" imgH="228402" progId="Equation.DSMT4">
                  <p:embed/>
                  <p:pic>
                    <p:nvPicPr>
                      <p:cNvPr id="142339"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295400"/>
                        <a:ext cx="422275" cy="542925"/>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2340" name="Text Box 4"/>
          <p:cNvSpPr txBox="1">
            <a:spLocks noChangeArrowheads="1"/>
          </p:cNvSpPr>
          <p:nvPr/>
        </p:nvSpPr>
        <p:spPr bwMode="auto">
          <a:xfrm rot="-5400000">
            <a:off x="-2470150" y="3740151"/>
            <a:ext cx="54006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Principle Axes</a:t>
            </a:r>
          </a:p>
        </p:txBody>
      </p:sp>
      <p:graphicFrame>
        <p:nvGraphicFramePr>
          <p:cNvPr id="142341" name="Object 5"/>
          <p:cNvGraphicFramePr>
            <a:graphicFrameLocks noChangeAspect="1"/>
          </p:cNvGraphicFramePr>
          <p:nvPr/>
        </p:nvGraphicFramePr>
        <p:xfrm>
          <a:off x="504825" y="3573463"/>
          <a:ext cx="433388" cy="720725"/>
        </p:xfrm>
        <a:graphic>
          <a:graphicData uri="http://schemas.openxmlformats.org/presentationml/2006/ole">
            <mc:AlternateContent xmlns:mc="http://schemas.openxmlformats.org/markup-compatibility/2006">
              <mc:Choice xmlns:v="urn:schemas-microsoft-com:vml" Requires="v">
                <p:oleObj name="Equation" r:id="rId5" imgW="152268" imgH="253780" progId="Equation.DSMT4">
                  <p:embed/>
                </p:oleObj>
              </mc:Choice>
              <mc:Fallback>
                <p:oleObj name="Equation" r:id="rId5" imgW="152268" imgH="253780" progId="Equation.DSMT4">
                  <p:embed/>
                  <p:pic>
                    <p:nvPicPr>
                      <p:cNvPr id="142341"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4825" y="3573463"/>
                        <a:ext cx="433388" cy="720725"/>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2342" name="Object 6"/>
          <p:cNvGraphicFramePr>
            <a:graphicFrameLocks noChangeAspect="1"/>
          </p:cNvGraphicFramePr>
          <p:nvPr/>
        </p:nvGraphicFramePr>
        <p:xfrm>
          <a:off x="8691563" y="3500438"/>
          <a:ext cx="300037" cy="560387"/>
        </p:xfrm>
        <a:graphic>
          <a:graphicData uri="http://schemas.openxmlformats.org/presentationml/2006/ole">
            <mc:AlternateContent xmlns:mc="http://schemas.openxmlformats.org/markup-compatibility/2006">
              <mc:Choice xmlns:v="urn:schemas-microsoft-com:vml" Requires="v">
                <p:oleObj name="Equation" r:id="rId7" imgW="88707" imgH="164742" progId="Equation.DSMT4">
                  <p:embed/>
                </p:oleObj>
              </mc:Choice>
              <mc:Fallback>
                <p:oleObj name="Equation" r:id="rId7" imgW="88707" imgH="164742" progId="Equation.DSMT4">
                  <p:embed/>
                  <p:pic>
                    <p:nvPicPr>
                      <p:cNvPr id="142342" name="Object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691563" y="3500438"/>
                        <a:ext cx="300037" cy="560387"/>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2343" name="Line 7"/>
          <p:cNvSpPr>
            <a:spLocks noChangeShapeType="1"/>
          </p:cNvSpPr>
          <p:nvPr/>
        </p:nvSpPr>
        <p:spPr bwMode="auto">
          <a:xfrm flipH="1" flipV="1">
            <a:off x="8259763" y="2924175"/>
            <a:ext cx="431800" cy="649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2344" name="Line 8"/>
          <p:cNvSpPr>
            <a:spLocks noChangeShapeType="1"/>
          </p:cNvSpPr>
          <p:nvPr/>
        </p:nvSpPr>
        <p:spPr bwMode="auto">
          <a:xfrm flipH="1">
            <a:off x="8259763" y="3933825"/>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2345" name="Line 9"/>
          <p:cNvSpPr>
            <a:spLocks noChangeShapeType="1"/>
          </p:cNvSpPr>
          <p:nvPr/>
        </p:nvSpPr>
        <p:spPr bwMode="auto">
          <a:xfrm flipH="1">
            <a:off x="8259763" y="4076700"/>
            <a:ext cx="503237" cy="11525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142346" name="Object 10"/>
          <p:cNvGraphicFramePr>
            <a:graphicFrameLocks noChangeAspect="1"/>
          </p:cNvGraphicFramePr>
          <p:nvPr/>
        </p:nvGraphicFramePr>
        <p:xfrm>
          <a:off x="3981450" y="6273800"/>
          <a:ext cx="361950" cy="395288"/>
        </p:xfrm>
        <a:graphic>
          <a:graphicData uri="http://schemas.openxmlformats.org/presentationml/2006/ole">
            <mc:AlternateContent xmlns:mc="http://schemas.openxmlformats.org/markup-compatibility/2006">
              <mc:Choice xmlns:v="urn:schemas-microsoft-com:vml" Requires="v">
                <p:oleObj name="Equation" r:id="rId9" imgW="126835" imgH="139518" progId="Equation.DSMT4">
                  <p:embed/>
                </p:oleObj>
              </mc:Choice>
              <mc:Fallback>
                <p:oleObj name="Equation" r:id="rId9" imgW="126835" imgH="139518" progId="Equation.DSMT4">
                  <p:embed/>
                  <p:pic>
                    <p:nvPicPr>
                      <p:cNvPr id="142346" name="Object 1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81450" y="6273800"/>
                        <a:ext cx="361950" cy="395288"/>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2347" name="Text Box 11"/>
          <p:cNvSpPr txBox="1">
            <a:spLocks noChangeArrowheads="1"/>
          </p:cNvSpPr>
          <p:nvPr/>
        </p:nvSpPr>
        <p:spPr bwMode="auto">
          <a:xfrm>
            <a:off x="900113" y="188913"/>
            <a:ext cx="7777162" cy="822325"/>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Characterizing 9D ellipses by principle axes and corresponding errors</a:t>
            </a:r>
          </a:p>
        </p:txBody>
      </p:sp>
      <p:sp>
        <p:nvSpPr>
          <p:cNvPr id="142348" name="Text Box 12"/>
          <p:cNvSpPr txBox="1">
            <a:spLocks noChangeArrowheads="1"/>
          </p:cNvSpPr>
          <p:nvPr/>
        </p:nvSpPr>
        <p:spPr bwMode="auto">
          <a:xfrm>
            <a:off x="0" y="700088"/>
            <a:ext cx="1905000" cy="366712"/>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50000"/>
              </a:spcBef>
              <a:spcAft>
                <a:spcPct val="0"/>
              </a:spcAft>
              <a:buFontTx/>
              <a:buNone/>
            </a:pPr>
            <a:r>
              <a:rPr lang="en-US" altLang="en-US" sz="1800" b="1">
                <a:solidFill>
                  <a:srgbClr val="FFFFFF"/>
                </a:solidFill>
              </a:rPr>
              <a:t>DETF stage 2</a:t>
            </a:r>
          </a:p>
        </p:txBody>
      </p:sp>
      <p:grpSp>
        <p:nvGrpSpPr>
          <p:cNvPr id="142349" name="Group 13"/>
          <p:cNvGrpSpPr>
            <a:grpSpLocks/>
          </p:cNvGrpSpPr>
          <p:nvPr/>
        </p:nvGrpSpPr>
        <p:grpSpPr bwMode="auto">
          <a:xfrm>
            <a:off x="609600" y="6400800"/>
            <a:ext cx="7543800" cy="396875"/>
            <a:chOff x="384" y="4032"/>
            <a:chExt cx="4752" cy="250"/>
          </a:xfrm>
        </p:grpSpPr>
        <p:sp>
          <p:nvSpPr>
            <p:cNvPr id="142350" name="Text Box 14"/>
            <p:cNvSpPr txBox="1">
              <a:spLocks noChangeArrowheads="1"/>
            </p:cNvSpPr>
            <p:nvPr/>
          </p:nvSpPr>
          <p:spPr bwMode="auto">
            <a:xfrm>
              <a:off x="384" y="4032"/>
              <a:ext cx="5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z-=4</a:t>
              </a:r>
            </a:p>
          </p:txBody>
        </p:sp>
        <p:sp>
          <p:nvSpPr>
            <p:cNvPr id="142351" name="Text Box 15"/>
            <p:cNvSpPr txBox="1">
              <a:spLocks noChangeArrowheads="1"/>
            </p:cNvSpPr>
            <p:nvPr/>
          </p:nvSpPr>
          <p:spPr bwMode="auto">
            <a:xfrm>
              <a:off x="1344" y="4032"/>
              <a:ext cx="62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 =1.5</a:t>
              </a:r>
            </a:p>
          </p:txBody>
        </p:sp>
        <p:sp>
          <p:nvSpPr>
            <p:cNvPr id="142352" name="Text Box 16"/>
            <p:cNvSpPr txBox="1">
              <a:spLocks noChangeArrowheads="1"/>
            </p:cNvSpPr>
            <p:nvPr/>
          </p:nvSpPr>
          <p:spPr bwMode="auto">
            <a:xfrm>
              <a:off x="3360" y="4032"/>
              <a:ext cx="6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 =0.25</a:t>
              </a:r>
            </a:p>
          </p:txBody>
        </p:sp>
        <p:sp>
          <p:nvSpPr>
            <p:cNvPr id="142353" name="Text Box 17"/>
            <p:cNvSpPr txBox="1">
              <a:spLocks noChangeArrowheads="1"/>
            </p:cNvSpPr>
            <p:nvPr/>
          </p:nvSpPr>
          <p:spPr bwMode="auto">
            <a:xfrm>
              <a:off x="4464" y="4032"/>
              <a:ext cx="6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 =0</a:t>
              </a:r>
            </a:p>
          </p:txBody>
        </p:sp>
      </p:grpSp>
      <p:sp>
        <p:nvSpPr>
          <p:cNvPr id="2" name="Date Placeholder 1"/>
          <p:cNvSpPr>
            <a:spLocks noGrp="1"/>
          </p:cNvSpPr>
          <p:nvPr>
            <p:ph type="dt" sz="half" idx="10"/>
          </p:nvPr>
        </p:nvSpPr>
        <p:spPr/>
        <p:txBody>
          <a:bodyPr/>
          <a:lstStyle/>
          <a:p>
            <a:pPr>
              <a:defRPr/>
            </a:pPr>
            <a:fld id="{FEF439B2-59BF-43AD-922B-587889743F2B}"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159</a:t>
            </a:fld>
            <a:endParaRPr lang="en-US">
              <a:solidFill>
                <a:srgbClr val="000000"/>
              </a:solidFill>
            </a:endParaRPr>
          </a:p>
        </p:txBody>
      </p:sp>
    </p:spTree>
    <p:extLst>
      <p:ext uri="{BB962C8B-B14F-4D97-AF65-F5344CB8AC3E}">
        <p14:creationId xmlns:p14="http://schemas.microsoft.com/office/powerpoint/2010/main" val="84963791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4"/>
          <p:cNvSpPr txBox="1">
            <a:spLocks noChangeArrowheads="1"/>
          </p:cNvSpPr>
          <p:nvPr/>
        </p:nvSpPr>
        <p:spPr bwMode="auto">
          <a:xfrm>
            <a:off x="577850" y="3003550"/>
            <a:ext cx="818515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b="1">
                <a:solidFill>
                  <a:srgbClr val="002060"/>
                </a:solidFill>
                <a:latin typeface="Arial" charset="0"/>
                <a:cs typeface="Arial" charset="0"/>
              </a:rPr>
              <a:t>Positive acceleration requires </a:t>
            </a:r>
          </a:p>
          <a:p>
            <a:pPr eaLnBrk="1" fontAlgn="base" hangingPunct="1">
              <a:spcBef>
                <a:spcPct val="0"/>
              </a:spcBef>
              <a:spcAft>
                <a:spcPct val="0"/>
              </a:spcAft>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t>
            </a:r>
            <a:r>
              <a:rPr lang="en-US" altLang="en-US" sz="2400" i="1">
                <a:solidFill>
                  <a:srgbClr val="002060"/>
                </a:solidFill>
                <a:latin typeface="Arial" charset="0"/>
                <a:cs typeface="Arial" charset="0"/>
              </a:rPr>
              <a:t>             (</a:t>
            </a:r>
            <a:r>
              <a:rPr lang="en-US" altLang="en-US" sz="2400">
                <a:solidFill>
                  <a:srgbClr val="002060"/>
                </a:solidFill>
                <a:latin typeface="Arial" charset="0"/>
                <a:cs typeface="Arial" charset="0"/>
              </a:rPr>
              <a:t>unlike any known constituent of the Universe)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 non-zero cosmological constant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an alteration to General Relativity.</a:t>
            </a:r>
          </a:p>
        </p:txBody>
      </p:sp>
      <p:graphicFrame>
        <p:nvGraphicFramePr>
          <p:cNvPr id="20483" name="Object 5"/>
          <p:cNvGraphicFramePr>
            <a:graphicFrameLocks noChangeAspect="1"/>
          </p:cNvGraphicFramePr>
          <p:nvPr/>
        </p:nvGraphicFramePr>
        <p:xfrm>
          <a:off x="990600" y="3779838"/>
          <a:ext cx="2133600" cy="411162"/>
        </p:xfrm>
        <a:graphic>
          <a:graphicData uri="http://schemas.openxmlformats.org/presentationml/2006/ole">
            <mc:AlternateContent xmlns:mc="http://schemas.openxmlformats.org/markup-compatibility/2006">
              <mc:Choice xmlns:v="urn:schemas-microsoft-com:vml" Requires="v">
                <p:oleObj name="Equation" r:id="rId3" imgW="1054100" imgH="203200" progId="Equation.DSMT4">
                  <p:embed/>
                </p:oleObj>
              </mc:Choice>
              <mc:Fallback>
                <p:oleObj name="Equation" r:id="rId3" imgW="1054100" imgH="203200" progId="Equation.DSMT4">
                  <p:embed/>
                  <p:pic>
                    <p:nvPicPr>
                      <p:cNvPr id="20483"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779838"/>
                        <a:ext cx="2133600" cy="411162"/>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484" name="Object 6"/>
          <p:cNvGraphicFramePr>
            <a:graphicFrameLocks noChangeAspect="1"/>
          </p:cNvGraphicFramePr>
          <p:nvPr/>
        </p:nvGraphicFramePr>
        <p:xfrm>
          <a:off x="2609850" y="1143000"/>
          <a:ext cx="3333750" cy="855663"/>
        </p:xfrm>
        <a:graphic>
          <a:graphicData uri="http://schemas.openxmlformats.org/presentationml/2006/ole">
            <mc:AlternateContent xmlns:mc="http://schemas.openxmlformats.org/markup-compatibility/2006">
              <mc:Choice xmlns:v="urn:schemas-microsoft-com:vml" Requires="v">
                <p:oleObj name="Equation" r:id="rId5" imgW="1536033" imgH="393529" progId="Equation.DSMT4">
                  <p:embed/>
                </p:oleObj>
              </mc:Choice>
              <mc:Fallback>
                <p:oleObj name="Equation" r:id="rId5" imgW="1536033" imgH="393529" progId="Equation.DSMT4">
                  <p:embed/>
                  <p:pic>
                    <p:nvPicPr>
                      <p:cNvPr id="20484"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09850" y="1143000"/>
                        <a:ext cx="3333750" cy="8556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85" name="TextBox 4"/>
          <p:cNvSpPr txBox="1">
            <a:spLocks noChangeArrowheads="1"/>
          </p:cNvSpPr>
          <p:nvPr/>
        </p:nvSpPr>
        <p:spPr bwMode="auto">
          <a:xfrm>
            <a:off x="381000" y="5562600"/>
            <a:ext cx="91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800">
                <a:solidFill>
                  <a:srgbClr val="FF0000"/>
                </a:solidFill>
                <a:cs typeface="Arial" charset="0"/>
                <a:sym typeface="Wingdings" pitchFamily="2" charset="2"/>
              </a:rPr>
              <a:t></a:t>
            </a:r>
            <a:endParaRPr lang="en-US" altLang="en-US" sz="2800">
              <a:solidFill>
                <a:srgbClr val="FF0000"/>
              </a:solidFill>
              <a:cs typeface="Arial" charset="0"/>
            </a:endParaRPr>
          </a:p>
        </p:txBody>
      </p:sp>
      <p:sp>
        <p:nvSpPr>
          <p:cNvPr id="2" name="Date Placeholder 1"/>
          <p:cNvSpPr>
            <a:spLocks noGrp="1"/>
          </p:cNvSpPr>
          <p:nvPr>
            <p:ph type="dt" sz="half" idx="10"/>
          </p:nvPr>
        </p:nvSpPr>
        <p:spPr/>
        <p:txBody>
          <a:bodyPr/>
          <a:lstStyle/>
          <a:p>
            <a:pPr>
              <a:defRPr/>
            </a:pPr>
            <a:fld id="{1097455D-A6E4-4353-8314-F7A0AEC5C8D0}"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16</a:t>
            </a:fld>
            <a:endParaRPr lang="en-US">
              <a:solidFill>
                <a:srgbClr val="002060">
                  <a:tint val="75000"/>
                </a:srgbClr>
              </a:solidFill>
            </a:endParaRPr>
          </a:p>
        </p:txBody>
      </p:sp>
    </p:spTree>
    <p:extLst>
      <p:ext uri="{BB962C8B-B14F-4D97-AF65-F5344CB8AC3E}">
        <p14:creationId xmlns:p14="http://schemas.microsoft.com/office/powerpoint/2010/main" val="4103456113"/>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6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581025"/>
            <a:ext cx="8359775" cy="6276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43363" name="Object 3"/>
          <p:cNvGraphicFramePr>
            <a:graphicFrameLocks noChangeAspect="1"/>
          </p:cNvGraphicFramePr>
          <p:nvPr/>
        </p:nvGraphicFramePr>
        <p:xfrm>
          <a:off x="457200" y="1295400"/>
          <a:ext cx="422275" cy="542925"/>
        </p:xfrm>
        <a:graphic>
          <a:graphicData uri="http://schemas.openxmlformats.org/presentationml/2006/ole">
            <mc:AlternateContent xmlns:mc="http://schemas.openxmlformats.org/markup-compatibility/2006">
              <mc:Choice xmlns:v="urn:schemas-microsoft-com:vml" Requires="v">
                <p:oleObj name="Equation" r:id="rId3" imgW="177646" imgH="228402" progId="Equation.DSMT4">
                  <p:embed/>
                </p:oleObj>
              </mc:Choice>
              <mc:Fallback>
                <p:oleObj name="Equation" r:id="rId3" imgW="177646" imgH="228402" progId="Equation.DSMT4">
                  <p:embed/>
                  <p:pic>
                    <p:nvPicPr>
                      <p:cNvPr id="143363"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295400"/>
                        <a:ext cx="422275" cy="542925"/>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3364" name="Text Box 4"/>
          <p:cNvSpPr txBox="1">
            <a:spLocks noChangeArrowheads="1"/>
          </p:cNvSpPr>
          <p:nvPr/>
        </p:nvSpPr>
        <p:spPr bwMode="auto">
          <a:xfrm rot="-5400000">
            <a:off x="-2470150" y="3740151"/>
            <a:ext cx="54006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Principle Axes</a:t>
            </a:r>
          </a:p>
        </p:txBody>
      </p:sp>
      <p:graphicFrame>
        <p:nvGraphicFramePr>
          <p:cNvPr id="143365" name="Object 5"/>
          <p:cNvGraphicFramePr>
            <a:graphicFrameLocks noChangeAspect="1"/>
          </p:cNvGraphicFramePr>
          <p:nvPr/>
        </p:nvGraphicFramePr>
        <p:xfrm>
          <a:off x="504825" y="3573463"/>
          <a:ext cx="433388" cy="720725"/>
        </p:xfrm>
        <a:graphic>
          <a:graphicData uri="http://schemas.openxmlformats.org/presentationml/2006/ole">
            <mc:AlternateContent xmlns:mc="http://schemas.openxmlformats.org/markup-compatibility/2006">
              <mc:Choice xmlns:v="urn:schemas-microsoft-com:vml" Requires="v">
                <p:oleObj name="Equation" r:id="rId5" imgW="152268" imgH="253780" progId="Equation.DSMT4">
                  <p:embed/>
                </p:oleObj>
              </mc:Choice>
              <mc:Fallback>
                <p:oleObj name="Equation" r:id="rId5" imgW="152268" imgH="253780" progId="Equation.DSMT4">
                  <p:embed/>
                  <p:pic>
                    <p:nvPicPr>
                      <p:cNvPr id="143365"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4825" y="3573463"/>
                        <a:ext cx="433388" cy="720725"/>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3366" name="Object 6"/>
          <p:cNvGraphicFramePr>
            <a:graphicFrameLocks noChangeAspect="1"/>
          </p:cNvGraphicFramePr>
          <p:nvPr/>
        </p:nvGraphicFramePr>
        <p:xfrm>
          <a:off x="8691563" y="3500438"/>
          <a:ext cx="300037" cy="560387"/>
        </p:xfrm>
        <a:graphic>
          <a:graphicData uri="http://schemas.openxmlformats.org/presentationml/2006/ole">
            <mc:AlternateContent xmlns:mc="http://schemas.openxmlformats.org/markup-compatibility/2006">
              <mc:Choice xmlns:v="urn:schemas-microsoft-com:vml" Requires="v">
                <p:oleObj name="Equation" r:id="rId7" imgW="88707" imgH="164742" progId="Equation.DSMT4">
                  <p:embed/>
                </p:oleObj>
              </mc:Choice>
              <mc:Fallback>
                <p:oleObj name="Equation" r:id="rId7" imgW="88707" imgH="164742" progId="Equation.DSMT4">
                  <p:embed/>
                  <p:pic>
                    <p:nvPicPr>
                      <p:cNvPr id="143366" name="Object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691563" y="3500438"/>
                        <a:ext cx="300037" cy="560387"/>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3367" name="Line 7"/>
          <p:cNvSpPr>
            <a:spLocks noChangeShapeType="1"/>
          </p:cNvSpPr>
          <p:nvPr/>
        </p:nvSpPr>
        <p:spPr bwMode="auto">
          <a:xfrm flipH="1" flipV="1">
            <a:off x="8259763" y="2924175"/>
            <a:ext cx="431800" cy="649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3368" name="Line 8"/>
          <p:cNvSpPr>
            <a:spLocks noChangeShapeType="1"/>
          </p:cNvSpPr>
          <p:nvPr/>
        </p:nvSpPr>
        <p:spPr bwMode="auto">
          <a:xfrm flipH="1">
            <a:off x="8259763" y="3933825"/>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3369" name="Line 9"/>
          <p:cNvSpPr>
            <a:spLocks noChangeShapeType="1"/>
          </p:cNvSpPr>
          <p:nvPr/>
        </p:nvSpPr>
        <p:spPr bwMode="auto">
          <a:xfrm flipH="1">
            <a:off x="8259763" y="4076700"/>
            <a:ext cx="503237" cy="11525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143370" name="Object 10"/>
          <p:cNvGraphicFramePr>
            <a:graphicFrameLocks noChangeAspect="1"/>
          </p:cNvGraphicFramePr>
          <p:nvPr/>
        </p:nvGraphicFramePr>
        <p:xfrm>
          <a:off x="3981450" y="6273800"/>
          <a:ext cx="361950" cy="395288"/>
        </p:xfrm>
        <a:graphic>
          <a:graphicData uri="http://schemas.openxmlformats.org/presentationml/2006/ole">
            <mc:AlternateContent xmlns:mc="http://schemas.openxmlformats.org/markup-compatibility/2006">
              <mc:Choice xmlns:v="urn:schemas-microsoft-com:vml" Requires="v">
                <p:oleObj name="Equation" r:id="rId9" imgW="126835" imgH="139518" progId="Equation.DSMT4">
                  <p:embed/>
                </p:oleObj>
              </mc:Choice>
              <mc:Fallback>
                <p:oleObj name="Equation" r:id="rId9" imgW="126835" imgH="139518" progId="Equation.DSMT4">
                  <p:embed/>
                  <p:pic>
                    <p:nvPicPr>
                      <p:cNvPr id="143370" name="Object 1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81450" y="6273800"/>
                        <a:ext cx="361950" cy="395288"/>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3371" name="Text Box 11"/>
          <p:cNvSpPr txBox="1">
            <a:spLocks noChangeArrowheads="1"/>
          </p:cNvSpPr>
          <p:nvPr/>
        </p:nvSpPr>
        <p:spPr bwMode="auto">
          <a:xfrm>
            <a:off x="900113" y="188913"/>
            <a:ext cx="7777162" cy="822325"/>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Characterizing 9D ellipses by principle axes and corresponding errors</a:t>
            </a:r>
          </a:p>
        </p:txBody>
      </p:sp>
      <p:sp>
        <p:nvSpPr>
          <p:cNvPr id="143372" name="Text Box 12"/>
          <p:cNvSpPr txBox="1">
            <a:spLocks noChangeArrowheads="1"/>
          </p:cNvSpPr>
          <p:nvPr/>
        </p:nvSpPr>
        <p:spPr bwMode="auto">
          <a:xfrm>
            <a:off x="0" y="700088"/>
            <a:ext cx="1905000" cy="366712"/>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50000"/>
              </a:spcBef>
              <a:spcAft>
                <a:spcPct val="0"/>
              </a:spcAft>
              <a:buFontTx/>
              <a:buNone/>
            </a:pPr>
            <a:r>
              <a:rPr lang="en-US" altLang="en-US" sz="1800" b="1">
                <a:solidFill>
                  <a:srgbClr val="FFFFFF"/>
                </a:solidFill>
              </a:rPr>
              <a:t>WL Stage 4 Opt</a:t>
            </a:r>
          </a:p>
        </p:txBody>
      </p:sp>
      <p:grpSp>
        <p:nvGrpSpPr>
          <p:cNvPr id="143373" name="Group 13"/>
          <p:cNvGrpSpPr>
            <a:grpSpLocks/>
          </p:cNvGrpSpPr>
          <p:nvPr/>
        </p:nvGrpSpPr>
        <p:grpSpPr bwMode="auto">
          <a:xfrm>
            <a:off x="609600" y="6400800"/>
            <a:ext cx="7543800" cy="396875"/>
            <a:chOff x="384" y="4032"/>
            <a:chExt cx="4752" cy="250"/>
          </a:xfrm>
        </p:grpSpPr>
        <p:sp>
          <p:nvSpPr>
            <p:cNvPr id="143374" name="Text Box 14"/>
            <p:cNvSpPr txBox="1">
              <a:spLocks noChangeArrowheads="1"/>
            </p:cNvSpPr>
            <p:nvPr/>
          </p:nvSpPr>
          <p:spPr bwMode="auto">
            <a:xfrm>
              <a:off x="384" y="4032"/>
              <a:ext cx="5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z-=4</a:t>
              </a:r>
            </a:p>
          </p:txBody>
        </p:sp>
        <p:sp>
          <p:nvSpPr>
            <p:cNvPr id="143375" name="Text Box 15"/>
            <p:cNvSpPr txBox="1">
              <a:spLocks noChangeArrowheads="1"/>
            </p:cNvSpPr>
            <p:nvPr/>
          </p:nvSpPr>
          <p:spPr bwMode="auto">
            <a:xfrm>
              <a:off x="1344" y="4032"/>
              <a:ext cx="62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 =1.5</a:t>
              </a:r>
            </a:p>
          </p:txBody>
        </p:sp>
        <p:sp>
          <p:nvSpPr>
            <p:cNvPr id="143376" name="Text Box 16"/>
            <p:cNvSpPr txBox="1">
              <a:spLocks noChangeArrowheads="1"/>
            </p:cNvSpPr>
            <p:nvPr/>
          </p:nvSpPr>
          <p:spPr bwMode="auto">
            <a:xfrm>
              <a:off x="3360" y="4032"/>
              <a:ext cx="6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 =0.25</a:t>
              </a:r>
            </a:p>
          </p:txBody>
        </p:sp>
        <p:sp>
          <p:nvSpPr>
            <p:cNvPr id="143377" name="Text Box 17"/>
            <p:cNvSpPr txBox="1">
              <a:spLocks noChangeArrowheads="1"/>
            </p:cNvSpPr>
            <p:nvPr/>
          </p:nvSpPr>
          <p:spPr bwMode="auto">
            <a:xfrm>
              <a:off x="4464" y="4032"/>
              <a:ext cx="6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 =0</a:t>
              </a:r>
            </a:p>
          </p:txBody>
        </p:sp>
      </p:grpSp>
      <p:sp>
        <p:nvSpPr>
          <p:cNvPr id="2" name="Date Placeholder 1"/>
          <p:cNvSpPr>
            <a:spLocks noGrp="1"/>
          </p:cNvSpPr>
          <p:nvPr>
            <p:ph type="dt" sz="half" idx="10"/>
          </p:nvPr>
        </p:nvSpPr>
        <p:spPr/>
        <p:txBody>
          <a:bodyPr/>
          <a:lstStyle/>
          <a:p>
            <a:pPr>
              <a:defRPr/>
            </a:pPr>
            <a:fld id="{F47B868B-1633-4E4B-8901-D2877402F925}"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160</a:t>
            </a:fld>
            <a:endParaRPr lang="en-US">
              <a:solidFill>
                <a:srgbClr val="000000"/>
              </a:solidFill>
            </a:endParaRPr>
          </a:p>
        </p:txBody>
      </p:sp>
    </p:spTree>
    <p:extLst>
      <p:ext uri="{BB962C8B-B14F-4D97-AF65-F5344CB8AC3E}">
        <p14:creationId xmlns:p14="http://schemas.microsoft.com/office/powerpoint/2010/main" val="1523867913"/>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75" y="581025"/>
            <a:ext cx="8359775" cy="6276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44387" name="Object 3"/>
          <p:cNvGraphicFramePr>
            <a:graphicFrameLocks noChangeAspect="1"/>
          </p:cNvGraphicFramePr>
          <p:nvPr/>
        </p:nvGraphicFramePr>
        <p:xfrm>
          <a:off x="457200" y="1295400"/>
          <a:ext cx="422275" cy="542925"/>
        </p:xfrm>
        <a:graphic>
          <a:graphicData uri="http://schemas.openxmlformats.org/presentationml/2006/ole">
            <mc:AlternateContent xmlns:mc="http://schemas.openxmlformats.org/markup-compatibility/2006">
              <mc:Choice xmlns:v="urn:schemas-microsoft-com:vml" Requires="v">
                <p:oleObj name="Equation" r:id="rId3" imgW="177646" imgH="228402" progId="Equation.DSMT4">
                  <p:embed/>
                </p:oleObj>
              </mc:Choice>
              <mc:Fallback>
                <p:oleObj name="Equation" r:id="rId3" imgW="177646" imgH="228402" progId="Equation.DSMT4">
                  <p:embed/>
                  <p:pic>
                    <p:nvPicPr>
                      <p:cNvPr id="144387"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295400"/>
                        <a:ext cx="422275" cy="542925"/>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4388" name="Text Box 4"/>
          <p:cNvSpPr txBox="1">
            <a:spLocks noChangeArrowheads="1"/>
          </p:cNvSpPr>
          <p:nvPr/>
        </p:nvSpPr>
        <p:spPr bwMode="auto">
          <a:xfrm rot="-5400000">
            <a:off x="-2470150" y="3740151"/>
            <a:ext cx="54006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Principle Axes</a:t>
            </a:r>
          </a:p>
        </p:txBody>
      </p:sp>
      <p:graphicFrame>
        <p:nvGraphicFramePr>
          <p:cNvPr id="144389" name="Object 5"/>
          <p:cNvGraphicFramePr>
            <a:graphicFrameLocks noChangeAspect="1"/>
          </p:cNvGraphicFramePr>
          <p:nvPr/>
        </p:nvGraphicFramePr>
        <p:xfrm>
          <a:off x="504825" y="3573463"/>
          <a:ext cx="433388" cy="720725"/>
        </p:xfrm>
        <a:graphic>
          <a:graphicData uri="http://schemas.openxmlformats.org/presentationml/2006/ole">
            <mc:AlternateContent xmlns:mc="http://schemas.openxmlformats.org/markup-compatibility/2006">
              <mc:Choice xmlns:v="urn:schemas-microsoft-com:vml" Requires="v">
                <p:oleObj name="Equation" r:id="rId5" imgW="152268" imgH="253780" progId="Equation.DSMT4">
                  <p:embed/>
                </p:oleObj>
              </mc:Choice>
              <mc:Fallback>
                <p:oleObj name="Equation" r:id="rId5" imgW="152268" imgH="253780" progId="Equation.DSMT4">
                  <p:embed/>
                  <p:pic>
                    <p:nvPicPr>
                      <p:cNvPr id="144389"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4825" y="3573463"/>
                        <a:ext cx="433388" cy="720725"/>
                      </a:xfrm>
                      <a:prstGeom prst="rect">
                        <a:avLst/>
                      </a:prstGeom>
                      <a:solidFill>
                        <a:srgbClr val="FFFFFF"/>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4390" name="Object 6"/>
          <p:cNvGraphicFramePr>
            <a:graphicFrameLocks noChangeAspect="1"/>
          </p:cNvGraphicFramePr>
          <p:nvPr/>
        </p:nvGraphicFramePr>
        <p:xfrm>
          <a:off x="8691563" y="3500438"/>
          <a:ext cx="300037" cy="560387"/>
        </p:xfrm>
        <a:graphic>
          <a:graphicData uri="http://schemas.openxmlformats.org/presentationml/2006/ole">
            <mc:AlternateContent xmlns:mc="http://schemas.openxmlformats.org/markup-compatibility/2006">
              <mc:Choice xmlns:v="urn:schemas-microsoft-com:vml" Requires="v">
                <p:oleObj name="Equation" r:id="rId7" imgW="88707" imgH="164742" progId="Equation.DSMT4">
                  <p:embed/>
                </p:oleObj>
              </mc:Choice>
              <mc:Fallback>
                <p:oleObj name="Equation" r:id="rId7" imgW="88707" imgH="164742" progId="Equation.DSMT4">
                  <p:embed/>
                  <p:pic>
                    <p:nvPicPr>
                      <p:cNvPr id="144390" name="Object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691563" y="3500438"/>
                        <a:ext cx="300037" cy="560387"/>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4391" name="Line 7"/>
          <p:cNvSpPr>
            <a:spLocks noChangeShapeType="1"/>
          </p:cNvSpPr>
          <p:nvPr/>
        </p:nvSpPr>
        <p:spPr bwMode="auto">
          <a:xfrm flipH="1" flipV="1">
            <a:off x="8259763" y="2924175"/>
            <a:ext cx="431800" cy="649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4392" name="Line 8"/>
          <p:cNvSpPr>
            <a:spLocks noChangeShapeType="1"/>
          </p:cNvSpPr>
          <p:nvPr/>
        </p:nvSpPr>
        <p:spPr bwMode="auto">
          <a:xfrm flipH="1">
            <a:off x="8259763" y="3933825"/>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144393" name="Line 9"/>
          <p:cNvSpPr>
            <a:spLocks noChangeShapeType="1"/>
          </p:cNvSpPr>
          <p:nvPr/>
        </p:nvSpPr>
        <p:spPr bwMode="auto">
          <a:xfrm flipH="1">
            <a:off x="8259763" y="4076700"/>
            <a:ext cx="503237" cy="11525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144394" name="Object 10"/>
          <p:cNvGraphicFramePr>
            <a:graphicFrameLocks noChangeAspect="1"/>
          </p:cNvGraphicFramePr>
          <p:nvPr/>
        </p:nvGraphicFramePr>
        <p:xfrm>
          <a:off x="3981450" y="6273800"/>
          <a:ext cx="361950" cy="395288"/>
        </p:xfrm>
        <a:graphic>
          <a:graphicData uri="http://schemas.openxmlformats.org/presentationml/2006/ole">
            <mc:AlternateContent xmlns:mc="http://schemas.openxmlformats.org/markup-compatibility/2006">
              <mc:Choice xmlns:v="urn:schemas-microsoft-com:vml" Requires="v">
                <p:oleObj name="Equation" r:id="rId9" imgW="126835" imgH="139518" progId="Equation.DSMT4">
                  <p:embed/>
                </p:oleObj>
              </mc:Choice>
              <mc:Fallback>
                <p:oleObj name="Equation" r:id="rId9" imgW="126835" imgH="139518" progId="Equation.DSMT4">
                  <p:embed/>
                  <p:pic>
                    <p:nvPicPr>
                      <p:cNvPr id="144394" name="Object 1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81450" y="6273800"/>
                        <a:ext cx="361950" cy="395288"/>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4395" name="Text Box 11"/>
          <p:cNvSpPr txBox="1">
            <a:spLocks noChangeArrowheads="1"/>
          </p:cNvSpPr>
          <p:nvPr/>
        </p:nvSpPr>
        <p:spPr bwMode="auto">
          <a:xfrm>
            <a:off x="900113" y="188913"/>
            <a:ext cx="7777162" cy="830997"/>
          </a:xfrm>
          <a:prstGeom prst="rect">
            <a:avLst/>
          </a:prstGeom>
          <a:solidFill>
            <a:schemeClr val="bg1"/>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dirty="0">
                <a:solidFill>
                  <a:srgbClr val="000099"/>
                </a:solidFill>
              </a:rPr>
              <a:t>Characterizing 16D ellipses by principle axes and corresponding errors</a:t>
            </a:r>
          </a:p>
        </p:txBody>
      </p:sp>
      <p:sp>
        <p:nvSpPr>
          <p:cNvPr id="144396" name="Text Box 12"/>
          <p:cNvSpPr txBox="1">
            <a:spLocks noChangeArrowheads="1"/>
          </p:cNvSpPr>
          <p:nvPr/>
        </p:nvSpPr>
        <p:spPr bwMode="auto">
          <a:xfrm>
            <a:off x="0" y="700088"/>
            <a:ext cx="1905000" cy="366712"/>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50000"/>
              </a:spcBef>
              <a:spcAft>
                <a:spcPct val="0"/>
              </a:spcAft>
              <a:buFontTx/>
              <a:buNone/>
            </a:pPr>
            <a:r>
              <a:rPr lang="en-US" altLang="en-US" sz="1800" b="1">
                <a:solidFill>
                  <a:srgbClr val="FFFFFF"/>
                </a:solidFill>
              </a:rPr>
              <a:t>WL Stage 4 Opt</a:t>
            </a:r>
          </a:p>
        </p:txBody>
      </p:sp>
      <p:sp>
        <p:nvSpPr>
          <p:cNvPr id="144397" name="Oval 13"/>
          <p:cNvSpPr>
            <a:spLocks noChangeArrowheads="1"/>
          </p:cNvSpPr>
          <p:nvPr/>
        </p:nvSpPr>
        <p:spPr bwMode="auto">
          <a:xfrm>
            <a:off x="5410200" y="5791200"/>
            <a:ext cx="2590800" cy="7620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a:solidFill>
                  <a:srgbClr val="333399"/>
                </a:solidFill>
              </a:rPr>
              <a:t>“Convergence”</a:t>
            </a:r>
          </a:p>
        </p:txBody>
      </p:sp>
      <p:grpSp>
        <p:nvGrpSpPr>
          <p:cNvPr id="144398" name="Group 14"/>
          <p:cNvGrpSpPr>
            <a:grpSpLocks/>
          </p:cNvGrpSpPr>
          <p:nvPr/>
        </p:nvGrpSpPr>
        <p:grpSpPr bwMode="auto">
          <a:xfrm>
            <a:off x="609600" y="6400800"/>
            <a:ext cx="7543800" cy="396875"/>
            <a:chOff x="384" y="4032"/>
            <a:chExt cx="4752" cy="250"/>
          </a:xfrm>
        </p:grpSpPr>
        <p:sp>
          <p:nvSpPr>
            <p:cNvPr id="144399" name="Text Box 15"/>
            <p:cNvSpPr txBox="1">
              <a:spLocks noChangeArrowheads="1"/>
            </p:cNvSpPr>
            <p:nvPr/>
          </p:nvSpPr>
          <p:spPr bwMode="auto">
            <a:xfrm>
              <a:off x="384" y="4032"/>
              <a:ext cx="5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z-=4</a:t>
              </a:r>
            </a:p>
          </p:txBody>
        </p:sp>
        <p:sp>
          <p:nvSpPr>
            <p:cNvPr id="144400" name="Text Box 16"/>
            <p:cNvSpPr txBox="1">
              <a:spLocks noChangeArrowheads="1"/>
            </p:cNvSpPr>
            <p:nvPr/>
          </p:nvSpPr>
          <p:spPr bwMode="auto">
            <a:xfrm>
              <a:off x="1344" y="4032"/>
              <a:ext cx="62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 =1.5</a:t>
              </a:r>
            </a:p>
          </p:txBody>
        </p:sp>
        <p:sp>
          <p:nvSpPr>
            <p:cNvPr id="144401" name="Text Box 17"/>
            <p:cNvSpPr txBox="1">
              <a:spLocks noChangeArrowheads="1"/>
            </p:cNvSpPr>
            <p:nvPr/>
          </p:nvSpPr>
          <p:spPr bwMode="auto">
            <a:xfrm>
              <a:off x="3360" y="4032"/>
              <a:ext cx="6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 =0.25</a:t>
              </a:r>
            </a:p>
          </p:txBody>
        </p:sp>
        <p:sp>
          <p:nvSpPr>
            <p:cNvPr id="144402" name="Text Box 18"/>
            <p:cNvSpPr txBox="1">
              <a:spLocks noChangeArrowheads="1"/>
            </p:cNvSpPr>
            <p:nvPr/>
          </p:nvSpPr>
          <p:spPr bwMode="auto">
            <a:xfrm>
              <a:off x="4464" y="4032"/>
              <a:ext cx="6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a:solidFill>
                    <a:srgbClr val="333399"/>
                  </a:solidFill>
                </a:rPr>
                <a:t>z =0</a:t>
              </a:r>
            </a:p>
          </p:txBody>
        </p:sp>
      </p:grpSp>
      <p:sp>
        <p:nvSpPr>
          <p:cNvPr id="2" name="Date Placeholder 1"/>
          <p:cNvSpPr>
            <a:spLocks noGrp="1"/>
          </p:cNvSpPr>
          <p:nvPr>
            <p:ph type="dt" sz="half" idx="10"/>
          </p:nvPr>
        </p:nvSpPr>
        <p:spPr/>
        <p:txBody>
          <a:bodyPr/>
          <a:lstStyle/>
          <a:p>
            <a:pPr>
              <a:defRPr/>
            </a:pPr>
            <a:fld id="{687494C0-BB7C-4B68-A71E-7A2AA3E24732}"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161</a:t>
            </a:fld>
            <a:endParaRPr lang="en-US">
              <a:solidFill>
                <a:srgbClr val="000000"/>
              </a:solidFill>
            </a:endParaRPr>
          </a:p>
        </p:txBody>
      </p:sp>
    </p:spTree>
    <p:extLst>
      <p:ext uri="{BB962C8B-B14F-4D97-AF65-F5344CB8AC3E}">
        <p14:creationId xmlns:p14="http://schemas.microsoft.com/office/powerpoint/2010/main" val="101893627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2413" y="377825"/>
            <a:ext cx="8640762" cy="6480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5411" name="Rectangle 3"/>
          <p:cNvSpPr>
            <a:spLocks noChangeArrowheads="1"/>
          </p:cNvSpPr>
          <p:nvPr/>
        </p:nvSpPr>
        <p:spPr bwMode="auto">
          <a:xfrm>
            <a:off x="1600200" y="304800"/>
            <a:ext cx="4953000" cy="762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5412" name="Text Box 4"/>
          <p:cNvSpPr txBox="1">
            <a:spLocks noChangeArrowheads="1"/>
          </p:cNvSpPr>
          <p:nvPr/>
        </p:nvSpPr>
        <p:spPr bwMode="auto">
          <a:xfrm>
            <a:off x="179388" y="584200"/>
            <a:ext cx="2879725" cy="396875"/>
          </a:xfrm>
          <a:prstGeom prst="rect">
            <a:avLst/>
          </a:prstGeom>
          <a:solidFill>
            <a:srgbClr val="FF00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a:solidFill>
                  <a:srgbClr val="FFFFFF"/>
                </a:solidFill>
              </a:rPr>
              <a:t>DETF(-CL)</a:t>
            </a:r>
          </a:p>
        </p:txBody>
      </p:sp>
      <p:sp>
        <p:nvSpPr>
          <p:cNvPr id="145413" name="Text Box 5"/>
          <p:cNvSpPr txBox="1">
            <a:spLocks noChangeArrowheads="1"/>
          </p:cNvSpPr>
          <p:nvPr/>
        </p:nvSpPr>
        <p:spPr bwMode="auto">
          <a:xfrm>
            <a:off x="179388" y="1160463"/>
            <a:ext cx="2879725" cy="396875"/>
          </a:xfrm>
          <a:prstGeom prst="rect">
            <a:avLst/>
          </a:prstGeom>
          <a:solidFill>
            <a:srgbClr val="FFFF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a:solidFill>
                  <a:srgbClr val="000000"/>
                </a:solidFill>
              </a:rPr>
              <a:t>9D (-CL)</a:t>
            </a:r>
          </a:p>
        </p:txBody>
      </p:sp>
      <p:graphicFrame>
        <p:nvGraphicFramePr>
          <p:cNvPr id="145414" name="Object 6"/>
          <p:cNvGraphicFramePr>
            <a:graphicFrameLocks noChangeAspect="1"/>
          </p:cNvGraphicFramePr>
          <p:nvPr/>
        </p:nvGraphicFramePr>
        <p:xfrm>
          <a:off x="4038600" y="304800"/>
          <a:ext cx="1468438" cy="714375"/>
        </p:xfrm>
        <a:graphic>
          <a:graphicData uri="http://schemas.openxmlformats.org/presentationml/2006/ole">
            <mc:AlternateContent xmlns:mc="http://schemas.openxmlformats.org/markup-compatibility/2006">
              <mc:Choice xmlns:v="urn:schemas-microsoft-com:vml" Requires="v">
                <p:oleObj name="Equation" r:id="rId4" imgW="469900" imgH="228600" progId="Equation.DSMT4">
                  <p:embed/>
                </p:oleObj>
              </mc:Choice>
              <mc:Fallback>
                <p:oleObj name="Equation" r:id="rId4" imgW="469900" imgH="228600" progId="Equation.DSMT4">
                  <p:embed/>
                  <p:pic>
                    <p:nvPicPr>
                      <p:cNvPr id="145414"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304800"/>
                        <a:ext cx="1468438" cy="714375"/>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A0EE7E4A-0122-4673-B4DD-ACAAF95E3793}"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162</a:t>
            </a:fld>
            <a:endParaRPr lang="en-US">
              <a:solidFill>
                <a:srgbClr val="000000"/>
              </a:solidFill>
            </a:endParaRPr>
          </a:p>
        </p:txBody>
      </p:sp>
    </p:spTree>
    <p:extLst>
      <p:ext uri="{BB962C8B-B14F-4D97-AF65-F5344CB8AC3E}">
        <p14:creationId xmlns:p14="http://schemas.microsoft.com/office/powerpoint/2010/main" val="3705751518"/>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2413" y="377825"/>
            <a:ext cx="8640762" cy="6480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6435" name="Rectangle 3"/>
          <p:cNvSpPr>
            <a:spLocks noChangeArrowheads="1"/>
          </p:cNvSpPr>
          <p:nvPr/>
        </p:nvSpPr>
        <p:spPr bwMode="auto">
          <a:xfrm>
            <a:off x="1600200" y="304800"/>
            <a:ext cx="4953000" cy="762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46436" name="Text Box 4"/>
          <p:cNvSpPr txBox="1">
            <a:spLocks noChangeArrowheads="1"/>
          </p:cNvSpPr>
          <p:nvPr/>
        </p:nvSpPr>
        <p:spPr bwMode="auto">
          <a:xfrm>
            <a:off x="179388" y="584200"/>
            <a:ext cx="2879725" cy="396875"/>
          </a:xfrm>
          <a:prstGeom prst="rect">
            <a:avLst/>
          </a:prstGeom>
          <a:solidFill>
            <a:srgbClr val="FF00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a:solidFill>
                  <a:srgbClr val="FFFFFF"/>
                </a:solidFill>
              </a:rPr>
              <a:t>DETF(-CL)</a:t>
            </a:r>
          </a:p>
        </p:txBody>
      </p:sp>
      <p:sp>
        <p:nvSpPr>
          <p:cNvPr id="146437" name="Text Box 5"/>
          <p:cNvSpPr txBox="1">
            <a:spLocks noChangeArrowheads="1"/>
          </p:cNvSpPr>
          <p:nvPr/>
        </p:nvSpPr>
        <p:spPr bwMode="auto">
          <a:xfrm>
            <a:off x="179388" y="1160463"/>
            <a:ext cx="2879725" cy="396875"/>
          </a:xfrm>
          <a:prstGeom prst="rect">
            <a:avLst/>
          </a:prstGeom>
          <a:solidFill>
            <a:srgbClr val="FFFF00"/>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000">
                <a:solidFill>
                  <a:srgbClr val="000000"/>
                </a:solidFill>
              </a:rPr>
              <a:t>9D (-CL)</a:t>
            </a:r>
          </a:p>
        </p:txBody>
      </p:sp>
      <p:graphicFrame>
        <p:nvGraphicFramePr>
          <p:cNvPr id="146438" name="Object 6"/>
          <p:cNvGraphicFramePr>
            <a:graphicFrameLocks noChangeAspect="1"/>
          </p:cNvGraphicFramePr>
          <p:nvPr/>
        </p:nvGraphicFramePr>
        <p:xfrm>
          <a:off x="4038600" y="304800"/>
          <a:ext cx="1468438" cy="714375"/>
        </p:xfrm>
        <a:graphic>
          <a:graphicData uri="http://schemas.openxmlformats.org/presentationml/2006/ole">
            <mc:AlternateContent xmlns:mc="http://schemas.openxmlformats.org/markup-compatibility/2006">
              <mc:Choice xmlns:v="urn:schemas-microsoft-com:vml" Requires="v">
                <p:oleObj name="Equation" r:id="rId4" imgW="469900" imgH="228600" progId="Equation.DSMT4">
                  <p:embed/>
                </p:oleObj>
              </mc:Choice>
              <mc:Fallback>
                <p:oleObj name="Equation" r:id="rId4" imgW="469900" imgH="228600" progId="Equation.DSMT4">
                  <p:embed/>
                  <p:pic>
                    <p:nvPicPr>
                      <p:cNvPr id="146438"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304800"/>
                        <a:ext cx="1468438" cy="714375"/>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6439" name="Text Box 7"/>
          <p:cNvSpPr txBox="1">
            <a:spLocks noChangeArrowheads="1"/>
          </p:cNvSpPr>
          <p:nvPr/>
        </p:nvSpPr>
        <p:spPr bwMode="auto">
          <a:xfrm>
            <a:off x="323850" y="6335713"/>
            <a:ext cx="8424863" cy="457200"/>
          </a:xfrm>
          <a:prstGeom prst="rect">
            <a:avLst/>
          </a:prstGeom>
          <a:solidFill>
            <a:srgbClr val="000099"/>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FFFFFF"/>
                </a:solidFill>
                <a:sym typeface="Wingdings" pitchFamily="2" charset="2"/>
              </a:rPr>
              <a:t>Stage 2  Stage 4 = 3 orders of magnitude (vs 1 for DETF)</a:t>
            </a:r>
            <a:endParaRPr lang="en-US" altLang="en-US" sz="2400">
              <a:solidFill>
                <a:srgbClr val="FFFFFF"/>
              </a:solidFill>
            </a:endParaRPr>
          </a:p>
        </p:txBody>
      </p:sp>
      <p:sp>
        <p:nvSpPr>
          <p:cNvPr id="146440" name="Text Box 8"/>
          <p:cNvSpPr txBox="1">
            <a:spLocks noChangeArrowheads="1"/>
          </p:cNvSpPr>
          <p:nvPr/>
        </p:nvSpPr>
        <p:spPr bwMode="auto">
          <a:xfrm>
            <a:off x="395288" y="3352800"/>
            <a:ext cx="8424862" cy="457200"/>
          </a:xfrm>
          <a:prstGeom prst="rect">
            <a:avLst/>
          </a:prstGeom>
          <a:solidFill>
            <a:srgbClr val="000099"/>
          </a:soli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FFFFFF"/>
                </a:solidFill>
              </a:rPr>
              <a:t>Stage 2 </a:t>
            </a:r>
            <a:r>
              <a:rPr lang="en-US" altLang="en-US" sz="2400">
                <a:solidFill>
                  <a:srgbClr val="FFFFFF"/>
                </a:solidFill>
                <a:sym typeface="Wingdings" pitchFamily="2" charset="2"/>
              </a:rPr>
              <a:t> Stage 3 = 1 order of magnitude (vs 0.5 for DETF)</a:t>
            </a:r>
          </a:p>
        </p:txBody>
      </p:sp>
      <p:sp>
        <p:nvSpPr>
          <p:cNvPr id="2" name="Date Placeholder 1"/>
          <p:cNvSpPr>
            <a:spLocks noGrp="1"/>
          </p:cNvSpPr>
          <p:nvPr>
            <p:ph type="dt" sz="half" idx="10"/>
          </p:nvPr>
        </p:nvSpPr>
        <p:spPr/>
        <p:txBody>
          <a:bodyPr/>
          <a:lstStyle/>
          <a:p>
            <a:pPr>
              <a:defRPr/>
            </a:pPr>
            <a:fld id="{04D3C1BF-03B6-4C60-ACCA-B8772CF57FB3}"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163</a:t>
            </a:fld>
            <a:endParaRPr lang="en-US">
              <a:solidFill>
                <a:srgbClr val="000000"/>
              </a:solidFill>
            </a:endParaRPr>
          </a:p>
        </p:txBody>
      </p:sp>
    </p:spTree>
    <p:extLst>
      <p:ext uri="{BB962C8B-B14F-4D97-AF65-F5344CB8AC3E}">
        <p14:creationId xmlns:p14="http://schemas.microsoft.com/office/powerpoint/2010/main" val="7778376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ext Box 2"/>
          <p:cNvSpPr txBox="1">
            <a:spLocks noChangeArrowheads="1"/>
          </p:cNvSpPr>
          <p:nvPr/>
        </p:nvSpPr>
        <p:spPr bwMode="auto">
          <a:xfrm>
            <a:off x="611188" y="549275"/>
            <a:ext cx="7345362" cy="4117975"/>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457200" indent="-457200">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000099"/>
                </a:solidFill>
              </a:rPr>
              <a:t>Upshot of </a:t>
            </a:r>
            <a:r>
              <a:rPr lang="en-US" altLang="en-US" sz="2400" i="1">
                <a:solidFill>
                  <a:srgbClr val="000099"/>
                </a:solidFill>
              </a:rPr>
              <a:t>N-</a:t>
            </a:r>
            <a:r>
              <a:rPr lang="en-US" altLang="en-US" sz="2400">
                <a:solidFill>
                  <a:srgbClr val="000099"/>
                </a:solidFill>
              </a:rPr>
              <a:t>D FoM:</a:t>
            </a:r>
          </a:p>
          <a:p>
            <a:pPr fontAlgn="base">
              <a:spcBef>
                <a:spcPct val="50000"/>
              </a:spcBef>
              <a:spcAft>
                <a:spcPct val="0"/>
              </a:spcAft>
              <a:buFontTx/>
              <a:buAutoNum type="arabicParenR"/>
            </a:pPr>
            <a:r>
              <a:rPr lang="en-US" altLang="en-US" sz="2400">
                <a:solidFill>
                  <a:srgbClr val="000099"/>
                </a:solidFill>
              </a:rPr>
              <a:t>DETF underestimates impact of expts</a:t>
            </a:r>
          </a:p>
          <a:p>
            <a:pPr fontAlgn="base">
              <a:spcBef>
                <a:spcPct val="50000"/>
              </a:spcBef>
              <a:spcAft>
                <a:spcPct val="0"/>
              </a:spcAft>
              <a:buFontTx/>
              <a:buAutoNum type="arabicParenR"/>
            </a:pPr>
            <a:r>
              <a:rPr lang="en-US" altLang="en-US" sz="2400">
                <a:solidFill>
                  <a:srgbClr val="000099"/>
                </a:solidFill>
              </a:rPr>
              <a:t>DETF underestimates relative value of Stage 4 vs Stage 3</a:t>
            </a:r>
          </a:p>
          <a:p>
            <a:pPr fontAlgn="base">
              <a:spcBef>
                <a:spcPct val="50000"/>
              </a:spcBef>
              <a:spcAft>
                <a:spcPct val="0"/>
              </a:spcAft>
              <a:buFontTx/>
              <a:buAutoNum type="arabicParenR"/>
            </a:pPr>
            <a:r>
              <a:rPr lang="en-US" altLang="en-US" sz="2400">
                <a:solidFill>
                  <a:srgbClr val="000099"/>
                </a:solidFill>
              </a:rPr>
              <a:t>The above can be understood approximately in terms of a simple rescaling (related to higher dimensional parameter space).</a:t>
            </a:r>
          </a:p>
          <a:p>
            <a:pPr fontAlgn="base">
              <a:spcBef>
                <a:spcPct val="50000"/>
              </a:spcBef>
              <a:spcAft>
                <a:spcPct val="0"/>
              </a:spcAft>
              <a:buFontTx/>
              <a:buAutoNum type="arabicParenR"/>
            </a:pPr>
            <a:r>
              <a:rPr lang="en-US" altLang="en-US" sz="2400">
                <a:solidFill>
                  <a:srgbClr val="000099"/>
                </a:solidFill>
              </a:rPr>
              <a:t>DETF FoM is fine for most purposes (ranking, value of combinations etc). </a:t>
            </a:r>
          </a:p>
        </p:txBody>
      </p:sp>
      <p:sp>
        <p:nvSpPr>
          <p:cNvPr id="108547" name="Oval 3"/>
          <p:cNvSpPr>
            <a:spLocks noChangeArrowheads="1"/>
          </p:cNvSpPr>
          <p:nvPr/>
        </p:nvSpPr>
        <p:spPr bwMode="auto">
          <a:xfrm>
            <a:off x="7162800" y="1600200"/>
            <a:ext cx="1752600" cy="1905000"/>
          </a:xfrm>
          <a:prstGeom prst="ellipse">
            <a:avLst/>
          </a:prstGeom>
          <a:solidFill>
            <a:srgbClr val="FF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a:solidFill>
                  <a:srgbClr val="333399"/>
                </a:solidFill>
              </a:rPr>
              <a:t>Inverts </a:t>
            </a:r>
          </a:p>
          <a:p>
            <a:pPr algn="ctr" eaLnBrk="0" fontAlgn="base" hangingPunct="0">
              <a:spcBef>
                <a:spcPct val="0"/>
              </a:spcBef>
              <a:spcAft>
                <a:spcPct val="0"/>
              </a:spcAft>
              <a:buFontTx/>
              <a:buNone/>
            </a:pPr>
            <a:r>
              <a:rPr lang="en-US" altLang="en-US" sz="2400">
                <a:solidFill>
                  <a:srgbClr val="333399"/>
                </a:solidFill>
              </a:rPr>
              <a:t>cost/FoM</a:t>
            </a:r>
          </a:p>
          <a:p>
            <a:pPr algn="ctr" eaLnBrk="0" fontAlgn="base" hangingPunct="0">
              <a:spcBef>
                <a:spcPct val="0"/>
              </a:spcBef>
              <a:spcAft>
                <a:spcPct val="0"/>
              </a:spcAft>
              <a:buFontTx/>
              <a:buNone/>
            </a:pPr>
            <a:r>
              <a:rPr lang="en-US" altLang="en-US" sz="2400">
                <a:solidFill>
                  <a:srgbClr val="333399"/>
                </a:solidFill>
              </a:rPr>
              <a:t>Estimates</a:t>
            </a:r>
          </a:p>
          <a:p>
            <a:pPr algn="ctr" eaLnBrk="0" fontAlgn="base" hangingPunct="0">
              <a:spcBef>
                <a:spcPct val="0"/>
              </a:spcBef>
              <a:spcAft>
                <a:spcPct val="0"/>
              </a:spcAft>
              <a:buFontTx/>
              <a:buNone/>
            </a:pPr>
            <a:r>
              <a:rPr lang="en-US" altLang="en-US" sz="2400">
                <a:solidFill>
                  <a:srgbClr val="333399"/>
                </a:solidFill>
              </a:rPr>
              <a:t>S3 vs S4</a:t>
            </a:r>
          </a:p>
        </p:txBody>
      </p:sp>
      <p:sp>
        <p:nvSpPr>
          <p:cNvPr id="2" name="Date Placeholder 1"/>
          <p:cNvSpPr>
            <a:spLocks noGrp="1"/>
          </p:cNvSpPr>
          <p:nvPr>
            <p:ph type="dt" sz="half" idx="10"/>
          </p:nvPr>
        </p:nvSpPr>
        <p:spPr/>
        <p:txBody>
          <a:bodyPr/>
          <a:lstStyle/>
          <a:p>
            <a:pPr>
              <a:defRPr/>
            </a:pPr>
            <a:fld id="{3CA337A4-1B19-48D0-B376-9C42AFCE6979}"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164</a:t>
            </a:fld>
            <a:endParaRPr lang="en-US">
              <a:solidFill>
                <a:srgbClr val="000000"/>
              </a:solidFill>
            </a:endParaRPr>
          </a:p>
        </p:txBody>
      </p:sp>
    </p:spTree>
    <p:extLst>
      <p:ext uri="{BB962C8B-B14F-4D97-AF65-F5344CB8AC3E}">
        <p14:creationId xmlns:p14="http://schemas.microsoft.com/office/powerpoint/2010/main" val="436692565"/>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95024CE-3A1E-423E-8922-F2F226A751CA}"/>
              </a:ext>
            </a:extLst>
          </p:cNvPr>
          <p:cNvSpPr>
            <a:spLocks noGrp="1"/>
          </p:cNvSpPr>
          <p:nvPr>
            <p:ph type="dt" sz="half" idx="10"/>
          </p:nvPr>
        </p:nvSpPr>
        <p:spPr/>
        <p:txBody>
          <a:bodyPr/>
          <a:lstStyle/>
          <a:p>
            <a:pPr>
              <a:defRPr/>
            </a:pPr>
            <a:fld id="{34624C42-7C37-4370-9F9E-B5A56BA592A0}" type="datetime1">
              <a:rPr lang="en-US" smtClean="0">
                <a:solidFill>
                  <a:srgbClr val="000000"/>
                </a:solidFill>
              </a:rPr>
              <a:t>5/16/2021</a:t>
            </a:fld>
            <a:endParaRPr lang="en-US">
              <a:solidFill>
                <a:srgbClr val="000000"/>
              </a:solidFill>
            </a:endParaRPr>
          </a:p>
        </p:txBody>
      </p:sp>
      <p:sp>
        <p:nvSpPr>
          <p:cNvPr id="3" name="Footer Placeholder 2">
            <a:extLst>
              <a:ext uri="{FF2B5EF4-FFF2-40B4-BE49-F238E27FC236}">
                <a16:creationId xmlns:a16="http://schemas.microsoft.com/office/drawing/2014/main" id="{8825E41C-13A2-4E8F-B259-DBDE13C99D91}"/>
              </a:ext>
            </a:extLst>
          </p:cNvPr>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a:extLst>
              <a:ext uri="{FF2B5EF4-FFF2-40B4-BE49-F238E27FC236}">
                <a16:creationId xmlns:a16="http://schemas.microsoft.com/office/drawing/2014/main" id="{2F2B4E61-2119-4A29-9E18-28B3DF625D92}"/>
              </a:ext>
            </a:extLst>
          </p:cNvPr>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165</a:t>
            </a:fld>
            <a:endParaRPr lang="en-US">
              <a:solidFill>
                <a:srgbClr val="000000"/>
              </a:solidFill>
            </a:endParaRPr>
          </a:p>
        </p:txBody>
      </p:sp>
      <p:sp>
        <p:nvSpPr>
          <p:cNvPr id="5" name="TextBox 4">
            <a:extLst>
              <a:ext uri="{FF2B5EF4-FFF2-40B4-BE49-F238E27FC236}">
                <a16:creationId xmlns:a16="http://schemas.microsoft.com/office/drawing/2014/main" id="{9A4857DF-0453-4D23-BB33-64B449577D0D}"/>
              </a:ext>
            </a:extLst>
          </p:cNvPr>
          <p:cNvSpPr txBox="1"/>
          <p:nvPr/>
        </p:nvSpPr>
        <p:spPr>
          <a:xfrm>
            <a:off x="685800" y="685800"/>
            <a:ext cx="6477000" cy="923330"/>
          </a:xfrm>
          <a:prstGeom prst="rect">
            <a:avLst/>
          </a:prstGeom>
          <a:noFill/>
        </p:spPr>
        <p:txBody>
          <a:bodyPr wrap="square" rtlCol="0">
            <a:spAutoFit/>
          </a:bodyPr>
          <a:lstStyle/>
          <a:p>
            <a:r>
              <a:rPr lang="en-US" dirty="0"/>
              <a:t>Also, the “principle component analysis” used above is a powerful tool that continues to be extended and exploited in various ways.  For example: </a:t>
            </a:r>
            <a:r>
              <a:rPr lang="en-US" dirty="0">
                <a:hlinkClick r:id="rId2"/>
              </a:rPr>
              <a:t>https://arxiv.org/abs/1705.03565</a:t>
            </a:r>
            <a:r>
              <a:rPr lang="en-US" dirty="0"/>
              <a:t> </a:t>
            </a:r>
          </a:p>
        </p:txBody>
      </p:sp>
      <p:pic>
        <p:nvPicPr>
          <p:cNvPr id="6" name="Picture 5">
            <a:extLst>
              <a:ext uri="{FF2B5EF4-FFF2-40B4-BE49-F238E27FC236}">
                <a16:creationId xmlns:a16="http://schemas.microsoft.com/office/drawing/2014/main" id="{19A0676B-5FC9-449C-8460-DA7AD7256BFA}"/>
              </a:ext>
            </a:extLst>
          </p:cNvPr>
          <p:cNvPicPr>
            <a:picLocks noChangeAspect="1"/>
          </p:cNvPicPr>
          <p:nvPr/>
        </p:nvPicPr>
        <p:blipFill>
          <a:blip r:embed="rId3"/>
          <a:stretch>
            <a:fillRect/>
          </a:stretch>
        </p:blipFill>
        <p:spPr>
          <a:xfrm>
            <a:off x="2209800" y="1741714"/>
            <a:ext cx="6163004" cy="4402146"/>
          </a:xfrm>
          <a:prstGeom prst="rect">
            <a:avLst/>
          </a:prstGeom>
        </p:spPr>
      </p:pic>
    </p:spTree>
    <p:extLst>
      <p:ext uri="{BB962C8B-B14F-4D97-AF65-F5344CB8AC3E}">
        <p14:creationId xmlns:p14="http://schemas.microsoft.com/office/powerpoint/2010/main" val="16888038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Rectangle 3"/>
          <p:cNvSpPr>
            <a:spLocks noChangeArrowheads="1"/>
          </p:cNvSpPr>
          <p:nvPr/>
        </p:nvSpPr>
        <p:spPr bwMode="auto">
          <a:xfrm>
            <a:off x="381000" y="914400"/>
            <a:ext cx="8229600" cy="685800"/>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09572" name="Text Box 4"/>
          <p:cNvSpPr txBox="1">
            <a:spLocks noChangeArrowheads="1"/>
          </p:cNvSpPr>
          <p:nvPr/>
        </p:nvSpPr>
        <p:spPr bwMode="auto">
          <a:xfrm>
            <a:off x="609600" y="8890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In what ways might the choice of DE parameters have skewed the DETF results?</a:t>
            </a:r>
          </a:p>
        </p:txBody>
      </p:sp>
      <p:sp>
        <p:nvSpPr>
          <p:cNvPr id="109573" name="Text Box 5"/>
          <p:cNvSpPr txBox="1">
            <a:spLocks noChangeArrowheads="1"/>
          </p:cNvSpPr>
          <p:nvPr/>
        </p:nvSpPr>
        <p:spPr bwMode="auto">
          <a:xfrm>
            <a:off x="609600" y="1828800"/>
            <a:ext cx="7162800" cy="485775"/>
          </a:xfrm>
          <a:prstGeom prst="rect">
            <a:avLst/>
          </a:prstGeom>
          <a:solidFill>
            <a:srgbClr val="FFFF99"/>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Only by an overall (possibly important) rescaling</a:t>
            </a:r>
          </a:p>
        </p:txBody>
      </p:sp>
      <p:sp>
        <p:nvSpPr>
          <p:cNvPr id="109574" name="Rectangle 6"/>
          <p:cNvSpPr>
            <a:spLocks noChangeArrowheads="1"/>
          </p:cNvSpPr>
          <p:nvPr/>
        </p:nvSpPr>
        <p:spPr bwMode="auto">
          <a:xfrm>
            <a:off x="381000" y="25654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09575" name="Text Box 7"/>
          <p:cNvSpPr txBox="1">
            <a:spLocks noChangeArrowheads="1"/>
          </p:cNvSpPr>
          <p:nvPr/>
        </p:nvSpPr>
        <p:spPr bwMode="auto">
          <a:xfrm>
            <a:off x="609600" y="25654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a:t>
            </a:r>
            <a:r>
              <a:rPr lang="en-US" altLang="en-US" sz="2000">
                <a:solidFill>
                  <a:srgbClr val="0033CC"/>
                </a:solidFill>
              </a:rPr>
              <a:t>What impact can these data sets have on specific DE models (vs abstract parameters)?</a:t>
            </a:r>
          </a:p>
        </p:txBody>
      </p:sp>
      <p:sp>
        <p:nvSpPr>
          <p:cNvPr id="109576" name="Text Box 8"/>
          <p:cNvSpPr txBox="1">
            <a:spLocks noChangeArrowheads="1"/>
          </p:cNvSpPr>
          <p:nvPr/>
        </p:nvSpPr>
        <p:spPr bwMode="auto">
          <a:xfrm>
            <a:off x="609600" y="3429000"/>
            <a:ext cx="66294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Very similar to DETF results in w0-wa space</a:t>
            </a:r>
          </a:p>
        </p:txBody>
      </p:sp>
      <p:sp>
        <p:nvSpPr>
          <p:cNvPr id="109577" name="Text Box 9"/>
          <p:cNvSpPr txBox="1">
            <a:spLocks noChangeArrowheads="1"/>
          </p:cNvSpPr>
          <p:nvPr/>
        </p:nvSpPr>
        <p:spPr bwMode="auto">
          <a:xfrm>
            <a:off x="533400" y="228600"/>
            <a:ext cx="419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Summary</a:t>
            </a:r>
          </a:p>
        </p:txBody>
      </p:sp>
      <p:sp>
        <p:nvSpPr>
          <p:cNvPr id="109578" name="Rectangle 10"/>
          <p:cNvSpPr>
            <a:spLocks noChangeArrowheads="1"/>
          </p:cNvSpPr>
          <p:nvPr/>
        </p:nvSpPr>
        <p:spPr bwMode="auto">
          <a:xfrm>
            <a:off x="381000" y="41656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09579" name="Text Box 11"/>
          <p:cNvSpPr txBox="1">
            <a:spLocks noChangeArrowheads="1"/>
          </p:cNvSpPr>
          <p:nvPr/>
        </p:nvSpPr>
        <p:spPr bwMode="auto">
          <a:xfrm>
            <a:off x="609600" y="41656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rPr>
              <a:t> To what extent can these data sets deliver discriminating power between specific DE models?</a:t>
            </a:r>
          </a:p>
        </p:txBody>
      </p:sp>
      <p:sp>
        <p:nvSpPr>
          <p:cNvPr id="2" name="Date Placeholder 1"/>
          <p:cNvSpPr>
            <a:spLocks noGrp="1"/>
          </p:cNvSpPr>
          <p:nvPr>
            <p:ph type="dt" sz="half" idx="10"/>
          </p:nvPr>
        </p:nvSpPr>
        <p:spPr/>
        <p:txBody>
          <a:bodyPr/>
          <a:lstStyle/>
          <a:p>
            <a:pPr>
              <a:defRPr/>
            </a:pPr>
            <a:fld id="{72C0B555-2FD7-4994-8E36-AACB7C764969}"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166</a:t>
            </a:fld>
            <a:endParaRPr lang="en-US">
              <a:solidFill>
                <a:srgbClr val="000000"/>
              </a:solidFill>
            </a:endParaRPr>
          </a:p>
        </p:txBody>
      </p:sp>
      <p:sp>
        <p:nvSpPr>
          <p:cNvPr id="109570" name="Text Box 2"/>
          <p:cNvSpPr txBox="1">
            <a:spLocks noChangeArrowheads="1"/>
          </p:cNvSpPr>
          <p:nvPr/>
        </p:nvSpPr>
        <p:spPr bwMode="auto">
          <a:xfrm>
            <a:off x="609600" y="5029200"/>
            <a:ext cx="8077200" cy="1552575"/>
          </a:xfrm>
          <a:prstGeom prst="rect">
            <a:avLst/>
          </a:prstGeom>
          <a:solidFill>
            <a:schemeClr val="bg1"/>
          </a:solidFill>
          <a:ln>
            <a:noFill/>
          </a:ln>
          <a:effec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dirty="0">
                <a:solidFill>
                  <a:srgbClr val="0033CC"/>
                </a:solidFill>
              </a:rPr>
              <a:t>A: </a:t>
            </a:r>
          </a:p>
          <a:p>
            <a:pPr fontAlgn="base">
              <a:spcBef>
                <a:spcPct val="50000"/>
              </a:spcBef>
              <a:spcAft>
                <a:spcPct val="0"/>
              </a:spcAft>
            </a:pPr>
            <a:r>
              <a:rPr lang="en-US" altLang="en-US" sz="2400" dirty="0">
                <a:solidFill>
                  <a:srgbClr val="0033CC"/>
                </a:solidFill>
              </a:rPr>
              <a:t> DETF Stage 3: Poor</a:t>
            </a:r>
          </a:p>
          <a:p>
            <a:pPr fontAlgn="base">
              <a:spcBef>
                <a:spcPct val="50000"/>
              </a:spcBef>
              <a:spcAft>
                <a:spcPct val="0"/>
              </a:spcAft>
            </a:pPr>
            <a:r>
              <a:rPr lang="en-US" altLang="en-US" sz="2400" dirty="0">
                <a:solidFill>
                  <a:srgbClr val="0033CC"/>
                </a:solidFill>
              </a:rPr>
              <a:t> DETF Stage 4:  Marginal… Excellent within reach (AA)</a:t>
            </a:r>
          </a:p>
        </p:txBody>
      </p:sp>
    </p:spTree>
    <p:extLst>
      <p:ext uri="{BB962C8B-B14F-4D97-AF65-F5344CB8AC3E}">
        <p14:creationId xmlns:p14="http://schemas.microsoft.com/office/powerpoint/2010/main" val="600836568"/>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5" name="Rectangle 3"/>
          <p:cNvSpPr>
            <a:spLocks noChangeArrowheads="1"/>
          </p:cNvSpPr>
          <p:nvPr/>
        </p:nvSpPr>
        <p:spPr bwMode="auto">
          <a:xfrm>
            <a:off x="381000" y="9144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0596" name="Text Box 4"/>
          <p:cNvSpPr txBox="1">
            <a:spLocks noChangeArrowheads="1"/>
          </p:cNvSpPr>
          <p:nvPr/>
        </p:nvSpPr>
        <p:spPr bwMode="auto">
          <a:xfrm>
            <a:off x="609600" y="8890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In what ways might the choice of DE parameters have skewed the DETF results?</a:t>
            </a:r>
          </a:p>
        </p:txBody>
      </p:sp>
      <p:sp>
        <p:nvSpPr>
          <p:cNvPr id="110597" name="Text Box 5"/>
          <p:cNvSpPr txBox="1">
            <a:spLocks noChangeArrowheads="1"/>
          </p:cNvSpPr>
          <p:nvPr/>
        </p:nvSpPr>
        <p:spPr bwMode="auto">
          <a:xfrm>
            <a:off x="609600" y="1828800"/>
            <a:ext cx="71628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Only by an overall (possibly important) rescaling</a:t>
            </a:r>
          </a:p>
        </p:txBody>
      </p:sp>
      <p:sp>
        <p:nvSpPr>
          <p:cNvPr id="110598" name="Rectangle 6"/>
          <p:cNvSpPr>
            <a:spLocks noChangeArrowheads="1"/>
          </p:cNvSpPr>
          <p:nvPr/>
        </p:nvSpPr>
        <p:spPr bwMode="auto">
          <a:xfrm>
            <a:off x="381000" y="2565400"/>
            <a:ext cx="8229600" cy="685800"/>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0599" name="Text Box 7"/>
          <p:cNvSpPr txBox="1">
            <a:spLocks noChangeArrowheads="1"/>
          </p:cNvSpPr>
          <p:nvPr/>
        </p:nvSpPr>
        <p:spPr bwMode="auto">
          <a:xfrm>
            <a:off x="609600" y="25654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a:t>
            </a:r>
            <a:r>
              <a:rPr lang="en-US" altLang="en-US" sz="2000">
                <a:solidFill>
                  <a:srgbClr val="0033CC"/>
                </a:solidFill>
              </a:rPr>
              <a:t>What impact can these data sets have on specific DE models (vs abstract parameters)?</a:t>
            </a:r>
          </a:p>
        </p:txBody>
      </p:sp>
      <p:sp>
        <p:nvSpPr>
          <p:cNvPr id="110600" name="Text Box 8"/>
          <p:cNvSpPr txBox="1">
            <a:spLocks noChangeArrowheads="1"/>
          </p:cNvSpPr>
          <p:nvPr/>
        </p:nvSpPr>
        <p:spPr bwMode="auto">
          <a:xfrm>
            <a:off x="609600" y="3429000"/>
            <a:ext cx="66294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Very similar to DETF results in w0-wa space</a:t>
            </a:r>
          </a:p>
        </p:txBody>
      </p:sp>
      <p:sp>
        <p:nvSpPr>
          <p:cNvPr id="110601" name="Text Box 9"/>
          <p:cNvSpPr txBox="1">
            <a:spLocks noChangeArrowheads="1"/>
          </p:cNvSpPr>
          <p:nvPr/>
        </p:nvSpPr>
        <p:spPr bwMode="auto">
          <a:xfrm>
            <a:off x="533400" y="228600"/>
            <a:ext cx="419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Summary</a:t>
            </a:r>
          </a:p>
        </p:txBody>
      </p:sp>
      <p:sp>
        <p:nvSpPr>
          <p:cNvPr id="110602" name="Rectangle 10"/>
          <p:cNvSpPr>
            <a:spLocks noChangeArrowheads="1"/>
          </p:cNvSpPr>
          <p:nvPr/>
        </p:nvSpPr>
        <p:spPr bwMode="auto">
          <a:xfrm>
            <a:off x="381000" y="41656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0603" name="Text Box 11"/>
          <p:cNvSpPr txBox="1">
            <a:spLocks noChangeArrowheads="1"/>
          </p:cNvSpPr>
          <p:nvPr/>
        </p:nvSpPr>
        <p:spPr bwMode="auto">
          <a:xfrm>
            <a:off x="609600" y="41656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rPr>
              <a:t> To what extent can these data sets deliver discriminating power between specific DE models?</a:t>
            </a:r>
          </a:p>
        </p:txBody>
      </p:sp>
      <p:sp>
        <p:nvSpPr>
          <p:cNvPr id="2" name="Date Placeholder 1"/>
          <p:cNvSpPr>
            <a:spLocks noGrp="1"/>
          </p:cNvSpPr>
          <p:nvPr>
            <p:ph type="dt" sz="half" idx="10"/>
          </p:nvPr>
        </p:nvSpPr>
        <p:spPr/>
        <p:txBody>
          <a:bodyPr/>
          <a:lstStyle/>
          <a:p>
            <a:pPr>
              <a:defRPr/>
            </a:pPr>
            <a:fld id="{BC008C99-B5A6-4957-B542-5E5C13FC16E4}"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167</a:t>
            </a:fld>
            <a:endParaRPr lang="en-US">
              <a:solidFill>
                <a:srgbClr val="000000"/>
              </a:solidFill>
            </a:endParaRPr>
          </a:p>
        </p:txBody>
      </p:sp>
      <p:sp>
        <p:nvSpPr>
          <p:cNvPr id="110594" name="Text Box 2"/>
          <p:cNvSpPr txBox="1">
            <a:spLocks noChangeArrowheads="1"/>
          </p:cNvSpPr>
          <p:nvPr/>
        </p:nvSpPr>
        <p:spPr bwMode="auto">
          <a:xfrm>
            <a:off x="609600" y="5029200"/>
            <a:ext cx="8077200" cy="1552575"/>
          </a:xfrm>
          <a:prstGeom prst="rect">
            <a:avLst/>
          </a:prstGeom>
          <a:solidFill>
            <a:schemeClr val="bg1"/>
          </a:solidFill>
          <a:ln>
            <a:noFill/>
          </a:ln>
          <a:effec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dirty="0">
                <a:solidFill>
                  <a:srgbClr val="0033CC"/>
                </a:solidFill>
              </a:rPr>
              <a:t>A: </a:t>
            </a:r>
          </a:p>
          <a:p>
            <a:pPr fontAlgn="base">
              <a:spcBef>
                <a:spcPct val="50000"/>
              </a:spcBef>
              <a:spcAft>
                <a:spcPct val="0"/>
              </a:spcAft>
            </a:pPr>
            <a:r>
              <a:rPr lang="en-US" altLang="en-US" sz="2400" dirty="0">
                <a:solidFill>
                  <a:srgbClr val="0033CC"/>
                </a:solidFill>
              </a:rPr>
              <a:t> DETF Stage 3: Poor</a:t>
            </a:r>
          </a:p>
          <a:p>
            <a:pPr fontAlgn="base">
              <a:spcBef>
                <a:spcPct val="50000"/>
              </a:spcBef>
              <a:spcAft>
                <a:spcPct val="0"/>
              </a:spcAft>
            </a:pPr>
            <a:r>
              <a:rPr lang="en-US" altLang="en-US" sz="2400" dirty="0">
                <a:solidFill>
                  <a:srgbClr val="0033CC"/>
                </a:solidFill>
              </a:rPr>
              <a:t> DETF Stage 4:  Marginal… Excellent within reach (AA)</a:t>
            </a:r>
          </a:p>
        </p:txBody>
      </p:sp>
    </p:spTree>
    <p:extLst>
      <p:ext uri="{BB962C8B-B14F-4D97-AF65-F5344CB8AC3E}">
        <p14:creationId xmlns:p14="http://schemas.microsoft.com/office/powerpoint/2010/main" val="410696442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Picture 2" descr="BWVvbetaASeS4sp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62600" y="4191000"/>
            <a:ext cx="33528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19" name="Picture 3" descr="BWVvbetaASeS3p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828800"/>
            <a:ext cx="3429000"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20" name="Picture 4" descr="BWVvbetaASeS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1" name="Text Box 5"/>
          <p:cNvSpPr txBox="1">
            <a:spLocks noChangeArrowheads="1"/>
          </p:cNvSpPr>
          <p:nvPr/>
        </p:nvSpPr>
        <p:spPr bwMode="auto">
          <a:xfrm>
            <a:off x="2438400" y="142875"/>
            <a:ext cx="2209800" cy="4667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DETF stage 2</a:t>
            </a:r>
          </a:p>
        </p:txBody>
      </p:sp>
      <p:sp>
        <p:nvSpPr>
          <p:cNvPr id="111622" name="Text Box 6"/>
          <p:cNvSpPr txBox="1">
            <a:spLocks noChangeArrowheads="1"/>
          </p:cNvSpPr>
          <p:nvPr/>
        </p:nvSpPr>
        <p:spPr bwMode="auto">
          <a:xfrm>
            <a:off x="4419600" y="1971675"/>
            <a:ext cx="2209800" cy="4667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DETF stage 3</a:t>
            </a:r>
          </a:p>
        </p:txBody>
      </p:sp>
      <p:sp>
        <p:nvSpPr>
          <p:cNvPr id="111623" name="Text Box 7"/>
          <p:cNvSpPr txBox="1">
            <a:spLocks noChangeArrowheads="1"/>
          </p:cNvSpPr>
          <p:nvPr/>
        </p:nvSpPr>
        <p:spPr bwMode="auto">
          <a:xfrm>
            <a:off x="6858000" y="4257675"/>
            <a:ext cx="2209800" cy="46672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DETF stage 4</a:t>
            </a:r>
          </a:p>
        </p:txBody>
      </p:sp>
      <p:sp>
        <p:nvSpPr>
          <p:cNvPr id="111624" name="Text Box 8"/>
          <p:cNvSpPr txBox="1">
            <a:spLocks noChangeArrowheads="1"/>
          </p:cNvSpPr>
          <p:nvPr/>
        </p:nvSpPr>
        <p:spPr bwMode="auto">
          <a:xfrm>
            <a:off x="5562600" y="228600"/>
            <a:ext cx="33528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FF0000"/>
                </a:solidFill>
              </a:rPr>
              <a:t>[ Abrahamse, AA, Barnard, Bozek &amp; Yashar PRD 2008]</a:t>
            </a:r>
          </a:p>
        </p:txBody>
      </p:sp>
      <p:sp>
        <p:nvSpPr>
          <p:cNvPr id="2" name="Date Placeholder 1"/>
          <p:cNvSpPr>
            <a:spLocks noGrp="1"/>
          </p:cNvSpPr>
          <p:nvPr>
            <p:ph type="dt" sz="half" idx="10"/>
          </p:nvPr>
        </p:nvSpPr>
        <p:spPr/>
        <p:txBody>
          <a:bodyPr/>
          <a:lstStyle/>
          <a:p>
            <a:pPr>
              <a:defRPr/>
            </a:pPr>
            <a:fld id="{2A6E51D1-14FF-4FE4-8938-3F5F1D86E3A2}"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168</a:t>
            </a:fld>
            <a:endParaRPr lang="en-US">
              <a:solidFill>
                <a:srgbClr val="000000"/>
              </a:solidFill>
            </a:endParaRPr>
          </a:p>
        </p:txBody>
      </p:sp>
    </p:spTree>
    <p:extLst>
      <p:ext uri="{BB962C8B-B14F-4D97-AF65-F5344CB8AC3E}">
        <p14:creationId xmlns:p14="http://schemas.microsoft.com/office/powerpoint/2010/main" val="3895378126"/>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3" name="Rectangle 3"/>
          <p:cNvSpPr>
            <a:spLocks noChangeArrowheads="1"/>
          </p:cNvSpPr>
          <p:nvPr/>
        </p:nvSpPr>
        <p:spPr bwMode="auto">
          <a:xfrm>
            <a:off x="381000" y="9144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2644" name="Text Box 4"/>
          <p:cNvSpPr txBox="1">
            <a:spLocks noChangeArrowheads="1"/>
          </p:cNvSpPr>
          <p:nvPr/>
        </p:nvSpPr>
        <p:spPr bwMode="auto">
          <a:xfrm>
            <a:off x="609600" y="8890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In what ways might the choice of DE parameters have skewed the DETF results?</a:t>
            </a:r>
          </a:p>
        </p:txBody>
      </p:sp>
      <p:sp>
        <p:nvSpPr>
          <p:cNvPr id="112645" name="Text Box 5"/>
          <p:cNvSpPr txBox="1">
            <a:spLocks noChangeArrowheads="1"/>
          </p:cNvSpPr>
          <p:nvPr/>
        </p:nvSpPr>
        <p:spPr bwMode="auto">
          <a:xfrm>
            <a:off x="609600" y="1828800"/>
            <a:ext cx="71628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Only by an overall (possibly important) rescaling</a:t>
            </a:r>
          </a:p>
        </p:txBody>
      </p:sp>
      <p:sp>
        <p:nvSpPr>
          <p:cNvPr id="112646" name="Rectangle 6"/>
          <p:cNvSpPr>
            <a:spLocks noChangeArrowheads="1"/>
          </p:cNvSpPr>
          <p:nvPr/>
        </p:nvSpPr>
        <p:spPr bwMode="auto">
          <a:xfrm>
            <a:off x="381000" y="2565400"/>
            <a:ext cx="8229600" cy="685800"/>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2647" name="Text Box 7"/>
          <p:cNvSpPr txBox="1">
            <a:spLocks noChangeArrowheads="1"/>
          </p:cNvSpPr>
          <p:nvPr/>
        </p:nvSpPr>
        <p:spPr bwMode="auto">
          <a:xfrm>
            <a:off x="609600" y="25654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a:t>
            </a:r>
            <a:r>
              <a:rPr lang="en-US" altLang="en-US" sz="2000">
                <a:solidFill>
                  <a:srgbClr val="0033CC"/>
                </a:solidFill>
              </a:rPr>
              <a:t>What impact can these data sets have on specific DE models (vs abstract parameters)?</a:t>
            </a:r>
          </a:p>
        </p:txBody>
      </p:sp>
      <p:sp>
        <p:nvSpPr>
          <p:cNvPr id="112648" name="Text Box 8"/>
          <p:cNvSpPr txBox="1">
            <a:spLocks noChangeArrowheads="1"/>
          </p:cNvSpPr>
          <p:nvPr/>
        </p:nvSpPr>
        <p:spPr bwMode="auto">
          <a:xfrm>
            <a:off x="609600" y="3429000"/>
            <a:ext cx="6629400" cy="485775"/>
          </a:xfrm>
          <a:prstGeom prst="rect">
            <a:avLst/>
          </a:prstGeom>
          <a:solidFill>
            <a:srgbClr val="FFFF99"/>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Very similar to DETF results in w0-wa space</a:t>
            </a:r>
          </a:p>
        </p:txBody>
      </p:sp>
      <p:sp>
        <p:nvSpPr>
          <p:cNvPr id="112649" name="Text Box 9"/>
          <p:cNvSpPr txBox="1">
            <a:spLocks noChangeArrowheads="1"/>
          </p:cNvSpPr>
          <p:nvPr/>
        </p:nvSpPr>
        <p:spPr bwMode="auto">
          <a:xfrm>
            <a:off x="533400" y="228600"/>
            <a:ext cx="419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Summary</a:t>
            </a:r>
          </a:p>
        </p:txBody>
      </p:sp>
      <p:sp>
        <p:nvSpPr>
          <p:cNvPr id="112650" name="Rectangle 10"/>
          <p:cNvSpPr>
            <a:spLocks noChangeArrowheads="1"/>
          </p:cNvSpPr>
          <p:nvPr/>
        </p:nvSpPr>
        <p:spPr bwMode="auto">
          <a:xfrm>
            <a:off x="381000" y="41656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2651" name="Text Box 11"/>
          <p:cNvSpPr txBox="1">
            <a:spLocks noChangeArrowheads="1"/>
          </p:cNvSpPr>
          <p:nvPr/>
        </p:nvSpPr>
        <p:spPr bwMode="auto">
          <a:xfrm>
            <a:off x="609600" y="41656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rPr>
              <a:t> To what extent can these data sets deliver discriminating power between specific DE models?</a:t>
            </a:r>
          </a:p>
        </p:txBody>
      </p:sp>
      <p:sp>
        <p:nvSpPr>
          <p:cNvPr id="2" name="Date Placeholder 1"/>
          <p:cNvSpPr>
            <a:spLocks noGrp="1"/>
          </p:cNvSpPr>
          <p:nvPr>
            <p:ph type="dt" sz="half" idx="10"/>
          </p:nvPr>
        </p:nvSpPr>
        <p:spPr/>
        <p:txBody>
          <a:bodyPr/>
          <a:lstStyle/>
          <a:p>
            <a:pPr>
              <a:defRPr/>
            </a:pPr>
            <a:fld id="{214EB708-4E9D-426A-90BF-2B4FF7F4C7CC}"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169</a:t>
            </a:fld>
            <a:endParaRPr lang="en-US">
              <a:solidFill>
                <a:srgbClr val="000000"/>
              </a:solidFill>
            </a:endParaRPr>
          </a:p>
        </p:txBody>
      </p:sp>
      <p:sp>
        <p:nvSpPr>
          <p:cNvPr id="112642" name="Text Box 2"/>
          <p:cNvSpPr txBox="1">
            <a:spLocks noChangeArrowheads="1"/>
          </p:cNvSpPr>
          <p:nvPr/>
        </p:nvSpPr>
        <p:spPr bwMode="auto">
          <a:xfrm>
            <a:off x="609600" y="5029200"/>
            <a:ext cx="8077200" cy="1552575"/>
          </a:xfrm>
          <a:prstGeom prst="rect">
            <a:avLst/>
          </a:prstGeom>
          <a:solidFill>
            <a:schemeClr val="bg1"/>
          </a:solidFill>
          <a:ln>
            <a:noFill/>
          </a:ln>
          <a:effec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dirty="0">
                <a:solidFill>
                  <a:srgbClr val="0033CC"/>
                </a:solidFill>
              </a:rPr>
              <a:t>A: </a:t>
            </a:r>
          </a:p>
          <a:p>
            <a:pPr fontAlgn="base">
              <a:spcBef>
                <a:spcPct val="50000"/>
              </a:spcBef>
              <a:spcAft>
                <a:spcPct val="0"/>
              </a:spcAft>
            </a:pPr>
            <a:r>
              <a:rPr lang="en-US" altLang="en-US" sz="2400" dirty="0">
                <a:solidFill>
                  <a:srgbClr val="0033CC"/>
                </a:solidFill>
              </a:rPr>
              <a:t> DETF Stage 3: Poor</a:t>
            </a:r>
          </a:p>
          <a:p>
            <a:pPr fontAlgn="base">
              <a:spcBef>
                <a:spcPct val="50000"/>
              </a:spcBef>
              <a:spcAft>
                <a:spcPct val="0"/>
              </a:spcAft>
            </a:pPr>
            <a:r>
              <a:rPr lang="en-US" altLang="en-US" sz="2400" dirty="0">
                <a:solidFill>
                  <a:srgbClr val="0033CC"/>
                </a:solidFill>
              </a:rPr>
              <a:t> DETF Stage 4:  Marginal… Excellent within reach (AA)</a:t>
            </a:r>
          </a:p>
        </p:txBody>
      </p:sp>
    </p:spTree>
    <p:extLst>
      <p:ext uri="{BB962C8B-B14F-4D97-AF65-F5344CB8AC3E}">
        <p14:creationId xmlns:p14="http://schemas.microsoft.com/office/powerpoint/2010/main" val="427736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4"/>
          <p:cNvSpPr txBox="1">
            <a:spLocks noChangeArrowheads="1"/>
          </p:cNvSpPr>
          <p:nvPr/>
        </p:nvSpPr>
        <p:spPr bwMode="auto">
          <a:xfrm>
            <a:off x="577850" y="3003550"/>
            <a:ext cx="818515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2060"/>
                </a:solidFill>
                <a:latin typeface="Arial" charset="0"/>
                <a:cs typeface="Arial" charset="0"/>
              </a:rPr>
              <a:t>Positive acceleration requires </a:t>
            </a:r>
          </a:p>
          <a:p>
            <a:pPr eaLnBrk="1" fontAlgn="base" hangingPunct="1">
              <a:spcBef>
                <a:spcPct val="0"/>
              </a:spcBef>
              <a:spcAft>
                <a:spcPct val="0"/>
              </a:spcAft>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t>
            </a:r>
            <a:r>
              <a:rPr lang="en-US" altLang="en-US" sz="2400" i="1">
                <a:solidFill>
                  <a:srgbClr val="002060"/>
                </a:solidFill>
                <a:latin typeface="Arial" charset="0"/>
                <a:cs typeface="Arial" charset="0"/>
              </a:rPr>
              <a:t>             (</a:t>
            </a:r>
            <a:r>
              <a:rPr lang="en-US" altLang="en-US" sz="2400">
                <a:solidFill>
                  <a:srgbClr val="002060"/>
                </a:solidFill>
                <a:latin typeface="Arial" charset="0"/>
                <a:cs typeface="Arial" charset="0"/>
              </a:rPr>
              <a:t>unlike any known constituent of the Universe)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 non-zero cosmological constant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an alteration to General Relativity.</a:t>
            </a:r>
          </a:p>
        </p:txBody>
      </p:sp>
      <p:graphicFrame>
        <p:nvGraphicFramePr>
          <p:cNvPr id="21507" name="Object 5"/>
          <p:cNvGraphicFramePr>
            <a:graphicFrameLocks noChangeAspect="1"/>
          </p:cNvGraphicFramePr>
          <p:nvPr/>
        </p:nvGraphicFramePr>
        <p:xfrm>
          <a:off x="990600" y="3779838"/>
          <a:ext cx="2133600" cy="411162"/>
        </p:xfrm>
        <a:graphic>
          <a:graphicData uri="http://schemas.openxmlformats.org/presentationml/2006/ole">
            <mc:AlternateContent xmlns:mc="http://schemas.openxmlformats.org/markup-compatibility/2006">
              <mc:Choice xmlns:v="urn:schemas-microsoft-com:vml" Requires="v">
                <p:oleObj name="Equation" r:id="rId3" imgW="1054100" imgH="203200" progId="Equation.DSMT4">
                  <p:embed/>
                </p:oleObj>
              </mc:Choice>
              <mc:Fallback>
                <p:oleObj name="Equation" r:id="rId3" imgW="1054100" imgH="203200" progId="Equation.DSMT4">
                  <p:embed/>
                  <p:pic>
                    <p:nvPicPr>
                      <p:cNvPr id="21507"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779838"/>
                        <a:ext cx="2133600" cy="411162"/>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1508" name="Object 6"/>
          <p:cNvGraphicFramePr>
            <a:graphicFrameLocks noChangeAspect="1"/>
          </p:cNvGraphicFramePr>
          <p:nvPr/>
        </p:nvGraphicFramePr>
        <p:xfrm>
          <a:off x="2609850" y="1143000"/>
          <a:ext cx="3333750" cy="855663"/>
        </p:xfrm>
        <a:graphic>
          <a:graphicData uri="http://schemas.openxmlformats.org/presentationml/2006/ole">
            <mc:AlternateContent xmlns:mc="http://schemas.openxmlformats.org/markup-compatibility/2006">
              <mc:Choice xmlns:v="urn:schemas-microsoft-com:vml" Requires="v">
                <p:oleObj name="Equation" r:id="rId5" imgW="1536033" imgH="393529" progId="Equation.DSMT4">
                  <p:embed/>
                </p:oleObj>
              </mc:Choice>
              <mc:Fallback>
                <p:oleObj name="Equation" r:id="rId5" imgW="1536033" imgH="393529" progId="Equation.DSMT4">
                  <p:embed/>
                  <p:pic>
                    <p:nvPicPr>
                      <p:cNvPr id="21508"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09850" y="1143000"/>
                        <a:ext cx="3333750" cy="8556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09" name="Rectangle 7"/>
          <p:cNvSpPr>
            <a:spLocks noChangeArrowheads="1"/>
          </p:cNvSpPr>
          <p:nvPr/>
        </p:nvSpPr>
        <p:spPr bwMode="auto">
          <a:xfrm>
            <a:off x="-19050" y="-28575"/>
            <a:ext cx="9144000" cy="6858000"/>
          </a:xfrm>
          <a:prstGeom prst="rect">
            <a:avLst/>
          </a:prstGeom>
          <a:solidFill>
            <a:srgbClr val="CBD3D3">
              <a:alpha val="59999"/>
            </a:srgbClr>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1510" name="Oval 10"/>
          <p:cNvSpPr>
            <a:spLocks noChangeArrowheads="1"/>
          </p:cNvSpPr>
          <p:nvPr/>
        </p:nvSpPr>
        <p:spPr bwMode="auto">
          <a:xfrm>
            <a:off x="685800" y="3276600"/>
            <a:ext cx="2895600" cy="14478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1511" name="Text Box 11"/>
          <p:cNvSpPr txBox="1">
            <a:spLocks noChangeArrowheads="1"/>
          </p:cNvSpPr>
          <p:nvPr/>
        </p:nvSpPr>
        <p:spPr bwMode="auto">
          <a:xfrm>
            <a:off x="3581400" y="304800"/>
            <a:ext cx="5181600" cy="2657475"/>
          </a:xfrm>
          <a:prstGeom prst="rect">
            <a:avLst/>
          </a:prstGeom>
          <a:solidFill>
            <a:schemeClr val="bg1"/>
          </a:solidFill>
          <a:ln w="9525">
            <a:solidFill>
              <a:srgbClr val="FF0000"/>
            </a:solidFill>
            <a:miter lim="800000"/>
            <a:headEnd/>
            <a:tailEnd/>
          </a:ln>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FF0000"/>
                </a:solidFill>
                <a:latin typeface="Arial" charset="0"/>
                <a:cs typeface="Arial" charset="0"/>
              </a:rPr>
              <a:t>Two “familiar” ways to achieve acceleration:</a:t>
            </a:r>
          </a:p>
          <a:p>
            <a:pPr eaLnBrk="1" fontAlgn="base" hangingPunct="1">
              <a:spcBef>
                <a:spcPct val="50000"/>
              </a:spcBef>
              <a:spcAft>
                <a:spcPct val="0"/>
              </a:spcAft>
              <a:buFontTx/>
              <a:buNone/>
            </a:pPr>
            <a:r>
              <a:rPr lang="en-US" altLang="en-US" sz="2400">
                <a:solidFill>
                  <a:srgbClr val="FF0000"/>
                </a:solidFill>
                <a:latin typeface="Arial" charset="0"/>
                <a:cs typeface="Arial" charset="0"/>
              </a:rPr>
              <a:t>1) Einstein’s cosmological constant and relatives</a:t>
            </a:r>
          </a:p>
          <a:p>
            <a:pPr eaLnBrk="1" fontAlgn="base" hangingPunct="1">
              <a:spcBef>
                <a:spcPct val="50000"/>
              </a:spcBef>
              <a:spcAft>
                <a:spcPct val="0"/>
              </a:spcAft>
              <a:buFontTx/>
              <a:buNone/>
            </a:pPr>
            <a:r>
              <a:rPr lang="en-US" altLang="en-US" sz="2400">
                <a:solidFill>
                  <a:srgbClr val="FF0000"/>
                </a:solidFill>
                <a:latin typeface="Arial" charset="0"/>
                <a:cs typeface="Arial" charset="0"/>
              </a:rPr>
              <a:t>2) Whatever drove inflation: Dynamical, Scalar field?</a:t>
            </a:r>
          </a:p>
        </p:txBody>
      </p:sp>
      <p:graphicFrame>
        <p:nvGraphicFramePr>
          <p:cNvPr id="21512" name="Object 12"/>
          <p:cNvGraphicFramePr>
            <a:graphicFrameLocks noChangeAspect="1"/>
          </p:cNvGraphicFramePr>
          <p:nvPr/>
        </p:nvGraphicFramePr>
        <p:xfrm>
          <a:off x="5519738" y="1617663"/>
          <a:ext cx="1077912" cy="400050"/>
        </p:xfrm>
        <a:graphic>
          <a:graphicData uri="http://schemas.openxmlformats.org/presentationml/2006/ole">
            <mc:AlternateContent xmlns:mc="http://schemas.openxmlformats.org/markup-compatibility/2006">
              <mc:Choice xmlns:v="urn:schemas-microsoft-com:vml" Requires="v">
                <p:oleObj name="Equation" r:id="rId7" imgW="571252" imgH="253890" progId="Equation.DSMT4">
                  <p:embed/>
                </p:oleObj>
              </mc:Choice>
              <mc:Fallback>
                <p:oleObj name="Equation" r:id="rId7" imgW="571252" imgH="253890" progId="Equation.DSMT4">
                  <p:embed/>
                  <p:pic>
                    <p:nvPicPr>
                      <p:cNvPr id="21512" name="Object 1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519738" y="1617663"/>
                        <a:ext cx="1077912" cy="400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959E1137-B9E4-42F9-B1F8-BCB8803E3462}"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17</a:t>
            </a:fld>
            <a:endParaRPr lang="en-US">
              <a:solidFill>
                <a:srgbClr val="002060">
                  <a:tint val="75000"/>
                </a:srgbClr>
              </a:solidFill>
            </a:endParaRPr>
          </a:p>
        </p:txBody>
      </p:sp>
    </p:spTree>
    <p:extLst>
      <p:ext uri="{BB962C8B-B14F-4D97-AF65-F5344CB8AC3E}">
        <p14:creationId xmlns:p14="http://schemas.microsoft.com/office/powerpoint/2010/main" val="4660556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7" name="Rectangle 3"/>
          <p:cNvSpPr>
            <a:spLocks noChangeArrowheads="1"/>
          </p:cNvSpPr>
          <p:nvPr/>
        </p:nvSpPr>
        <p:spPr bwMode="auto">
          <a:xfrm>
            <a:off x="381000" y="9144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3668" name="Text Box 4"/>
          <p:cNvSpPr txBox="1">
            <a:spLocks noChangeArrowheads="1"/>
          </p:cNvSpPr>
          <p:nvPr/>
        </p:nvSpPr>
        <p:spPr bwMode="auto">
          <a:xfrm>
            <a:off x="609600" y="8890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In what ways might the choice of DE parameters have skewed the DETF results?</a:t>
            </a:r>
          </a:p>
        </p:txBody>
      </p:sp>
      <p:sp>
        <p:nvSpPr>
          <p:cNvPr id="113669" name="Text Box 5"/>
          <p:cNvSpPr txBox="1">
            <a:spLocks noChangeArrowheads="1"/>
          </p:cNvSpPr>
          <p:nvPr/>
        </p:nvSpPr>
        <p:spPr bwMode="auto">
          <a:xfrm>
            <a:off x="609600" y="1828800"/>
            <a:ext cx="71628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Only by an overall (possibly important) rescaling</a:t>
            </a:r>
          </a:p>
        </p:txBody>
      </p:sp>
      <p:sp>
        <p:nvSpPr>
          <p:cNvPr id="113670" name="Rectangle 6"/>
          <p:cNvSpPr>
            <a:spLocks noChangeArrowheads="1"/>
          </p:cNvSpPr>
          <p:nvPr/>
        </p:nvSpPr>
        <p:spPr bwMode="auto">
          <a:xfrm>
            <a:off x="381000" y="25654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3671" name="Text Box 7"/>
          <p:cNvSpPr txBox="1">
            <a:spLocks noChangeArrowheads="1"/>
          </p:cNvSpPr>
          <p:nvPr/>
        </p:nvSpPr>
        <p:spPr bwMode="auto">
          <a:xfrm>
            <a:off x="609600" y="25654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a:t>
            </a:r>
            <a:r>
              <a:rPr lang="en-US" altLang="en-US" sz="2000">
                <a:solidFill>
                  <a:srgbClr val="0033CC"/>
                </a:solidFill>
              </a:rPr>
              <a:t>What impact can these data sets have on specific DE models (vs abstract parameters)?</a:t>
            </a:r>
          </a:p>
        </p:txBody>
      </p:sp>
      <p:sp>
        <p:nvSpPr>
          <p:cNvPr id="113672" name="Text Box 8"/>
          <p:cNvSpPr txBox="1">
            <a:spLocks noChangeArrowheads="1"/>
          </p:cNvSpPr>
          <p:nvPr/>
        </p:nvSpPr>
        <p:spPr bwMode="auto">
          <a:xfrm>
            <a:off x="609600" y="3429000"/>
            <a:ext cx="66294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Very similar to DETF results in w0-wa space</a:t>
            </a:r>
          </a:p>
        </p:txBody>
      </p:sp>
      <p:sp>
        <p:nvSpPr>
          <p:cNvPr id="113673" name="Text Box 9"/>
          <p:cNvSpPr txBox="1">
            <a:spLocks noChangeArrowheads="1"/>
          </p:cNvSpPr>
          <p:nvPr/>
        </p:nvSpPr>
        <p:spPr bwMode="auto">
          <a:xfrm>
            <a:off x="533400" y="228600"/>
            <a:ext cx="419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Summary</a:t>
            </a:r>
          </a:p>
        </p:txBody>
      </p:sp>
      <p:sp>
        <p:nvSpPr>
          <p:cNvPr id="113674" name="Rectangle 10"/>
          <p:cNvSpPr>
            <a:spLocks noChangeArrowheads="1"/>
          </p:cNvSpPr>
          <p:nvPr/>
        </p:nvSpPr>
        <p:spPr bwMode="auto">
          <a:xfrm>
            <a:off x="381000" y="4165600"/>
            <a:ext cx="8229600" cy="685800"/>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3675" name="Text Box 11"/>
          <p:cNvSpPr txBox="1">
            <a:spLocks noChangeArrowheads="1"/>
          </p:cNvSpPr>
          <p:nvPr/>
        </p:nvSpPr>
        <p:spPr bwMode="auto">
          <a:xfrm>
            <a:off x="609600" y="41656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rPr>
              <a:t> To what extent can these data sets deliver discriminating power between specific DE models?</a:t>
            </a:r>
          </a:p>
        </p:txBody>
      </p:sp>
      <p:sp>
        <p:nvSpPr>
          <p:cNvPr id="2" name="Date Placeholder 1"/>
          <p:cNvSpPr>
            <a:spLocks noGrp="1"/>
          </p:cNvSpPr>
          <p:nvPr>
            <p:ph type="dt" sz="half" idx="10"/>
          </p:nvPr>
        </p:nvSpPr>
        <p:spPr/>
        <p:txBody>
          <a:bodyPr/>
          <a:lstStyle/>
          <a:p>
            <a:pPr>
              <a:defRPr/>
            </a:pPr>
            <a:fld id="{70BBCA1F-CD8D-4481-9A2F-E1E45B19F428}"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170</a:t>
            </a:fld>
            <a:endParaRPr lang="en-US">
              <a:solidFill>
                <a:srgbClr val="000000"/>
              </a:solidFill>
            </a:endParaRPr>
          </a:p>
        </p:txBody>
      </p:sp>
      <p:sp>
        <p:nvSpPr>
          <p:cNvPr id="113666" name="Text Box 2"/>
          <p:cNvSpPr txBox="1">
            <a:spLocks noChangeArrowheads="1"/>
          </p:cNvSpPr>
          <p:nvPr/>
        </p:nvSpPr>
        <p:spPr bwMode="auto">
          <a:xfrm>
            <a:off x="609600" y="5029200"/>
            <a:ext cx="8077200" cy="1552575"/>
          </a:xfrm>
          <a:prstGeom prst="rect">
            <a:avLst/>
          </a:prstGeom>
          <a:solidFill>
            <a:schemeClr val="bg1"/>
          </a:solidFill>
          <a:ln>
            <a:noFill/>
          </a:ln>
          <a:effec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dirty="0">
                <a:solidFill>
                  <a:srgbClr val="0033CC"/>
                </a:solidFill>
              </a:rPr>
              <a:t>A: </a:t>
            </a:r>
          </a:p>
          <a:p>
            <a:pPr fontAlgn="base">
              <a:spcBef>
                <a:spcPct val="50000"/>
              </a:spcBef>
              <a:spcAft>
                <a:spcPct val="0"/>
              </a:spcAft>
            </a:pPr>
            <a:r>
              <a:rPr lang="en-US" altLang="en-US" sz="2400" dirty="0">
                <a:solidFill>
                  <a:srgbClr val="0033CC"/>
                </a:solidFill>
              </a:rPr>
              <a:t> DETF Stage 3: Poor</a:t>
            </a:r>
          </a:p>
          <a:p>
            <a:pPr fontAlgn="base">
              <a:spcBef>
                <a:spcPct val="50000"/>
              </a:spcBef>
              <a:spcAft>
                <a:spcPct val="0"/>
              </a:spcAft>
            </a:pPr>
            <a:r>
              <a:rPr lang="en-US" altLang="en-US" sz="2400" dirty="0">
                <a:solidFill>
                  <a:srgbClr val="0033CC"/>
                </a:solidFill>
              </a:rPr>
              <a:t> DETF Stage 4:  Marginal… Excellent within reach (AA)</a:t>
            </a:r>
          </a:p>
        </p:txBody>
      </p:sp>
    </p:spTree>
    <p:extLst>
      <p:ext uri="{BB962C8B-B14F-4D97-AF65-F5344CB8AC3E}">
        <p14:creationId xmlns:p14="http://schemas.microsoft.com/office/powerpoint/2010/main" val="231750359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Text Box 2"/>
          <p:cNvSpPr txBox="1">
            <a:spLocks noChangeArrowheads="1"/>
          </p:cNvSpPr>
          <p:nvPr/>
        </p:nvSpPr>
        <p:spPr bwMode="auto">
          <a:xfrm>
            <a:off x="381000" y="381000"/>
            <a:ext cx="7924800" cy="556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dirty="0">
                <a:solidFill>
                  <a:srgbClr val="0033CC"/>
                </a:solidFill>
              </a:rPr>
              <a:t>Problem:</a:t>
            </a:r>
          </a:p>
          <a:p>
            <a:pPr fontAlgn="base">
              <a:spcBef>
                <a:spcPct val="50000"/>
              </a:spcBef>
              <a:spcAft>
                <a:spcPct val="0"/>
              </a:spcAft>
              <a:buFontTx/>
              <a:buNone/>
            </a:pPr>
            <a:r>
              <a:rPr lang="en-US" altLang="en-US" sz="2400" dirty="0">
                <a:solidFill>
                  <a:srgbClr val="0033CC"/>
                </a:solidFill>
              </a:rPr>
              <a:t>Each scalar field model is defined in its own parameter space.  How should one quantify discriminating power among models?</a:t>
            </a:r>
          </a:p>
          <a:p>
            <a:pPr fontAlgn="base">
              <a:spcBef>
                <a:spcPct val="50000"/>
              </a:spcBef>
              <a:spcAft>
                <a:spcPct val="0"/>
              </a:spcAft>
              <a:buFontTx/>
              <a:buNone/>
            </a:pPr>
            <a:r>
              <a:rPr lang="en-US" altLang="en-US" sz="2400" dirty="0">
                <a:solidFill>
                  <a:srgbClr val="0033CC"/>
                </a:solidFill>
              </a:rPr>
              <a:t>Our answer:  </a:t>
            </a:r>
          </a:p>
          <a:p>
            <a:pPr fontAlgn="base">
              <a:spcBef>
                <a:spcPct val="50000"/>
              </a:spcBef>
              <a:spcAft>
                <a:spcPct val="0"/>
              </a:spcAft>
              <a:buFont typeface="Wingdings" pitchFamily="2" charset="2"/>
              <a:buChar char="è"/>
            </a:pPr>
            <a:r>
              <a:rPr lang="en-US" altLang="en-US" sz="2400" dirty="0">
                <a:solidFill>
                  <a:srgbClr val="0033CC"/>
                </a:solidFill>
              </a:rPr>
              <a:t>Form each set of scalar field model parameter values, map the solution into </a:t>
            </a:r>
            <a:r>
              <a:rPr lang="en-US" altLang="en-US" sz="2400" i="1" dirty="0">
                <a:solidFill>
                  <a:srgbClr val="0033CC"/>
                </a:solidFill>
              </a:rPr>
              <a:t>w(a)</a:t>
            </a:r>
            <a:r>
              <a:rPr lang="en-US" altLang="en-US" sz="2400" dirty="0">
                <a:solidFill>
                  <a:srgbClr val="0033CC"/>
                </a:solidFill>
              </a:rPr>
              <a:t> eigenmode space, the space of uncorrelated observables.  </a:t>
            </a:r>
          </a:p>
          <a:p>
            <a:pPr fontAlgn="base">
              <a:spcBef>
                <a:spcPct val="50000"/>
              </a:spcBef>
              <a:spcAft>
                <a:spcPct val="0"/>
              </a:spcAft>
              <a:buFont typeface="Wingdings" pitchFamily="2" charset="2"/>
              <a:buChar char="è"/>
            </a:pPr>
            <a:r>
              <a:rPr lang="en-US" altLang="en-US" sz="2400" dirty="0">
                <a:solidFill>
                  <a:srgbClr val="0033CC"/>
                </a:solidFill>
              </a:rPr>
              <a:t> Make the comparison in the space of uncorrelated observables.</a:t>
            </a:r>
          </a:p>
          <a:p>
            <a:pPr fontAlgn="base">
              <a:spcBef>
                <a:spcPct val="50000"/>
              </a:spcBef>
              <a:spcAft>
                <a:spcPct val="0"/>
              </a:spcAft>
              <a:buFontTx/>
              <a:buNone/>
            </a:pPr>
            <a:endParaRPr lang="en-US" altLang="en-US" sz="2400" dirty="0">
              <a:solidFill>
                <a:srgbClr val="0033CC"/>
              </a:solidFill>
            </a:endParaRPr>
          </a:p>
          <a:p>
            <a:pPr fontAlgn="base">
              <a:spcBef>
                <a:spcPct val="50000"/>
              </a:spcBef>
              <a:spcAft>
                <a:spcPct val="0"/>
              </a:spcAft>
              <a:buFontTx/>
              <a:buNone/>
            </a:pPr>
            <a:endParaRPr lang="en-US" altLang="en-US" sz="2400" dirty="0">
              <a:solidFill>
                <a:srgbClr val="0033CC"/>
              </a:solidFill>
            </a:endParaRPr>
          </a:p>
        </p:txBody>
      </p:sp>
      <p:sp>
        <p:nvSpPr>
          <p:cNvPr id="2" name="Date Placeholder 1"/>
          <p:cNvSpPr>
            <a:spLocks noGrp="1"/>
          </p:cNvSpPr>
          <p:nvPr>
            <p:ph type="dt" sz="half" idx="10"/>
          </p:nvPr>
        </p:nvSpPr>
        <p:spPr/>
        <p:txBody>
          <a:bodyPr/>
          <a:lstStyle/>
          <a:p>
            <a:pPr>
              <a:defRPr/>
            </a:pPr>
            <a:fld id="{9DA7232D-2816-46A1-A1EC-ABEDAD42046D}"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171</a:t>
            </a:fld>
            <a:endParaRPr lang="en-US">
              <a:solidFill>
                <a:srgbClr val="000000"/>
              </a:solidFill>
            </a:endParaRPr>
          </a:p>
        </p:txBody>
      </p:sp>
      <p:sp>
        <p:nvSpPr>
          <p:cNvPr id="6" name="Text Box 3">
            <a:extLst>
              <a:ext uri="{FF2B5EF4-FFF2-40B4-BE49-F238E27FC236}">
                <a16:creationId xmlns:a16="http://schemas.microsoft.com/office/drawing/2014/main" id="{DDEDB322-4F24-4D64-BA9F-AE32C5A1AE39}"/>
              </a:ext>
            </a:extLst>
          </p:cNvPr>
          <p:cNvSpPr txBox="1">
            <a:spLocks noChangeArrowheads="1"/>
          </p:cNvSpPr>
          <p:nvPr/>
        </p:nvSpPr>
        <p:spPr bwMode="auto">
          <a:xfrm>
            <a:off x="609600" y="5334000"/>
            <a:ext cx="731520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1600">
                <a:solidFill>
                  <a:srgbClr val="0070C0"/>
                </a:solidFill>
              </a:rPr>
              <a:t>Michael Barnard </a:t>
            </a:r>
            <a:r>
              <a:rPr lang="en-US" altLang="en-US" sz="1600" i="1">
                <a:solidFill>
                  <a:srgbClr val="0070C0"/>
                </a:solidFill>
              </a:rPr>
              <a:t>et al  </a:t>
            </a:r>
            <a:r>
              <a:rPr lang="en-US" altLang="en-US" sz="1600" b="1" i="1">
                <a:solidFill>
                  <a:srgbClr val="0070C0"/>
                </a:solidFill>
              </a:rPr>
              <a:t>arXiv:0804.0413</a:t>
            </a:r>
            <a:r>
              <a:rPr lang="en-US" altLang="en-US" sz="1600">
                <a:solidFill>
                  <a:srgbClr val="0070C0"/>
                </a:solidFill>
              </a:rPr>
              <a:t> </a:t>
            </a:r>
          </a:p>
        </p:txBody>
      </p:sp>
    </p:spTree>
    <p:extLst>
      <p:ext uri="{BB962C8B-B14F-4D97-AF65-F5344CB8AC3E}">
        <p14:creationId xmlns:p14="http://schemas.microsoft.com/office/powerpoint/2010/main" val="1418720729"/>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90" name="Picture 2" descr="Mplot2Dmode12S4LST.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81088" y="595313"/>
            <a:ext cx="6981825"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1" name="TextBox 1"/>
          <p:cNvSpPr txBox="1">
            <a:spLocks noChangeArrowheads="1"/>
          </p:cNvSpPr>
          <p:nvPr/>
        </p:nvSpPr>
        <p:spPr bwMode="auto">
          <a:xfrm>
            <a:off x="3657600" y="228600"/>
            <a:ext cx="3549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400">
                <a:solidFill>
                  <a:srgbClr val="000000"/>
                </a:solidFill>
                <a:latin typeface="Calibri" pitchFamily="34" charset="0"/>
              </a:rPr>
              <a:t>DETF Stage 4 ground [Opt] </a:t>
            </a:r>
          </a:p>
        </p:txBody>
      </p:sp>
      <p:graphicFrame>
        <p:nvGraphicFramePr>
          <p:cNvPr id="114692" name="Object 4"/>
          <p:cNvGraphicFramePr>
            <a:graphicFrameLocks noChangeAspect="1"/>
          </p:cNvGraphicFramePr>
          <p:nvPr/>
        </p:nvGraphicFramePr>
        <p:xfrm>
          <a:off x="4306888" y="6096000"/>
          <a:ext cx="779462" cy="484188"/>
        </p:xfrm>
        <a:graphic>
          <a:graphicData uri="http://schemas.openxmlformats.org/presentationml/2006/ole">
            <mc:AlternateContent xmlns:mc="http://schemas.openxmlformats.org/markup-compatibility/2006">
              <mc:Choice xmlns:v="urn:schemas-microsoft-com:vml" Requires="v">
                <p:oleObj name="Equation" r:id="rId4" imgW="368300" imgH="228600" progId="Equation.DSMT4">
                  <p:embed/>
                </p:oleObj>
              </mc:Choice>
              <mc:Fallback>
                <p:oleObj name="Equation" r:id="rId4" imgW="368300" imgH="228600" progId="Equation.DSMT4">
                  <p:embed/>
                  <p:pic>
                    <p:nvPicPr>
                      <p:cNvPr id="114692"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06888" y="6096000"/>
                        <a:ext cx="779462" cy="484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4693" name="Object 5"/>
          <p:cNvGraphicFramePr>
            <a:graphicFrameLocks noChangeAspect="1"/>
          </p:cNvGraphicFramePr>
          <p:nvPr/>
        </p:nvGraphicFramePr>
        <p:xfrm>
          <a:off x="265113" y="3173413"/>
          <a:ext cx="860425" cy="484187"/>
        </p:xfrm>
        <a:graphic>
          <a:graphicData uri="http://schemas.openxmlformats.org/presentationml/2006/ole">
            <mc:AlternateContent xmlns:mc="http://schemas.openxmlformats.org/markup-compatibility/2006">
              <mc:Choice xmlns:v="urn:schemas-microsoft-com:vml" Requires="v">
                <p:oleObj name="Equation" r:id="rId6" imgW="406224" imgH="228501" progId="Equation.DSMT4">
                  <p:embed/>
                </p:oleObj>
              </mc:Choice>
              <mc:Fallback>
                <p:oleObj name="Equation" r:id="rId6" imgW="406224" imgH="228501" progId="Equation.DSMT4">
                  <p:embed/>
                  <p:pic>
                    <p:nvPicPr>
                      <p:cNvPr id="114693"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5113" y="3173413"/>
                        <a:ext cx="860425" cy="484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4694" name="Object 6"/>
          <p:cNvGraphicFramePr>
            <a:graphicFrameLocks noChangeAspect="1"/>
          </p:cNvGraphicFramePr>
          <p:nvPr/>
        </p:nvGraphicFramePr>
        <p:xfrm>
          <a:off x="304800" y="152400"/>
          <a:ext cx="1565275" cy="708025"/>
        </p:xfrm>
        <a:graphic>
          <a:graphicData uri="http://schemas.openxmlformats.org/presentationml/2006/ole">
            <mc:AlternateContent xmlns:mc="http://schemas.openxmlformats.org/markup-compatibility/2006">
              <mc:Choice xmlns:v="urn:schemas-microsoft-com:vml" Requires="v">
                <p:oleObj name="Equation" r:id="rId8" imgW="787058" imgH="355446" progId="Equation.DSMT4">
                  <p:embed/>
                </p:oleObj>
              </mc:Choice>
              <mc:Fallback>
                <p:oleObj name="Equation" r:id="rId8" imgW="787058" imgH="355446" progId="Equation.DSMT4">
                  <p:embed/>
                  <p:pic>
                    <p:nvPicPr>
                      <p:cNvPr id="114694" name="Object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4800" y="152400"/>
                        <a:ext cx="1565275" cy="708025"/>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78EB0A9F-B93A-4858-999C-A6888EE39086}"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172</a:t>
            </a:fld>
            <a:endParaRPr lang="en-US">
              <a:solidFill>
                <a:srgbClr val="000000"/>
              </a:solidFill>
            </a:endParaRPr>
          </a:p>
        </p:txBody>
      </p:sp>
    </p:spTree>
    <p:extLst>
      <p:ext uri="{BB962C8B-B14F-4D97-AF65-F5344CB8AC3E}">
        <p14:creationId xmlns:p14="http://schemas.microsoft.com/office/powerpoint/2010/main" val="306212282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Picture 3" descr="Mplot2Dmode34S4LST.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81088" y="595313"/>
            <a:ext cx="6981825"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5" name="TextBox 1"/>
          <p:cNvSpPr txBox="1">
            <a:spLocks noChangeArrowheads="1"/>
          </p:cNvSpPr>
          <p:nvPr/>
        </p:nvSpPr>
        <p:spPr bwMode="auto">
          <a:xfrm>
            <a:off x="3657600" y="228600"/>
            <a:ext cx="3549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400">
                <a:solidFill>
                  <a:srgbClr val="000000"/>
                </a:solidFill>
                <a:latin typeface="Calibri" pitchFamily="34" charset="0"/>
              </a:rPr>
              <a:t>DETF Stage 4 ground [Opt] </a:t>
            </a:r>
          </a:p>
        </p:txBody>
      </p:sp>
      <p:graphicFrame>
        <p:nvGraphicFramePr>
          <p:cNvPr id="115716" name="Object 4"/>
          <p:cNvGraphicFramePr>
            <a:graphicFrameLocks noChangeAspect="1"/>
          </p:cNvGraphicFramePr>
          <p:nvPr/>
        </p:nvGraphicFramePr>
        <p:xfrm>
          <a:off x="4279900" y="6096000"/>
          <a:ext cx="833438" cy="484188"/>
        </p:xfrm>
        <a:graphic>
          <a:graphicData uri="http://schemas.openxmlformats.org/presentationml/2006/ole">
            <mc:AlternateContent xmlns:mc="http://schemas.openxmlformats.org/markup-compatibility/2006">
              <mc:Choice xmlns:v="urn:schemas-microsoft-com:vml" Requires="v">
                <p:oleObj name="Equation" r:id="rId4" imgW="393529" imgH="228501" progId="Equation.DSMT4">
                  <p:embed/>
                </p:oleObj>
              </mc:Choice>
              <mc:Fallback>
                <p:oleObj name="Equation" r:id="rId4" imgW="393529" imgH="228501" progId="Equation.DSMT4">
                  <p:embed/>
                  <p:pic>
                    <p:nvPicPr>
                      <p:cNvPr id="115716"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9900" y="6096000"/>
                        <a:ext cx="833438" cy="4841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5717" name="Object 5"/>
          <p:cNvGraphicFramePr>
            <a:graphicFrameLocks noChangeAspect="1"/>
          </p:cNvGraphicFramePr>
          <p:nvPr/>
        </p:nvGraphicFramePr>
        <p:xfrm>
          <a:off x="265113" y="3173413"/>
          <a:ext cx="860425" cy="484187"/>
        </p:xfrm>
        <a:graphic>
          <a:graphicData uri="http://schemas.openxmlformats.org/presentationml/2006/ole">
            <mc:AlternateContent xmlns:mc="http://schemas.openxmlformats.org/markup-compatibility/2006">
              <mc:Choice xmlns:v="urn:schemas-microsoft-com:vml" Requires="v">
                <p:oleObj name="Equation" r:id="rId6" imgW="406224" imgH="228501" progId="Equation.DSMT4">
                  <p:embed/>
                </p:oleObj>
              </mc:Choice>
              <mc:Fallback>
                <p:oleObj name="Equation" r:id="rId6" imgW="406224" imgH="228501" progId="Equation.DSMT4">
                  <p:embed/>
                  <p:pic>
                    <p:nvPicPr>
                      <p:cNvPr id="115717"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5113" y="3173413"/>
                        <a:ext cx="860425" cy="484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5718" name="Object 6"/>
          <p:cNvGraphicFramePr>
            <a:graphicFrameLocks noChangeAspect="1"/>
          </p:cNvGraphicFramePr>
          <p:nvPr/>
        </p:nvGraphicFramePr>
        <p:xfrm>
          <a:off x="304800" y="152400"/>
          <a:ext cx="1565275" cy="708025"/>
        </p:xfrm>
        <a:graphic>
          <a:graphicData uri="http://schemas.openxmlformats.org/presentationml/2006/ole">
            <mc:AlternateContent xmlns:mc="http://schemas.openxmlformats.org/markup-compatibility/2006">
              <mc:Choice xmlns:v="urn:schemas-microsoft-com:vml" Requires="v">
                <p:oleObj name="Equation" r:id="rId8" imgW="787058" imgH="355446" progId="Equation.DSMT4">
                  <p:embed/>
                </p:oleObj>
              </mc:Choice>
              <mc:Fallback>
                <p:oleObj name="Equation" r:id="rId8" imgW="787058" imgH="355446" progId="Equation.DSMT4">
                  <p:embed/>
                  <p:pic>
                    <p:nvPicPr>
                      <p:cNvPr id="115718" name="Object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4800" y="152400"/>
                        <a:ext cx="1565275" cy="708025"/>
                      </a:xfrm>
                      <a:prstGeom prst="rect">
                        <a:avLst/>
                      </a:prstGeom>
                      <a:noFill/>
                      <a:ln w="2857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4E8AF822-60FD-422B-B167-20D849D4F619}"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173</a:t>
            </a:fld>
            <a:endParaRPr lang="en-US">
              <a:solidFill>
                <a:srgbClr val="000000"/>
              </a:solidFill>
            </a:endParaRPr>
          </a:p>
        </p:txBody>
      </p:sp>
    </p:spTree>
    <p:extLst>
      <p:ext uri="{BB962C8B-B14F-4D97-AF65-F5344CB8AC3E}">
        <p14:creationId xmlns:p14="http://schemas.microsoft.com/office/powerpoint/2010/main" val="257009181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685800"/>
            <a:ext cx="73152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39" name="TextBox 2"/>
          <p:cNvSpPr txBox="1">
            <a:spLocks noChangeArrowheads="1"/>
          </p:cNvSpPr>
          <p:nvPr/>
        </p:nvSpPr>
        <p:spPr bwMode="auto">
          <a:xfrm>
            <a:off x="1066800" y="223838"/>
            <a:ext cx="7086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400">
                <a:solidFill>
                  <a:srgbClr val="000000"/>
                </a:solidFill>
                <a:latin typeface="Calibri" pitchFamily="34" charset="0"/>
              </a:rPr>
              <a:t>The different kinds of curves correspond to different “trajectories” in mode space (similar to FT’s)</a:t>
            </a:r>
          </a:p>
        </p:txBody>
      </p:sp>
      <p:sp>
        <p:nvSpPr>
          <p:cNvPr id="2" name="Date Placeholder 1"/>
          <p:cNvSpPr>
            <a:spLocks noGrp="1"/>
          </p:cNvSpPr>
          <p:nvPr>
            <p:ph type="dt" sz="half" idx="10"/>
          </p:nvPr>
        </p:nvSpPr>
        <p:spPr/>
        <p:txBody>
          <a:bodyPr/>
          <a:lstStyle/>
          <a:p>
            <a:pPr>
              <a:defRPr/>
            </a:pPr>
            <a:fld id="{CA973898-6028-4A43-9035-1535E70667C9}"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174</a:t>
            </a:fld>
            <a:endParaRPr lang="en-US">
              <a:solidFill>
                <a:srgbClr val="000000"/>
              </a:solidFill>
            </a:endParaRPr>
          </a:p>
        </p:txBody>
      </p:sp>
    </p:spTree>
    <p:extLst>
      <p:ext uri="{BB962C8B-B14F-4D97-AF65-F5344CB8AC3E}">
        <p14:creationId xmlns:p14="http://schemas.microsoft.com/office/powerpoint/2010/main" val="196880908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Box 1"/>
          <p:cNvSpPr txBox="1">
            <a:spLocks noChangeArrowheads="1"/>
          </p:cNvSpPr>
          <p:nvPr/>
        </p:nvSpPr>
        <p:spPr bwMode="auto">
          <a:xfrm>
            <a:off x="3657600" y="228600"/>
            <a:ext cx="2755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400">
                <a:solidFill>
                  <a:srgbClr val="000000"/>
                </a:solidFill>
                <a:latin typeface="Calibri" pitchFamily="34" charset="0"/>
              </a:rPr>
              <a:t>DETF Stage 4 ground</a:t>
            </a:r>
          </a:p>
        </p:txBody>
      </p:sp>
      <p:sp>
        <p:nvSpPr>
          <p:cNvPr id="117763" name="Oval 4"/>
          <p:cNvSpPr>
            <a:spLocks noChangeAspect="1" noChangeArrowheads="1"/>
          </p:cNvSpPr>
          <p:nvPr/>
        </p:nvSpPr>
        <p:spPr bwMode="auto">
          <a:xfrm>
            <a:off x="2971800" y="3200400"/>
            <a:ext cx="136525" cy="136525"/>
          </a:xfrm>
          <a:prstGeom prst="ellipse">
            <a:avLst/>
          </a:prstGeom>
          <a:solidFill>
            <a:schemeClr val="bg1"/>
          </a:solidFill>
          <a:ln w="57150">
            <a:solidFill>
              <a:srgbClr val="0000FF"/>
            </a:solidFill>
            <a:round/>
            <a:headEnd/>
            <a:tailEnd/>
          </a:ln>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endParaRPr lang="en-US" altLang="en-US" sz="1800">
              <a:solidFill>
                <a:srgbClr val="000000"/>
              </a:solidFill>
              <a:latin typeface="Calibri" pitchFamily="34" charset="0"/>
            </a:endParaRPr>
          </a:p>
        </p:txBody>
      </p:sp>
      <p:pic>
        <p:nvPicPr>
          <p:cNvPr id="117764" name="Picture 2" descr="Mplot2Dmode12S4LST.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81088" y="595313"/>
            <a:ext cx="6981825" cy="566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7765" name="Group 9"/>
          <p:cNvGrpSpPr>
            <a:grpSpLocks/>
          </p:cNvGrpSpPr>
          <p:nvPr/>
        </p:nvGrpSpPr>
        <p:grpSpPr bwMode="auto">
          <a:xfrm>
            <a:off x="2667000" y="2743200"/>
            <a:ext cx="1219200" cy="457200"/>
            <a:chOff x="1680" y="1728"/>
            <a:chExt cx="768" cy="288"/>
          </a:xfrm>
        </p:grpSpPr>
        <p:sp>
          <p:nvSpPr>
            <p:cNvPr id="117773" name="Line 5"/>
            <p:cNvSpPr>
              <a:spLocks noChangeShapeType="1"/>
            </p:cNvSpPr>
            <p:nvPr/>
          </p:nvSpPr>
          <p:spPr bwMode="auto">
            <a:xfrm flipH="1" flipV="1">
              <a:off x="1920" y="1824"/>
              <a:ext cx="0" cy="144"/>
            </a:xfrm>
            <a:prstGeom prst="line">
              <a:avLst/>
            </a:prstGeom>
            <a:noFill/>
            <a:ln w="5715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z="2400">
                <a:solidFill>
                  <a:srgbClr val="333399"/>
                </a:solidFill>
              </a:endParaRPr>
            </a:p>
          </p:txBody>
        </p:sp>
        <p:sp>
          <p:nvSpPr>
            <p:cNvPr id="117774" name="Line 6"/>
            <p:cNvSpPr>
              <a:spLocks noChangeShapeType="1"/>
            </p:cNvSpPr>
            <p:nvPr/>
          </p:nvSpPr>
          <p:spPr bwMode="auto">
            <a:xfrm flipV="1">
              <a:off x="1968" y="1728"/>
              <a:ext cx="480" cy="288"/>
            </a:xfrm>
            <a:prstGeom prst="line">
              <a:avLst/>
            </a:prstGeom>
            <a:noFill/>
            <a:ln w="5715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z="2400">
                <a:solidFill>
                  <a:srgbClr val="333399"/>
                </a:solidFill>
              </a:endParaRPr>
            </a:p>
          </p:txBody>
        </p:sp>
        <p:sp>
          <p:nvSpPr>
            <p:cNvPr id="117775" name="Line 7"/>
            <p:cNvSpPr>
              <a:spLocks noChangeShapeType="1"/>
            </p:cNvSpPr>
            <p:nvPr/>
          </p:nvSpPr>
          <p:spPr bwMode="auto">
            <a:xfrm flipH="1" flipV="1">
              <a:off x="1680" y="1872"/>
              <a:ext cx="192" cy="144"/>
            </a:xfrm>
            <a:prstGeom prst="line">
              <a:avLst/>
            </a:prstGeom>
            <a:noFill/>
            <a:ln w="5715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z="2400">
                <a:solidFill>
                  <a:srgbClr val="333399"/>
                </a:solidFill>
              </a:endParaRPr>
            </a:p>
          </p:txBody>
        </p:sp>
      </p:grpSp>
      <p:sp>
        <p:nvSpPr>
          <p:cNvPr id="117766" name="Line 11"/>
          <p:cNvSpPr>
            <a:spLocks noChangeShapeType="1"/>
          </p:cNvSpPr>
          <p:nvPr/>
        </p:nvSpPr>
        <p:spPr bwMode="auto">
          <a:xfrm flipH="1">
            <a:off x="3048000" y="3429000"/>
            <a:ext cx="0" cy="457200"/>
          </a:xfrm>
          <a:prstGeom prst="line">
            <a:avLst/>
          </a:prstGeom>
          <a:noFill/>
          <a:ln w="5715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z="2400">
              <a:solidFill>
                <a:srgbClr val="333399"/>
              </a:solidFill>
            </a:endParaRPr>
          </a:p>
        </p:txBody>
      </p:sp>
      <p:sp>
        <p:nvSpPr>
          <p:cNvPr id="117767" name="Line 12"/>
          <p:cNvSpPr>
            <a:spLocks noChangeShapeType="1"/>
          </p:cNvSpPr>
          <p:nvPr/>
        </p:nvSpPr>
        <p:spPr bwMode="auto">
          <a:xfrm>
            <a:off x="3124200" y="3352800"/>
            <a:ext cx="609600" cy="1143000"/>
          </a:xfrm>
          <a:prstGeom prst="line">
            <a:avLst/>
          </a:prstGeom>
          <a:noFill/>
          <a:ln w="5715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z="2400">
              <a:solidFill>
                <a:srgbClr val="333399"/>
              </a:solidFill>
            </a:endParaRPr>
          </a:p>
        </p:txBody>
      </p:sp>
      <p:sp>
        <p:nvSpPr>
          <p:cNvPr id="117768" name="Line 13"/>
          <p:cNvSpPr>
            <a:spLocks noChangeShapeType="1"/>
          </p:cNvSpPr>
          <p:nvPr/>
        </p:nvSpPr>
        <p:spPr bwMode="auto">
          <a:xfrm flipH="1">
            <a:off x="2667000" y="3352800"/>
            <a:ext cx="304800" cy="228600"/>
          </a:xfrm>
          <a:prstGeom prst="line">
            <a:avLst/>
          </a:prstGeom>
          <a:noFill/>
          <a:ln w="5715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z="2400">
              <a:solidFill>
                <a:srgbClr val="333399"/>
              </a:solidFill>
            </a:endParaRPr>
          </a:p>
        </p:txBody>
      </p:sp>
      <p:sp>
        <p:nvSpPr>
          <p:cNvPr id="117769" name="Oval 14"/>
          <p:cNvSpPr>
            <a:spLocks noChangeArrowheads="1"/>
          </p:cNvSpPr>
          <p:nvPr/>
        </p:nvSpPr>
        <p:spPr bwMode="auto">
          <a:xfrm>
            <a:off x="2971800" y="3200400"/>
            <a:ext cx="152400" cy="152400"/>
          </a:xfrm>
          <a:prstGeom prst="ellipse">
            <a:avLst/>
          </a:prstGeom>
          <a:solidFill>
            <a:schemeClr val="bg1"/>
          </a:solidFill>
          <a:ln w="57150">
            <a:solidFill>
              <a:schemeClr val="hlink"/>
            </a:solidFill>
            <a:round/>
            <a:headEnd/>
            <a:tailEnd/>
          </a:ln>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endParaRPr lang="en-US" altLang="en-US" sz="1800">
              <a:solidFill>
                <a:srgbClr val="000000"/>
              </a:solidFill>
              <a:latin typeface="Calibri" pitchFamily="34" charset="0"/>
            </a:endParaRPr>
          </a:p>
        </p:txBody>
      </p:sp>
      <p:sp>
        <p:nvSpPr>
          <p:cNvPr id="117770" name="Text Box 15"/>
          <p:cNvSpPr txBox="1">
            <a:spLocks noChangeArrowheads="1"/>
          </p:cNvSpPr>
          <p:nvPr/>
        </p:nvSpPr>
        <p:spPr bwMode="auto">
          <a:xfrm>
            <a:off x="4876800" y="2971800"/>
            <a:ext cx="3962400" cy="3586163"/>
          </a:xfrm>
          <a:prstGeom prst="rect">
            <a:avLst/>
          </a:prstGeom>
          <a:solidFill>
            <a:schemeClr val="bg1"/>
          </a:solidFill>
          <a:ln w="25400" algn="ctr">
            <a:solidFill>
              <a:srgbClr val="3333CC"/>
            </a:solidFill>
            <a:miter lim="800000"/>
            <a:headEnd/>
            <a:tailEnd/>
          </a:ln>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latin typeface="Arial Rounded MT Bold" pitchFamily="34" charset="0"/>
                <a:sym typeface="Wingdings" pitchFamily="2" charset="2"/>
              </a:rPr>
              <a:t> </a:t>
            </a:r>
            <a:r>
              <a:rPr lang="en-US" altLang="en-US" sz="2400">
                <a:solidFill>
                  <a:srgbClr val="0033CC"/>
                </a:solidFill>
                <a:latin typeface="Arial Rounded MT Bold" pitchFamily="34" charset="0"/>
              </a:rPr>
              <a:t>Data that reveals a universe with dark energy given by “     “       will have finite minimum          “distances”      to other quintessence models</a:t>
            </a:r>
          </a:p>
          <a:p>
            <a:pPr fontAlgn="base">
              <a:spcBef>
                <a:spcPct val="50000"/>
              </a:spcBef>
              <a:spcAft>
                <a:spcPct val="0"/>
              </a:spcAft>
              <a:buFontTx/>
              <a:buNone/>
            </a:pPr>
            <a:r>
              <a:rPr lang="en-US" altLang="en-US" sz="2400">
                <a:solidFill>
                  <a:srgbClr val="0033CC"/>
                </a:solidFill>
                <a:latin typeface="Arial Rounded MT Bold" pitchFamily="34" charset="0"/>
              </a:rPr>
              <a:t> </a:t>
            </a:r>
            <a:r>
              <a:rPr lang="en-US" altLang="en-US" sz="2400">
                <a:solidFill>
                  <a:srgbClr val="0033CC"/>
                </a:solidFill>
                <a:latin typeface="Arial Rounded MT Bold" pitchFamily="34" charset="0"/>
                <a:sym typeface="Wingdings" pitchFamily="2" charset="2"/>
              </a:rPr>
              <a:t> powerful discrimination is possible. </a:t>
            </a:r>
            <a:endParaRPr lang="en-US" altLang="en-US" sz="2400">
              <a:solidFill>
                <a:srgbClr val="0033CC"/>
              </a:solidFill>
              <a:latin typeface="Arial Rounded MT Bold" pitchFamily="34" charset="0"/>
            </a:endParaRPr>
          </a:p>
        </p:txBody>
      </p:sp>
      <p:sp>
        <p:nvSpPr>
          <p:cNvPr id="117771" name="Oval 16"/>
          <p:cNvSpPr>
            <a:spLocks noChangeArrowheads="1"/>
          </p:cNvSpPr>
          <p:nvPr/>
        </p:nvSpPr>
        <p:spPr bwMode="auto">
          <a:xfrm>
            <a:off x="7620000" y="3886200"/>
            <a:ext cx="152400" cy="152400"/>
          </a:xfrm>
          <a:prstGeom prst="ellipse">
            <a:avLst/>
          </a:prstGeom>
          <a:solidFill>
            <a:schemeClr val="bg1"/>
          </a:solidFill>
          <a:ln w="57150">
            <a:solidFill>
              <a:schemeClr val="hlink"/>
            </a:solidFill>
            <a:round/>
            <a:headEnd/>
            <a:tailEnd/>
          </a:ln>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endParaRPr lang="en-US" altLang="en-US" sz="1800">
              <a:solidFill>
                <a:srgbClr val="000000"/>
              </a:solidFill>
              <a:latin typeface="Calibri" pitchFamily="34" charset="0"/>
            </a:endParaRPr>
          </a:p>
        </p:txBody>
      </p:sp>
      <p:graphicFrame>
        <p:nvGraphicFramePr>
          <p:cNvPr id="117772" name="Object 15"/>
          <p:cNvGraphicFramePr>
            <a:graphicFrameLocks noChangeAspect="1"/>
          </p:cNvGraphicFramePr>
          <p:nvPr/>
        </p:nvGraphicFramePr>
        <p:xfrm>
          <a:off x="6621463" y="4343400"/>
          <a:ext cx="541337" cy="609600"/>
        </p:xfrm>
        <a:graphic>
          <a:graphicData uri="http://schemas.openxmlformats.org/presentationml/2006/ole">
            <mc:AlternateContent xmlns:mc="http://schemas.openxmlformats.org/markup-compatibility/2006">
              <mc:Choice xmlns:v="urn:schemas-microsoft-com:vml" Requires="v">
                <p:oleObj name="Equation" r:id="rId4" imgW="203112" imgH="228501" progId="Equation.DSMT4">
                  <p:embed/>
                </p:oleObj>
              </mc:Choice>
              <mc:Fallback>
                <p:oleObj name="Equation" r:id="rId4" imgW="203112" imgH="228501" progId="Equation.DSMT4">
                  <p:embed/>
                  <p:pic>
                    <p:nvPicPr>
                      <p:cNvPr id="117772" name="Object 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21463" y="4343400"/>
                        <a:ext cx="5413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1FDE8E5C-D6A9-4F48-95E8-DAD147FC9EE2}"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175</a:t>
            </a:fld>
            <a:endParaRPr lang="en-US">
              <a:solidFill>
                <a:srgbClr val="000000"/>
              </a:solidFill>
            </a:endParaRPr>
          </a:p>
        </p:txBody>
      </p:sp>
    </p:spTree>
    <p:extLst>
      <p:ext uri="{BB962C8B-B14F-4D97-AF65-F5344CB8AC3E}">
        <p14:creationId xmlns:p14="http://schemas.microsoft.com/office/powerpoint/2010/main" val="3960048312"/>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Rectangle 3"/>
          <p:cNvSpPr>
            <a:spLocks noChangeArrowheads="1"/>
          </p:cNvSpPr>
          <p:nvPr/>
        </p:nvSpPr>
        <p:spPr bwMode="auto">
          <a:xfrm>
            <a:off x="381000" y="9144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8788" name="Text Box 4"/>
          <p:cNvSpPr txBox="1">
            <a:spLocks noChangeArrowheads="1"/>
          </p:cNvSpPr>
          <p:nvPr/>
        </p:nvSpPr>
        <p:spPr bwMode="auto">
          <a:xfrm>
            <a:off x="609600" y="8890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In what ways might the choice of DE parameters have skewed the DETF results?</a:t>
            </a:r>
          </a:p>
        </p:txBody>
      </p:sp>
      <p:sp>
        <p:nvSpPr>
          <p:cNvPr id="118789" name="Text Box 5"/>
          <p:cNvSpPr txBox="1">
            <a:spLocks noChangeArrowheads="1"/>
          </p:cNvSpPr>
          <p:nvPr/>
        </p:nvSpPr>
        <p:spPr bwMode="auto">
          <a:xfrm>
            <a:off x="609600" y="1828800"/>
            <a:ext cx="71628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Only by an overall (possibly important) rescaling</a:t>
            </a:r>
          </a:p>
        </p:txBody>
      </p:sp>
      <p:sp>
        <p:nvSpPr>
          <p:cNvPr id="118790" name="Rectangle 6"/>
          <p:cNvSpPr>
            <a:spLocks noChangeArrowheads="1"/>
          </p:cNvSpPr>
          <p:nvPr/>
        </p:nvSpPr>
        <p:spPr bwMode="auto">
          <a:xfrm>
            <a:off x="381000" y="25654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8791" name="Text Box 7"/>
          <p:cNvSpPr txBox="1">
            <a:spLocks noChangeArrowheads="1"/>
          </p:cNvSpPr>
          <p:nvPr/>
        </p:nvSpPr>
        <p:spPr bwMode="auto">
          <a:xfrm>
            <a:off x="609600" y="25654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a:t>
            </a:r>
            <a:r>
              <a:rPr lang="en-US" altLang="en-US" sz="2000">
                <a:solidFill>
                  <a:srgbClr val="0033CC"/>
                </a:solidFill>
              </a:rPr>
              <a:t>What impact can these data sets have on specific DE models (vs abstract parameters)?</a:t>
            </a:r>
          </a:p>
        </p:txBody>
      </p:sp>
      <p:sp>
        <p:nvSpPr>
          <p:cNvPr id="118792" name="Text Box 8"/>
          <p:cNvSpPr txBox="1">
            <a:spLocks noChangeArrowheads="1"/>
          </p:cNvSpPr>
          <p:nvPr/>
        </p:nvSpPr>
        <p:spPr bwMode="auto">
          <a:xfrm>
            <a:off x="609600" y="3429000"/>
            <a:ext cx="66294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Very similar to DETF results in w0-wa space</a:t>
            </a:r>
          </a:p>
        </p:txBody>
      </p:sp>
      <p:sp>
        <p:nvSpPr>
          <p:cNvPr id="118793" name="Text Box 9"/>
          <p:cNvSpPr txBox="1">
            <a:spLocks noChangeArrowheads="1"/>
          </p:cNvSpPr>
          <p:nvPr/>
        </p:nvSpPr>
        <p:spPr bwMode="auto">
          <a:xfrm>
            <a:off x="533400" y="228600"/>
            <a:ext cx="419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Summary</a:t>
            </a:r>
          </a:p>
        </p:txBody>
      </p:sp>
      <p:sp>
        <p:nvSpPr>
          <p:cNvPr id="118794" name="Rectangle 10"/>
          <p:cNvSpPr>
            <a:spLocks noChangeArrowheads="1"/>
          </p:cNvSpPr>
          <p:nvPr/>
        </p:nvSpPr>
        <p:spPr bwMode="auto">
          <a:xfrm>
            <a:off x="381000" y="4165600"/>
            <a:ext cx="8229600" cy="685800"/>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8795" name="Text Box 11"/>
          <p:cNvSpPr txBox="1">
            <a:spLocks noChangeArrowheads="1"/>
          </p:cNvSpPr>
          <p:nvPr/>
        </p:nvSpPr>
        <p:spPr bwMode="auto">
          <a:xfrm>
            <a:off x="609600" y="41656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rPr>
              <a:t> To what extent can these data sets deliver discriminating power between specific DE models?</a:t>
            </a:r>
          </a:p>
        </p:txBody>
      </p:sp>
      <p:sp>
        <p:nvSpPr>
          <p:cNvPr id="2" name="Date Placeholder 1"/>
          <p:cNvSpPr>
            <a:spLocks noGrp="1"/>
          </p:cNvSpPr>
          <p:nvPr>
            <p:ph type="dt" sz="half" idx="10"/>
          </p:nvPr>
        </p:nvSpPr>
        <p:spPr/>
        <p:txBody>
          <a:bodyPr/>
          <a:lstStyle/>
          <a:p>
            <a:pPr>
              <a:defRPr/>
            </a:pPr>
            <a:fld id="{9E97B195-1EDA-4708-B81A-8681C69DCC1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176</a:t>
            </a:fld>
            <a:endParaRPr lang="en-US">
              <a:solidFill>
                <a:srgbClr val="000000"/>
              </a:solidFill>
            </a:endParaRPr>
          </a:p>
        </p:txBody>
      </p:sp>
      <p:sp>
        <p:nvSpPr>
          <p:cNvPr id="118786" name="Text Box 2"/>
          <p:cNvSpPr txBox="1">
            <a:spLocks noChangeArrowheads="1"/>
          </p:cNvSpPr>
          <p:nvPr/>
        </p:nvSpPr>
        <p:spPr bwMode="auto">
          <a:xfrm>
            <a:off x="609600" y="5029200"/>
            <a:ext cx="8077200" cy="1581150"/>
          </a:xfrm>
          <a:prstGeom prst="rect">
            <a:avLst/>
          </a:prstGeom>
          <a:solidFill>
            <a:srgbClr val="FFFF99"/>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a:t>
            </a:r>
          </a:p>
          <a:p>
            <a:pPr fontAlgn="base">
              <a:spcBef>
                <a:spcPct val="50000"/>
              </a:spcBef>
              <a:spcAft>
                <a:spcPct val="0"/>
              </a:spcAft>
            </a:pPr>
            <a:r>
              <a:rPr lang="en-US" altLang="en-US" sz="2400">
                <a:solidFill>
                  <a:srgbClr val="0033CC"/>
                </a:solidFill>
              </a:rPr>
              <a:t> DETF Stage 3: Poor</a:t>
            </a:r>
          </a:p>
          <a:p>
            <a:pPr fontAlgn="base">
              <a:spcBef>
                <a:spcPct val="50000"/>
              </a:spcBef>
              <a:spcAft>
                <a:spcPct val="0"/>
              </a:spcAft>
            </a:pPr>
            <a:r>
              <a:rPr lang="en-US" altLang="en-US" sz="2400">
                <a:solidFill>
                  <a:srgbClr val="0033CC"/>
                </a:solidFill>
              </a:rPr>
              <a:t> DETF Stage 4:  Marginal… Excellent within reach (AA)</a:t>
            </a:r>
          </a:p>
        </p:txBody>
      </p:sp>
    </p:spTree>
    <p:extLst>
      <p:ext uri="{BB962C8B-B14F-4D97-AF65-F5344CB8AC3E}">
        <p14:creationId xmlns:p14="http://schemas.microsoft.com/office/powerpoint/2010/main" val="26283370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Rectangle 3"/>
          <p:cNvSpPr>
            <a:spLocks noChangeArrowheads="1"/>
          </p:cNvSpPr>
          <p:nvPr/>
        </p:nvSpPr>
        <p:spPr bwMode="auto">
          <a:xfrm>
            <a:off x="381000" y="9144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9812" name="Text Box 4"/>
          <p:cNvSpPr txBox="1">
            <a:spLocks noChangeArrowheads="1"/>
          </p:cNvSpPr>
          <p:nvPr/>
        </p:nvSpPr>
        <p:spPr bwMode="auto">
          <a:xfrm>
            <a:off x="609600" y="8890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In what ways might the choice of DE parameters have skewed the DETF results?</a:t>
            </a:r>
          </a:p>
        </p:txBody>
      </p:sp>
      <p:sp>
        <p:nvSpPr>
          <p:cNvPr id="119813" name="Text Box 5"/>
          <p:cNvSpPr txBox="1">
            <a:spLocks noChangeArrowheads="1"/>
          </p:cNvSpPr>
          <p:nvPr/>
        </p:nvSpPr>
        <p:spPr bwMode="auto">
          <a:xfrm>
            <a:off x="609600" y="1828800"/>
            <a:ext cx="71628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Only by an overall (possibly important) rescaling</a:t>
            </a:r>
          </a:p>
        </p:txBody>
      </p:sp>
      <p:sp>
        <p:nvSpPr>
          <p:cNvPr id="119814" name="Rectangle 6"/>
          <p:cNvSpPr>
            <a:spLocks noChangeArrowheads="1"/>
          </p:cNvSpPr>
          <p:nvPr/>
        </p:nvSpPr>
        <p:spPr bwMode="auto">
          <a:xfrm>
            <a:off x="381000" y="2565400"/>
            <a:ext cx="8229600" cy="6858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9815" name="Text Box 7"/>
          <p:cNvSpPr txBox="1">
            <a:spLocks noChangeArrowheads="1"/>
          </p:cNvSpPr>
          <p:nvPr/>
        </p:nvSpPr>
        <p:spPr bwMode="auto">
          <a:xfrm>
            <a:off x="609600" y="25654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sym typeface="Wingdings" pitchFamily="2" charset="2"/>
              </a:rPr>
              <a:t> </a:t>
            </a:r>
            <a:r>
              <a:rPr lang="en-US" altLang="en-US" sz="2000">
                <a:solidFill>
                  <a:srgbClr val="0033CC"/>
                </a:solidFill>
              </a:rPr>
              <a:t>What impact can these data sets have on specific DE models (vs abstract parameters)?</a:t>
            </a:r>
          </a:p>
        </p:txBody>
      </p:sp>
      <p:sp>
        <p:nvSpPr>
          <p:cNvPr id="119816" name="Text Box 8"/>
          <p:cNvSpPr txBox="1">
            <a:spLocks noChangeArrowheads="1"/>
          </p:cNvSpPr>
          <p:nvPr/>
        </p:nvSpPr>
        <p:spPr bwMode="auto">
          <a:xfrm>
            <a:off x="609600" y="3429000"/>
            <a:ext cx="66294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Very similar to DETF results in w0-wa space</a:t>
            </a:r>
          </a:p>
        </p:txBody>
      </p:sp>
      <p:sp>
        <p:nvSpPr>
          <p:cNvPr id="119817" name="Text Box 9"/>
          <p:cNvSpPr txBox="1">
            <a:spLocks noChangeArrowheads="1"/>
          </p:cNvSpPr>
          <p:nvPr/>
        </p:nvSpPr>
        <p:spPr bwMode="auto">
          <a:xfrm>
            <a:off x="533400" y="228600"/>
            <a:ext cx="419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Summary</a:t>
            </a:r>
          </a:p>
        </p:txBody>
      </p:sp>
      <p:sp>
        <p:nvSpPr>
          <p:cNvPr id="119818" name="Rectangle 10"/>
          <p:cNvSpPr>
            <a:spLocks noChangeArrowheads="1"/>
          </p:cNvSpPr>
          <p:nvPr/>
        </p:nvSpPr>
        <p:spPr bwMode="auto">
          <a:xfrm>
            <a:off x="381000" y="4165600"/>
            <a:ext cx="8229600" cy="685800"/>
          </a:xfrm>
          <a:prstGeom prst="rect">
            <a:avLst/>
          </a:prstGeom>
          <a:solidFill>
            <a:srgbClr val="FFFF00"/>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19819" name="Text Box 11"/>
          <p:cNvSpPr txBox="1">
            <a:spLocks noChangeArrowheads="1"/>
          </p:cNvSpPr>
          <p:nvPr/>
        </p:nvSpPr>
        <p:spPr bwMode="auto">
          <a:xfrm>
            <a:off x="609600" y="4165600"/>
            <a:ext cx="7848600" cy="7112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0033CC"/>
                </a:solidFill>
              </a:rPr>
              <a:t> To what extent can these data sets deliver discriminating power between specific DE models?</a:t>
            </a:r>
          </a:p>
        </p:txBody>
      </p:sp>
      <p:sp>
        <p:nvSpPr>
          <p:cNvPr id="119820" name="Oval 12"/>
          <p:cNvSpPr>
            <a:spLocks noChangeArrowheads="1"/>
          </p:cNvSpPr>
          <p:nvPr/>
        </p:nvSpPr>
        <p:spPr bwMode="auto">
          <a:xfrm>
            <a:off x="4343400" y="3810000"/>
            <a:ext cx="3886200" cy="23622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0"/>
              </a:spcBef>
              <a:spcAft>
                <a:spcPct val="0"/>
              </a:spcAft>
              <a:buFontTx/>
              <a:buNone/>
            </a:pPr>
            <a:r>
              <a:rPr lang="en-US" altLang="en-US" sz="2400" dirty="0">
                <a:solidFill>
                  <a:srgbClr val="0033CC"/>
                </a:solidFill>
              </a:rPr>
              <a:t>Interesting contribution</a:t>
            </a:r>
          </a:p>
          <a:p>
            <a:pPr algn="ctr" fontAlgn="base">
              <a:spcBef>
                <a:spcPct val="0"/>
              </a:spcBef>
              <a:spcAft>
                <a:spcPct val="0"/>
              </a:spcAft>
              <a:buFontTx/>
              <a:buNone/>
            </a:pPr>
            <a:r>
              <a:rPr lang="en-US" altLang="en-US" sz="2400" dirty="0">
                <a:solidFill>
                  <a:srgbClr val="0033CC"/>
                </a:solidFill>
              </a:rPr>
              <a:t>to discussion of Stage 4</a:t>
            </a:r>
          </a:p>
          <a:p>
            <a:pPr algn="ctr" fontAlgn="base">
              <a:spcBef>
                <a:spcPct val="0"/>
              </a:spcBef>
              <a:spcAft>
                <a:spcPct val="0"/>
              </a:spcAft>
              <a:buFontTx/>
              <a:buNone/>
            </a:pPr>
            <a:r>
              <a:rPr lang="en-US" altLang="en-US" sz="2400" dirty="0">
                <a:solidFill>
                  <a:srgbClr val="0033CC"/>
                </a:solidFill>
              </a:rPr>
              <a:t>(if you believe scalar </a:t>
            </a:r>
          </a:p>
          <a:p>
            <a:pPr algn="ctr" fontAlgn="base">
              <a:spcBef>
                <a:spcPct val="0"/>
              </a:spcBef>
              <a:spcAft>
                <a:spcPct val="0"/>
              </a:spcAft>
              <a:buFontTx/>
              <a:buNone/>
            </a:pPr>
            <a:r>
              <a:rPr lang="en-US" altLang="en-US" sz="2400" dirty="0">
                <a:solidFill>
                  <a:srgbClr val="0033CC"/>
                </a:solidFill>
              </a:rPr>
              <a:t>field models)</a:t>
            </a:r>
          </a:p>
        </p:txBody>
      </p:sp>
      <p:sp>
        <p:nvSpPr>
          <p:cNvPr id="2" name="Date Placeholder 1"/>
          <p:cNvSpPr>
            <a:spLocks noGrp="1"/>
          </p:cNvSpPr>
          <p:nvPr>
            <p:ph type="dt" sz="half" idx="10"/>
          </p:nvPr>
        </p:nvSpPr>
        <p:spPr/>
        <p:txBody>
          <a:bodyPr/>
          <a:lstStyle/>
          <a:p>
            <a:pPr>
              <a:defRPr/>
            </a:pPr>
            <a:fld id="{B58E6692-EA28-44D0-B24D-8D697D10CCDF}"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177</a:t>
            </a:fld>
            <a:endParaRPr lang="en-US">
              <a:solidFill>
                <a:srgbClr val="000000"/>
              </a:solidFill>
            </a:endParaRPr>
          </a:p>
        </p:txBody>
      </p:sp>
      <p:sp>
        <p:nvSpPr>
          <p:cNvPr id="119810" name="Text Box 2"/>
          <p:cNvSpPr txBox="1">
            <a:spLocks noChangeArrowheads="1"/>
          </p:cNvSpPr>
          <p:nvPr/>
        </p:nvSpPr>
        <p:spPr bwMode="auto">
          <a:xfrm>
            <a:off x="609600" y="5029200"/>
            <a:ext cx="8077200" cy="1581150"/>
          </a:xfrm>
          <a:prstGeom prst="rect">
            <a:avLst/>
          </a:prstGeom>
          <a:solidFill>
            <a:srgbClr val="FFFF99"/>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33CC"/>
                </a:solidFill>
              </a:rPr>
              <a:t>A: </a:t>
            </a:r>
          </a:p>
          <a:p>
            <a:pPr fontAlgn="base">
              <a:spcBef>
                <a:spcPct val="50000"/>
              </a:spcBef>
              <a:spcAft>
                <a:spcPct val="0"/>
              </a:spcAft>
            </a:pPr>
            <a:r>
              <a:rPr lang="en-US" altLang="en-US" sz="2400">
                <a:solidFill>
                  <a:srgbClr val="0033CC"/>
                </a:solidFill>
              </a:rPr>
              <a:t> DETF Stage 3: Poor</a:t>
            </a:r>
          </a:p>
          <a:p>
            <a:pPr fontAlgn="base">
              <a:spcBef>
                <a:spcPct val="50000"/>
              </a:spcBef>
              <a:spcAft>
                <a:spcPct val="0"/>
              </a:spcAft>
            </a:pPr>
            <a:r>
              <a:rPr lang="en-US" altLang="en-US" sz="2400">
                <a:solidFill>
                  <a:srgbClr val="0033CC"/>
                </a:solidFill>
              </a:rPr>
              <a:t> DETF Stage 4:  Marginal… Excellent within reach (AA)</a:t>
            </a:r>
          </a:p>
        </p:txBody>
      </p:sp>
      <p:sp>
        <p:nvSpPr>
          <p:cNvPr id="119821" name="Oval 13"/>
          <p:cNvSpPr>
            <a:spLocks noChangeArrowheads="1"/>
          </p:cNvSpPr>
          <p:nvPr/>
        </p:nvSpPr>
        <p:spPr bwMode="auto">
          <a:xfrm>
            <a:off x="4495800" y="6096000"/>
            <a:ext cx="1600200" cy="609600"/>
          </a:xfrm>
          <a:prstGeom prst="ellipse">
            <a:avLst/>
          </a:prstGeom>
          <a:noFill/>
          <a:ln w="3810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Tree>
    <p:extLst>
      <p:ext uri="{BB962C8B-B14F-4D97-AF65-F5344CB8AC3E}">
        <p14:creationId xmlns:p14="http://schemas.microsoft.com/office/powerpoint/2010/main" val="375054807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2"/>
          <p:cNvSpPr txBox="1">
            <a:spLocks noChangeArrowheads="1"/>
          </p:cNvSpPr>
          <p:nvPr/>
        </p:nvSpPr>
        <p:spPr bwMode="auto">
          <a:xfrm>
            <a:off x="228600" y="533400"/>
            <a:ext cx="8915400" cy="532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b="1">
                <a:solidFill>
                  <a:srgbClr val="333399"/>
                </a:solidFill>
              </a:rPr>
              <a:t>This talk</a:t>
            </a:r>
          </a:p>
          <a:p>
            <a:pPr eaLnBrk="0" fontAlgn="base" hangingPunct="0">
              <a:spcBef>
                <a:spcPct val="50000"/>
              </a:spcBef>
              <a:spcAft>
                <a:spcPct val="0"/>
              </a:spcAft>
              <a:buFontTx/>
              <a:buNone/>
            </a:pPr>
            <a:r>
              <a:rPr lang="en-US" altLang="en-US" sz="2400" u="sng">
                <a:solidFill>
                  <a:srgbClr val="333399"/>
                </a:solidFill>
              </a:rPr>
              <a:t>Part 1:</a:t>
            </a:r>
          </a:p>
          <a:p>
            <a:pPr eaLnBrk="0" fontAlgn="base" hangingPunct="0">
              <a:spcBef>
                <a:spcPct val="50000"/>
              </a:spcBef>
              <a:spcAft>
                <a:spcPct val="0"/>
              </a:spcAft>
              <a:buFontTx/>
              <a:buNone/>
            </a:pPr>
            <a:r>
              <a:rPr lang="en-US" altLang="en-US" sz="2400">
                <a:solidFill>
                  <a:srgbClr val="333399"/>
                </a:solidFill>
              </a:rPr>
              <a:t>	A few attempts to explain dark energy </a:t>
            </a:r>
          </a:p>
          <a:p>
            <a:pPr eaLnBrk="0" fontAlgn="base" hangingPunct="0">
              <a:spcBef>
                <a:spcPct val="50000"/>
              </a:spcBef>
              <a:spcAft>
                <a:spcPct val="0"/>
              </a:spcAft>
              <a:buFontTx/>
              <a:buNone/>
            </a:pPr>
            <a:r>
              <a:rPr lang="en-US" altLang="en-US" sz="2400">
                <a:solidFill>
                  <a:srgbClr val="333399"/>
                </a:solidFill>
              </a:rPr>
              <a:t>	</a:t>
            </a:r>
            <a:r>
              <a:rPr lang="en-US" altLang="en-US" sz="2400">
                <a:solidFill>
                  <a:srgbClr val="FF0000"/>
                </a:solidFill>
              </a:rPr>
              <a:t>-</a:t>
            </a:r>
            <a:r>
              <a:rPr lang="en-US" altLang="en-US" sz="2400">
                <a:solidFill>
                  <a:srgbClr val="333399"/>
                </a:solidFill>
              </a:rPr>
              <a:t> Motivations, problems and other comments</a:t>
            </a:r>
          </a:p>
          <a:p>
            <a:pPr lvl="2" eaLnBrk="0" fontAlgn="base" hangingPunct="0">
              <a:spcBef>
                <a:spcPct val="50000"/>
              </a:spcBef>
              <a:spcAft>
                <a:spcPct val="0"/>
              </a:spcAft>
              <a:buFontTx/>
              <a:buNone/>
            </a:pPr>
            <a:r>
              <a:rPr lang="en-US" altLang="en-US">
                <a:solidFill>
                  <a:srgbClr val="FF0000"/>
                </a:solidFill>
                <a:sym typeface="Wingdings" pitchFamily="2" charset="2"/>
              </a:rPr>
              <a:t></a:t>
            </a:r>
            <a:r>
              <a:rPr lang="en-US" altLang="en-US">
                <a:solidFill>
                  <a:srgbClr val="333399"/>
                </a:solidFill>
              </a:rPr>
              <a:t> Theme: We may not know where this revolution is taking us, but it is already underway:	</a:t>
            </a:r>
          </a:p>
          <a:p>
            <a:pPr eaLnBrk="0" fontAlgn="base" hangingPunct="0">
              <a:spcBef>
                <a:spcPct val="50000"/>
              </a:spcBef>
              <a:spcAft>
                <a:spcPct val="0"/>
              </a:spcAft>
              <a:buFontTx/>
              <a:buNone/>
            </a:pPr>
            <a:r>
              <a:rPr lang="en-US" altLang="en-US" sz="2400" u="sng">
                <a:solidFill>
                  <a:srgbClr val="333399"/>
                </a:solidFill>
              </a:rPr>
              <a:t>Part 2</a:t>
            </a:r>
          </a:p>
          <a:p>
            <a:pPr eaLnBrk="0" fontAlgn="base" hangingPunct="0">
              <a:spcBef>
                <a:spcPct val="50000"/>
              </a:spcBef>
              <a:spcAft>
                <a:spcPct val="0"/>
              </a:spcAft>
              <a:buFontTx/>
              <a:buNone/>
            </a:pPr>
            <a:r>
              <a:rPr lang="en-US" altLang="en-US" sz="2400">
                <a:solidFill>
                  <a:srgbClr val="333399"/>
                </a:solidFill>
              </a:rPr>
              <a:t>	Planning new experiments</a:t>
            </a:r>
          </a:p>
          <a:p>
            <a:pPr eaLnBrk="0" fontAlgn="base" hangingPunct="0">
              <a:spcBef>
                <a:spcPct val="50000"/>
              </a:spcBef>
              <a:spcAft>
                <a:spcPct val="0"/>
              </a:spcAft>
              <a:buFontTx/>
              <a:buNone/>
            </a:pPr>
            <a:r>
              <a:rPr lang="en-US" altLang="en-US" sz="2400">
                <a:solidFill>
                  <a:srgbClr val="333399"/>
                </a:solidFill>
              </a:rPr>
              <a:t>		</a:t>
            </a:r>
            <a:r>
              <a:rPr lang="en-US" altLang="en-US" sz="2400">
                <a:solidFill>
                  <a:srgbClr val="FF0000"/>
                </a:solidFill>
              </a:rPr>
              <a:t>-</a:t>
            </a:r>
            <a:r>
              <a:rPr lang="en-US" altLang="en-US" sz="2400">
                <a:solidFill>
                  <a:srgbClr val="333399"/>
                </a:solidFill>
              </a:rPr>
              <a:t> DETF</a:t>
            </a:r>
          </a:p>
          <a:p>
            <a:pPr eaLnBrk="0" fontAlgn="base" hangingPunct="0">
              <a:spcBef>
                <a:spcPct val="50000"/>
              </a:spcBef>
              <a:spcAft>
                <a:spcPct val="0"/>
              </a:spcAft>
              <a:buFontTx/>
              <a:buNone/>
            </a:pPr>
            <a:r>
              <a:rPr lang="en-US" altLang="en-US" sz="2400">
                <a:solidFill>
                  <a:srgbClr val="333399"/>
                </a:solidFill>
              </a:rPr>
              <a:t>		</a:t>
            </a:r>
            <a:r>
              <a:rPr lang="en-US" altLang="en-US" sz="2400">
                <a:solidFill>
                  <a:srgbClr val="FF0000"/>
                </a:solidFill>
              </a:rPr>
              <a:t>-</a:t>
            </a:r>
            <a:r>
              <a:rPr lang="en-US" altLang="en-US" sz="2400">
                <a:solidFill>
                  <a:srgbClr val="333399"/>
                </a:solidFill>
              </a:rPr>
              <a:t> Next questions</a:t>
            </a:r>
            <a:endParaRPr lang="en-US" altLang="en-US" sz="2000" i="1">
              <a:solidFill>
                <a:srgbClr val="333399"/>
              </a:solidFill>
            </a:endParaRPr>
          </a:p>
        </p:txBody>
      </p:sp>
      <p:sp>
        <p:nvSpPr>
          <p:cNvPr id="2" name="Date Placeholder 1"/>
          <p:cNvSpPr>
            <a:spLocks noGrp="1"/>
          </p:cNvSpPr>
          <p:nvPr>
            <p:ph type="dt" sz="half" idx="10"/>
          </p:nvPr>
        </p:nvSpPr>
        <p:spPr/>
        <p:txBody>
          <a:bodyPr/>
          <a:lstStyle/>
          <a:p>
            <a:pPr>
              <a:defRPr/>
            </a:pPr>
            <a:fld id="{6C2567C4-187E-4740-884F-F1DE3C12219D}"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178</a:t>
            </a:fld>
            <a:endParaRPr lang="en-US">
              <a:solidFill>
                <a:srgbClr val="000000"/>
              </a:solidFill>
            </a:endParaRPr>
          </a:p>
        </p:txBody>
      </p:sp>
    </p:spTree>
    <p:extLst>
      <p:ext uri="{BB962C8B-B14F-4D97-AF65-F5344CB8AC3E}">
        <p14:creationId xmlns:p14="http://schemas.microsoft.com/office/powerpoint/2010/main" val="2186669909"/>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Text Box 2"/>
          <p:cNvSpPr txBox="1">
            <a:spLocks noChangeArrowheads="1"/>
          </p:cNvSpPr>
          <p:nvPr/>
        </p:nvSpPr>
        <p:spPr bwMode="auto">
          <a:xfrm>
            <a:off x="228600" y="533400"/>
            <a:ext cx="8915400" cy="5326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b="1">
                <a:solidFill>
                  <a:srgbClr val="333399"/>
                </a:solidFill>
              </a:rPr>
              <a:t>This talk</a:t>
            </a:r>
          </a:p>
          <a:p>
            <a:pPr eaLnBrk="0" fontAlgn="base" hangingPunct="0">
              <a:spcBef>
                <a:spcPct val="50000"/>
              </a:spcBef>
              <a:spcAft>
                <a:spcPct val="0"/>
              </a:spcAft>
              <a:buFontTx/>
              <a:buNone/>
            </a:pPr>
            <a:r>
              <a:rPr lang="en-US" altLang="en-US" sz="2400" u="sng">
                <a:solidFill>
                  <a:srgbClr val="333399"/>
                </a:solidFill>
              </a:rPr>
              <a:t>Part 1:</a:t>
            </a:r>
          </a:p>
          <a:p>
            <a:pPr eaLnBrk="0" fontAlgn="base" hangingPunct="0">
              <a:spcBef>
                <a:spcPct val="50000"/>
              </a:spcBef>
              <a:spcAft>
                <a:spcPct val="0"/>
              </a:spcAft>
              <a:buFontTx/>
              <a:buNone/>
            </a:pPr>
            <a:r>
              <a:rPr lang="en-US" altLang="en-US" sz="2400">
                <a:solidFill>
                  <a:srgbClr val="333399"/>
                </a:solidFill>
              </a:rPr>
              <a:t>	A few attempts to explain dark energy </a:t>
            </a:r>
          </a:p>
          <a:p>
            <a:pPr eaLnBrk="0" fontAlgn="base" hangingPunct="0">
              <a:spcBef>
                <a:spcPct val="50000"/>
              </a:spcBef>
              <a:spcAft>
                <a:spcPct val="0"/>
              </a:spcAft>
              <a:buFontTx/>
              <a:buNone/>
            </a:pPr>
            <a:r>
              <a:rPr lang="en-US" altLang="en-US" sz="2400">
                <a:solidFill>
                  <a:srgbClr val="333399"/>
                </a:solidFill>
              </a:rPr>
              <a:t>	</a:t>
            </a:r>
            <a:r>
              <a:rPr lang="en-US" altLang="en-US" sz="2400">
                <a:solidFill>
                  <a:srgbClr val="FF0000"/>
                </a:solidFill>
              </a:rPr>
              <a:t>-</a:t>
            </a:r>
            <a:r>
              <a:rPr lang="en-US" altLang="en-US" sz="2400">
                <a:solidFill>
                  <a:srgbClr val="333399"/>
                </a:solidFill>
              </a:rPr>
              <a:t> Motivations, problems and other comments</a:t>
            </a:r>
          </a:p>
          <a:p>
            <a:pPr lvl="2" eaLnBrk="0" fontAlgn="base" hangingPunct="0">
              <a:spcBef>
                <a:spcPct val="50000"/>
              </a:spcBef>
              <a:spcAft>
                <a:spcPct val="0"/>
              </a:spcAft>
              <a:buFontTx/>
              <a:buNone/>
            </a:pPr>
            <a:r>
              <a:rPr lang="en-US" altLang="en-US">
                <a:solidFill>
                  <a:srgbClr val="FF0000"/>
                </a:solidFill>
                <a:sym typeface="Wingdings" pitchFamily="2" charset="2"/>
              </a:rPr>
              <a:t></a:t>
            </a:r>
            <a:r>
              <a:rPr lang="en-US" altLang="en-US">
                <a:solidFill>
                  <a:srgbClr val="333399"/>
                </a:solidFill>
              </a:rPr>
              <a:t> </a:t>
            </a:r>
            <a:r>
              <a:rPr lang="en-US" altLang="en-US">
                <a:solidFill>
                  <a:srgbClr val="FF0000"/>
                </a:solidFill>
              </a:rPr>
              <a:t>Theme: We may not know where this revolution is taking us, but it is already underway:</a:t>
            </a:r>
            <a:r>
              <a:rPr lang="en-US" altLang="en-US">
                <a:solidFill>
                  <a:srgbClr val="333399"/>
                </a:solidFill>
              </a:rPr>
              <a:t>	</a:t>
            </a:r>
          </a:p>
          <a:p>
            <a:pPr eaLnBrk="0" fontAlgn="base" hangingPunct="0">
              <a:spcBef>
                <a:spcPct val="50000"/>
              </a:spcBef>
              <a:spcAft>
                <a:spcPct val="0"/>
              </a:spcAft>
              <a:buFontTx/>
              <a:buNone/>
            </a:pPr>
            <a:r>
              <a:rPr lang="en-US" altLang="en-US" sz="2400" u="sng">
                <a:solidFill>
                  <a:srgbClr val="333399"/>
                </a:solidFill>
              </a:rPr>
              <a:t>Part 2</a:t>
            </a:r>
          </a:p>
          <a:p>
            <a:pPr eaLnBrk="0" fontAlgn="base" hangingPunct="0">
              <a:spcBef>
                <a:spcPct val="50000"/>
              </a:spcBef>
              <a:spcAft>
                <a:spcPct val="0"/>
              </a:spcAft>
              <a:buFontTx/>
              <a:buNone/>
            </a:pPr>
            <a:r>
              <a:rPr lang="en-US" altLang="en-US" sz="2400">
                <a:solidFill>
                  <a:srgbClr val="333399"/>
                </a:solidFill>
              </a:rPr>
              <a:t>	Planning new experiments</a:t>
            </a:r>
          </a:p>
          <a:p>
            <a:pPr eaLnBrk="0" fontAlgn="base" hangingPunct="0">
              <a:spcBef>
                <a:spcPct val="50000"/>
              </a:spcBef>
              <a:spcAft>
                <a:spcPct val="0"/>
              </a:spcAft>
              <a:buFontTx/>
              <a:buNone/>
            </a:pPr>
            <a:r>
              <a:rPr lang="en-US" altLang="en-US" sz="2400">
                <a:solidFill>
                  <a:srgbClr val="333399"/>
                </a:solidFill>
              </a:rPr>
              <a:t>		</a:t>
            </a:r>
            <a:r>
              <a:rPr lang="en-US" altLang="en-US" sz="2400">
                <a:solidFill>
                  <a:srgbClr val="FF0000"/>
                </a:solidFill>
              </a:rPr>
              <a:t>-</a:t>
            </a:r>
            <a:r>
              <a:rPr lang="en-US" altLang="en-US" sz="2400">
                <a:solidFill>
                  <a:srgbClr val="333399"/>
                </a:solidFill>
              </a:rPr>
              <a:t> DETF</a:t>
            </a:r>
          </a:p>
          <a:p>
            <a:pPr eaLnBrk="0" fontAlgn="base" hangingPunct="0">
              <a:spcBef>
                <a:spcPct val="50000"/>
              </a:spcBef>
              <a:spcAft>
                <a:spcPct val="0"/>
              </a:spcAft>
              <a:buFontTx/>
              <a:buNone/>
            </a:pPr>
            <a:r>
              <a:rPr lang="en-US" altLang="en-US" sz="2400">
                <a:solidFill>
                  <a:srgbClr val="333399"/>
                </a:solidFill>
              </a:rPr>
              <a:t>		</a:t>
            </a:r>
            <a:r>
              <a:rPr lang="en-US" altLang="en-US" sz="2400">
                <a:solidFill>
                  <a:srgbClr val="FF0000"/>
                </a:solidFill>
              </a:rPr>
              <a:t>-</a:t>
            </a:r>
            <a:r>
              <a:rPr lang="en-US" altLang="en-US" sz="2400">
                <a:solidFill>
                  <a:srgbClr val="333399"/>
                </a:solidFill>
              </a:rPr>
              <a:t> Next questions</a:t>
            </a:r>
            <a:endParaRPr lang="en-US" altLang="en-US" sz="2000" i="1">
              <a:solidFill>
                <a:srgbClr val="333399"/>
              </a:solidFill>
            </a:endParaRPr>
          </a:p>
        </p:txBody>
      </p:sp>
      <p:sp>
        <p:nvSpPr>
          <p:cNvPr id="129027" name="Text Box 3"/>
          <p:cNvSpPr txBox="1">
            <a:spLocks noChangeArrowheads="1"/>
          </p:cNvSpPr>
          <p:nvPr/>
        </p:nvSpPr>
        <p:spPr bwMode="auto">
          <a:xfrm>
            <a:off x="3048000" y="3962400"/>
            <a:ext cx="5334000" cy="2292350"/>
          </a:xfrm>
          <a:prstGeom prst="rect">
            <a:avLst/>
          </a:prstGeom>
          <a:solidFill>
            <a:srgbClr val="FF0000"/>
          </a:solidFill>
          <a:ln w="9525">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 typeface="Wingdings" pitchFamily="2" charset="2"/>
              <a:buChar char="è"/>
            </a:pPr>
            <a:r>
              <a:rPr lang="en-US" altLang="en-US" sz="2400">
                <a:solidFill>
                  <a:srgbClr val="FFFFFF"/>
                </a:solidFill>
                <a:sym typeface="Wingdings" pitchFamily="2" charset="2"/>
              </a:rPr>
              <a:t> Rigorous quantitative case for “Stage 4”  (i.e. LSST, JDEM, Euclid)</a:t>
            </a:r>
          </a:p>
          <a:p>
            <a:pPr eaLnBrk="0" fontAlgn="base" hangingPunct="0">
              <a:spcBef>
                <a:spcPct val="50000"/>
              </a:spcBef>
              <a:spcAft>
                <a:spcPct val="0"/>
              </a:spcAft>
              <a:buFont typeface="Wingdings" pitchFamily="2" charset="2"/>
              <a:buChar char="è"/>
            </a:pPr>
            <a:r>
              <a:rPr lang="en-US" altLang="en-US" sz="2400">
                <a:solidFill>
                  <a:srgbClr val="DDDDDD"/>
                </a:solidFill>
              </a:rPr>
              <a:t> Advances in combining techniques </a:t>
            </a:r>
          </a:p>
          <a:p>
            <a:pPr eaLnBrk="0" fontAlgn="base" hangingPunct="0">
              <a:spcBef>
                <a:spcPct val="50000"/>
              </a:spcBef>
              <a:spcAft>
                <a:spcPct val="0"/>
              </a:spcAft>
              <a:buFont typeface="Wingdings" pitchFamily="2" charset="2"/>
              <a:buChar char="è"/>
            </a:pPr>
            <a:r>
              <a:rPr lang="en-US" altLang="en-US" sz="2400">
                <a:solidFill>
                  <a:srgbClr val="DDDDDD"/>
                </a:solidFill>
              </a:rPr>
              <a:t> Insights into ground &amp; space synergies</a:t>
            </a:r>
          </a:p>
        </p:txBody>
      </p:sp>
      <p:sp>
        <p:nvSpPr>
          <p:cNvPr id="129028" name="Oval 4"/>
          <p:cNvSpPr>
            <a:spLocks noChangeArrowheads="1"/>
          </p:cNvSpPr>
          <p:nvPr/>
        </p:nvSpPr>
        <p:spPr bwMode="auto">
          <a:xfrm>
            <a:off x="2057400" y="1143000"/>
            <a:ext cx="6553200" cy="1371600"/>
          </a:xfrm>
          <a:prstGeom prst="ellipse">
            <a:avLst/>
          </a:prstGeom>
          <a:solidFill>
            <a:srgbClr val="FFFF00"/>
          </a:solidFill>
          <a:ln w="9525">
            <a:solidFill>
              <a:schemeClr val="accent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800">
                <a:solidFill>
                  <a:srgbClr val="333399"/>
                </a:solidFill>
              </a:rPr>
              <a:t>Deeply exciting physics</a:t>
            </a:r>
          </a:p>
        </p:txBody>
      </p:sp>
      <p:sp>
        <p:nvSpPr>
          <p:cNvPr id="2" name="Date Placeholder 1"/>
          <p:cNvSpPr>
            <a:spLocks noGrp="1"/>
          </p:cNvSpPr>
          <p:nvPr>
            <p:ph type="dt" sz="half" idx="10"/>
          </p:nvPr>
        </p:nvSpPr>
        <p:spPr/>
        <p:txBody>
          <a:bodyPr/>
          <a:lstStyle/>
          <a:p>
            <a:pPr>
              <a:defRPr/>
            </a:pPr>
            <a:fld id="{5D4EA2E9-818B-4F93-8523-8C6ECF7721C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179</a:t>
            </a:fld>
            <a:endParaRPr lang="en-US">
              <a:solidFill>
                <a:srgbClr val="000000"/>
              </a:solidFill>
            </a:endParaRPr>
          </a:p>
        </p:txBody>
      </p:sp>
    </p:spTree>
    <p:extLst>
      <p:ext uri="{BB962C8B-B14F-4D97-AF65-F5344CB8AC3E}">
        <p14:creationId xmlns:p14="http://schemas.microsoft.com/office/powerpoint/2010/main" val="304084813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4"/>
          <p:cNvSpPr txBox="1">
            <a:spLocks noChangeArrowheads="1"/>
          </p:cNvSpPr>
          <p:nvPr/>
        </p:nvSpPr>
        <p:spPr bwMode="auto">
          <a:xfrm>
            <a:off x="577850" y="3003550"/>
            <a:ext cx="818515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2060"/>
                </a:solidFill>
                <a:latin typeface="Arial" charset="0"/>
                <a:cs typeface="Arial" charset="0"/>
              </a:rPr>
              <a:t>Positive acceleration requires </a:t>
            </a:r>
          </a:p>
          <a:p>
            <a:pPr eaLnBrk="1" fontAlgn="base" hangingPunct="1">
              <a:spcBef>
                <a:spcPct val="0"/>
              </a:spcBef>
              <a:spcAft>
                <a:spcPct val="0"/>
              </a:spcAft>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t>
            </a:r>
            <a:r>
              <a:rPr lang="en-US" altLang="en-US" sz="2400" i="1">
                <a:solidFill>
                  <a:srgbClr val="002060"/>
                </a:solidFill>
                <a:latin typeface="Arial" charset="0"/>
                <a:cs typeface="Arial" charset="0"/>
              </a:rPr>
              <a:t>             (</a:t>
            </a:r>
            <a:r>
              <a:rPr lang="en-US" altLang="en-US" sz="2400">
                <a:solidFill>
                  <a:srgbClr val="002060"/>
                </a:solidFill>
                <a:latin typeface="Arial" charset="0"/>
                <a:cs typeface="Arial" charset="0"/>
              </a:rPr>
              <a:t>unlike any known constituent of the Universe)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 non-zero cosmological constant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an alteration to General Relativity.</a:t>
            </a:r>
          </a:p>
        </p:txBody>
      </p:sp>
      <p:graphicFrame>
        <p:nvGraphicFramePr>
          <p:cNvPr id="22531" name="Object 5"/>
          <p:cNvGraphicFramePr>
            <a:graphicFrameLocks noChangeAspect="1"/>
          </p:cNvGraphicFramePr>
          <p:nvPr/>
        </p:nvGraphicFramePr>
        <p:xfrm>
          <a:off x="990600" y="3779838"/>
          <a:ext cx="2133600" cy="411162"/>
        </p:xfrm>
        <a:graphic>
          <a:graphicData uri="http://schemas.openxmlformats.org/presentationml/2006/ole">
            <mc:AlternateContent xmlns:mc="http://schemas.openxmlformats.org/markup-compatibility/2006">
              <mc:Choice xmlns:v="urn:schemas-microsoft-com:vml" Requires="v">
                <p:oleObj name="Equation" r:id="rId3" imgW="1054100" imgH="203200" progId="Equation.DSMT4">
                  <p:embed/>
                </p:oleObj>
              </mc:Choice>
              <mc:Fallback>
                <p:oleObj name="Equation" r:id="rId3" imgW="1054100" imgH="203200" progId="Equation.DSMT4">
                  <p:embed/>
                  <p:pic>
                    <p:nvPicPr>
                      <p:cNvPr id="22531"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779838"/>
                        <a:ext cx="2133600" cy="411162"/>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2532" name="Object 6"/>
          <p:cNvGraphicFramePr>
            <a:graphicFrameLocks noChangeAspect="1"/>
          </p:cNvGraphicFramePr>
          <p:nvPr/>
        </p:nvGraphicFramePr>
        <p:xfrm>
          <a:off x="2609850" y="1143000"/>
          <a:ext cx="3333750" cy="855663"/>
        </p:xfrm>
        <a:graphic>
          <a:graphicData uri="http://schemas.openxmlformats.org/presentationml/2006/ole">
            <mc:AlternateContent xmlns:mc="http://schemas.openxmlformats.org/markup-compatibility/2006">
              <mc:Choice xmlns:v="urn:schemas-microsoft-com:vml" Requires="v">
                <p:oleObj name="Equation" r:id="rId5" imgW="1536033" imgH="393529" progId="Equation.DSMT4">
                  <p:embed/>
                </p:oleObj>
              </mc:Choice>
              <mc:Fallback>
                <p:oleObj name="Equation" r:id="rId5" imgW="1536033" imgH="393529" progId="Equation.DSMT4">
                  <p:embed/>
                  <p:pic>
                    <p:nvPicPr>
                      <p:cNvPr id="22532"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09850" y="1143000"/>
                        <a:ext cx="3333750" cy="8556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533" name="Rectangle 7"/>
          <p:cNvSpPr>
            <a:spLocks noChangeArrowheads="1"/>
          </p:cNvSpPr>
          <p:nvPr/>
        </p:nvSpPr>
        <p:spPr bwMode="auto">
          <a:xfrm>
            <a:off x="-19050" y="-28575"/>
            <a:ext cx="9144000" cy="6858000"/>
          </a:xfrm>
          <a:prstGeom prst="rect">
            <a:avLst/>
          </a:prstGeom>
          <a:solidFill>
            <a:srgbClr val="CBD3D3">
              <a:alpha val="59999"/>
            </a:srgbClr>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2534" name="Oval 10"/>
          <p:cNvSpPr>
            <a:spLocks noChangeArrowheads="1"/>
          </p:cNvSpPr>
          <p:nvPr/>
        </p:nvSpPr>
        <p:spPr bwMode="auto">
          <a:xfrm>
            <a:off x="685800" y="3276600"/>
            <a:ext cx="2895600" cy="1447800"/>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2535" name="Text Box 11"/>
          <p:cNvSpPr txBox="1">
            <a:spLocks noChangeArrowheads="1"/>
          </p:cNvSpPr>
          <p:nvPr/>
        </p:nvSpPr>
        <p:spPr bwMode="auto">
          <a:xfrm>
            <a:off x="3581400" y="304800"/>
            <a:ext cx="5181600" cy="2657475"/>
          </a:xfrm>
          <a:prstGeom prst="rect">
            <a:avLst/>
          </a:prstGeom>
          <a:solidFill>
            <a:schemeClr val="bg1"/>
          </a:solidFill>
          <a:ln w="9525">
            <a:solidFill>
              <a:srgbClr val="FF0000"/>
            </a:solidFill>
            <a:miter lim="800000"/>
            <a:headEnd/>
            <a:tailEnd/>
          </a:ln>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FF0000"/>
                </a:solidFill>
                <a:latin typeface="Arial" charset="0"/>
                <a:cs typeface="Arial" charset="0"/>
              </a:rPr>
              <a:t>Two “familiar” ways to achieve acceleration:</a:t>
            </a:r>
          </a:p>
          <a:p>
            <a:pPr eaLnBrk="1" fontAlgn="base" hangingPunct="1">
              <a:spcBef>
                <a:spcPct val="50000"/>
              </a:spcBef>
              <a:spcAft>
                <a:spcPct val="0"/>
              </a:spcAft>
              <a:buFontTx/>
              <a:buNone/>
            </a:pPr>
            <a:r>
              <a:rPr lang="en-US" altLang="en-US" sz="2400">
                <a:solidFill>
                  <a:srgbClr val="FF0000"/>
                </a:solidFill>
                <a:latin typeface="Arial" charset="0"/>
                <a:cs typeface="Arial" charset="0"/>
              </a:rPr>
              <a:t>1) Einstein’s cosmological constant and relatives</a:t>
            </a:r>
          </a:p>
          <a:p>
            <a:pPr eaLnBrk="1" fontAlgn="base" hangingPunct="1">
              <a:spcBef>
                <a:spcPct val="50000"/>
              </a:spcBef>
              <a:spcAft>
                <a:spcPct val="0"/>
              </a:spcAft>
              <a:buFontTx/>
              <a:buNone/>
            </a:pPr>
            <a:r>
              <a:rPr lang="en-US" altLang="en-US" sz="2400">
                <a:solidFill>
                  <a:srgbClr val="FF0000"/>
                </a:solidFill>
                <a:latin typeface="Arial" charset="0"/>
                <a:cs typeface="Arial" charset="0"/>
              </a:rPr>
              <a:t>2) Whatever drove inflation: Dynamical, Scalar field?</a:t>
            </a:r>
          </a:p>
        </p:txBody>
      </p:sp>
      <p:graphicFrame>
        <p:nvGraphicFramePr>
          <p:cNvPr id="22536" name="Object 12"/>
          <p:cNvGraphicFramePr>
            <a:graphicFrameLocks noChangeAspect="1"/>
          </p:cNvGraphicFramePr>
          <p:nvPr/>
        </p:nvGraphicFramePr>
        <p:xfrm>
          <a:off x="5519738" y="1617663"/>
          <a:ext cx="1077912" cy="400050"/>
        </p:xfrm>
        <a:graphic>
          <a:graphicData uri="http://schemas.openxmlformats.org/presentationml/2006/ole">
            <mc:AlternateContent xmlns:mc="http://schemas.openxmlformats.org/markup-compatibility/2006">
              <mc:Choice xmlns:v="urn:schemas-microsoft-com:vml" Requires="v">
                <p:oleObj name="Equation" r:id="rId7" imgW="571252" imgH="253890" progId="Equation.DSMT4">
                  <p:embed/>
                </p:oleObj>
              </mc:Choice>
              <mc:Fallback>
                <p:oleObj name="Equation" r:id="rId7" imgW="571252" imgH="253890" progId="Equation.DSMT4">
                  <p:embed/>
                  <p:pic>
                    <p:nvPicPr>
                      <p:cNvPr id="22536" name="Object 1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519738" y="1617663"/>
                        <a:ext cx="1077912" cy="400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Oval 1"/>
          <p:cNvSpPr/>
          <p:nvPr/>
        </p:nvSpPr>
        <p:spPr>
          <a:xfrm>
            <a:off x="8382000" y="6477000"/>
            <a:ext cx="76200" cy="762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B7DDE8"/>
              </a:solidFill>
            </a:endParaRPr>
          </a:p>
        </p:txBody>
      </p:sp>
      <p:sp>
        <p:nvSpPr>
          <p:cNvPr id="3" name="Date Placeholder 2"/>
          <p:cNvSpPr>
            <a:spLocks noGrp="1"/>
          </p:cNvSpPr>
          <p:nvPr>
            <p:ph type="dt" sz="half" idx="10"/>
          </p:nvPr>
        </p:nvSpPr>
        <p:spPr/>
        <p:txBody>
          <a:bodyPr/>
          <a:lstStyle/>
          <a:p>
            <a:pPr>
              <a:defRPr/>
            </a:pPr>
            <a:fld id="{08C524AB-C8AF-4AEE-B8BD-131BA2344042}"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18</a:t>
            </a:fld>
            <a:endParaRPr lang="en-US">
              <a:solidFill>
                <a:srgbClr val="002060">
                  <a:tint val="75000"/>
                </a:srgbClr>
              </a:solidFill>
            </a:endParaRPr>
          </a:p>
        </p:txBody>
      </p:sp>
    </p:spTree>
    <p:extLst>
      <p:ext uri="{BB962C8B-B14F-4D97-AF65-F5344CB8AC3E}">
        <p14:creationId xmlns:p14="http://schemas.microsoft.com/office/powerpoint/2010/main" val="519543784"/>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94A2AF2-DB7C-409B-9171-025D958E2504}"/>
              </a:ext>
            </a:extLst>
          </p:cNvPr>
          <p:cNvSpPr>
            <a:spLocks noGrp="1"/>
          </p:cNvSpPr>
          <p:nvPr>
            <p:ph type="dt" sz="half" idx="10"/>
          </p:nvPr>
        </p:nvSpPr>
        <p:spPr/>
        <p:txBody>
          <a:bodyPr/>
          <a:lstStyle/>
          <a:p>
            <a:pPr>
              <a:defRPr/>
            </a:pPr>
            <a:fld id="{4D4F9B99-C03F-49B5-87AA-27F94ABCABD0}" type="datetime1">
              <a:rPr lang="en-US" smtClean="0">
                <a:solidFill>
                  <a:srgbClr val="002060">
                    <a:tint val="75000"/>
                  </a:srgbClr>
                </a:solidFill>
              </a:rPr>
              <a:t>5/16/2021</a:t>
            </a:fld>
            <a:endParaRPr lang="en-US" dirty="0">
              <a:solidFill>
                <a:srgbClr val="002060">
                  <a:tint val="75000"/>
                </a:srgbClr>
              </a:solidFill>
            </a:endParaRPr>
          </a:p>
        </p:txBody>
      </p:sp>
      <p:sp>
        <p:nvSpPr>
          <p:cNvPr id="3" name="Footer Placeholder 2">
            <a:extLst>
              <a:ext uri="{FF2B5EF4-FFF2-40B4-BE49-F238E27FC236}">
                <a16:creationId xmlns:a16="http://schemas.microsoft.com/office/drawing/2014/main" id="{FDFFA46B-56F5-47EF-AD2E-88DB23D776C6}"/>
              </a:ext>
            </a:extLst>
          </p:cNvPr>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a:extLst>
              <a:ext uri="{FF2B5EF4-FFF2-40B4-BE49-F238E27FC236}">
                <a16:creationId xmlns:a16="http://schemas.microsoft.com/office/drawing/2014/main" id="{AB521236-22A5-43F8-87E5-1828B9740F51}"/>
              </a:ext>
            </a:extLst>
          </p:cNvPr>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180</a:t>
            </a:fld>
            <a:endParaRPr lang="en-US">
              <a:solidFill>
                <a:srgbClr val="002060">
                  <a:tint val="75000"/>
                </a:srgbClr>
              </a:solidFill>
            </a:endParaRPr>
          </a:p>
        </p:txBody>
      </p:sp>
      <p:sp>
        <p:nvSpPr>
          <p:cNvPr id="5" name="TextBox 4">
            <a:extLst>
              <a:ext uri="{FF2B5EF4-FFF2-40B4-BE49-F238E27FC236}">
                <a16:creationId xmlns:a16="http://schemas.microsoft.com/office/drawing/2014/main" id="{71EF78BF-BD83-421D-8100-26E16BCDDE6F}"/>
              </a:ext>
            </a:extLst>
          </p:cNvPr>
          <p:cNvSpPr txBox="1"/>
          <p:nvPr/>
        </p:nvSpPr>
        <p:spPr>
          <a:xfrm>
            <a:off x="609600" y="381000"/>
            <a:ext cx="8001000" cy="1200329"/>
          </a:xfrm>
          <a:prstGeom prst="rect">
            <a:avLst/>
          </a:prstGeom>
          <a:solidFill>
            <a:srgbClr val="F8F8F8"/>
          </a:solidFill>
          <a:ln>
            <a:solidFill>
              <a:srgbClr val="7030A0"/>
            </a:solidFill>
          </a:ln>
        </p:spPr>
        <p:txBody>
          <a:bodyPr wrap="square" rtlCol="0">
            <a:spAutoFit/>
          </a:bodyPr>
          <a:lstStyle/>
          <a:p>
            <a:pPr>
              <a:buClr>
                <a:srgbClr val="FF0000"/>
              </a:buClr>
            </a:pPr>
            <a:r>
              <a:rPr lang="en-US" sz="2400" dirty="0">
                <a:solidFill>
                  <a:srgbClr val="002060"/>
                </a:solidFill>
              </a:rPr>
              <a:t>Main Takeaways </a:t>
            </a:r>
          </a:p>
          <a:p>
            <a:pPr marL="457200" indent="-457200">
              <a:buClr>
                <a:schemeClr val="tx1">
                  <a:lumMod val="75000"/>
                  <a:lumOff val="25000"/>
                </a:schemeClr>
              </a:buClr>
              <a:buFont typeface="Arial" panose="020B0604020202020204" pitchFamily="34" charset="0"/>
              <a:buChar char="•"/>
            </a:pPr>
            <a:r>
              <a:rPr lang="en-US" sz="2400" dirty="0">
                <a:solidFill>
                  <a:srgbClr val="CC0066"/>
                </a:solidFill>
              </a:rPr>
              <a:t>Cosmic acceleration is now an established aspect of the observed Universe</a:t>
            </a:r>
          </a:p>
        </p:txBody>
      </p:sp>
      <p:sp>
        <p:nvSpPr>
          <p:cNvPr id="7" name="Oval 6">
            <a:extLst>
              <a:ext uri="{FF2B5EF4-FFF2-40B4-BE49-F238E27FC236}">
                <a16:creationId xmlns:a16="http://schemas.microsoft.com/office/drawing/2014/main" id="{7708761B-AA66-48FF-909A-25B3B73C1777}"/>
              </a:ext>
            </a:extLst>
          </p:cNvPr>
          <p:cNvSpPr/>
          <p:nvPr/>
        </p:nvSpPr>
        <p:spPr>
          <a:xfrm>
            <a:off x="5867400" y="76200"/>
            <a:ext cx="2895600" cy="6858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All DETF stage 4 now being built!</a:t>
            </a:r>
          </a:p>
        </p:txBody>
      </p:sp>
    </p:spTree>
    <p:extLst>
      <p:ext uri="{BB962C8B-B14F-4D97-AF65-F5344CB8AC3E}">
        <p14:creationId xmlns:p14="http://schemas.microsoft.com/office/powerpoint/2010/main" val="2856885124"/>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94A2AF2-DB7C-409B-9171-025D958E2504}"/>
              </a:ext>
            </a:extLst>
          </p:cNvPr>
          <p:cNvSpPr>
            <a:spLocks noGrp="1"/>
          </p:cNvSpPr>
          <p:nvPr>
            <p:ph type="dt" sz="half" idx="10"/>
          </p:nvPr>
        </p:nvSpPr>
        <p:spPr/>
        <p:txBody>
          <a:bodyPr/>
          <a:lstStyle/>
          <a:p>
            <a:pPr>
              <a:defRPr/>
            </a:pPr>
            <a:fld id="{4D4F9B99-C03F-49B5-87AA-27F94ABCABD0}" type="datetime1">
              <a:rPr lang="en-US" smtClean="0">
                <a:solidFill>
                  <a:srgbClr val="002060">
                    <a:tint val="75000"/>
                  </a:srgbClr>
                </a:solidFill>
              </a:rPr>
              <a:t>5/16/2021</a:t>
            </a:fld>
            <a:endParaRPr lang="en-US" dirty="0">
              <a:solidFill>
                <a:srgbClr val="002060">
                  <a:tint val="75000"/>
                </a:srgbClr>
              </a:solidFill>
            </a:endParaRPr>
          </a:p>
        </p:txBody>
      </p:sp>
      <p:sp>
        <p:nvSpPr>
          <p:cNvPr id="3" name="Footer Placeholder 2">
            <a:extLst>
              <a:ext uri="{FF2B5EF4-FFF2-40B4-BE49-F238E27FC236}">
                <a16:creationId xmlns:a16="http://schemas.microsoft.com/office/drawing/2014/main" id="{FDFFA46B-56F5-47EF-AD2E-88DB23D776C6}"/>
              </a:ext>
            </a:extLst>
          </p:cNvPr>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a:extLst>
              <a:ext uri="{FF2B5EF4-FFF2-40B4-BE49-F238E27FC236}">
                <a16:creationId xmlns:a16="http://schemas.microsoft.com/office/drawing/2014/main" id="{AB521236-22A5-43F8-87E5-1828B9740F51}"/>
              </a:ext>
            </a:extLst>
          </p:cNvPr>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181</a:t>
            </a:fld>
            <a:endParaRPr lang="en-US">
              <a:solidFill>
                <a:srgbClr val="002060">
                  <a:tint val="75000"/>
                </a:srgbClr>
              </a:solidFill>
            </a:endParaRPr>
          </a:p>
        </p:txBody>
      </p:sp>
      <p:sp>
        <p:nvSpPr>
          <p:cNvPr id="5" name="TextBox 4">
            <a:extLst>
              <a:ext uri="{FF2B5EF4-FFF2-40B4-BE49-F238E27FC236}">
                <a16:creationId xmlns:a16="http://schemas.microsoft.com/office/drawing/2014/main" id="{71EF78BF-BD83-421D-8100-26E16BCDDE6F}"/>
              </a:ext>
            </a:extLst>
          </p:cNvPr>
          <p:cNvSpPr txBox="1"/>
          <p:nvPr/>
        </p:nvSpPr>
        <p:spPr>
          <a:xfrm>
            <a:off x="609600" y="381000"/>
            <a:ext cx="8001000" cy="1938992"/>
          </a:xfrm>
          <a:prstGeom prst="rect">
            <a:avLst/>
          </a:prstGeom>
          <a:solidFill>
            <a:srgbClr val="F8F8F8"/>
          </a:solidFill>
          <a:ln>
            <a:solidFill>
              <a:srgbClr val="7030A0"/>
            </a:solidFill>
          </a:ln>
        </p:spPr>
        <p:txBody>
          <a:bodyPr wrap="square" rtlCol="0">
            <a:spAutoFit/>
          </a:bodyPr>
          <a:lstStyle/>
          <a:p>
            <a:pPr>
              <a:buClr>
                <a:srgbClr val="FF0000"/>
              </a:buClr>
            </a:pPr>
            <a:r>
              <a:rPr lang="en-US" sz="2400" dirty="0">
                <a:solidFill>
                  <a:srgbClr val="002060"/>
                </a:solidFill>
              </a:rPr>
              <a:t>Main Takeaways </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Cosmic acceleration is now an established aspect of the observed Universe</a:t>
            </a:r>
          </a:p>
          <a:p>
            <a:pPr marL="457200" indent="-457200">
              <a:buClr>
                <a:schemeClr val="tx1">
                  <a:lumMod val="75000"/>
                  <a:lumOff val="25000"/>
                </a:schemeClr>
              </a:buClr>
              <a:buFont typeface="Arial" panose="020B0604020202020204" pitchFamily="34" charset="0"/>
              <a:buChar char="•"/>
            </a:pPr>
            <a:r>
              <a:rPr lang="en-US" sz="2400" dirty="0">
                <a:solidFill>
                  <a:srgbClr val="CC0066"/>
                </a:solidFill>
              </a:rPr>
              <a:t>Attempting to explain this phenomenon has be highly disruptive to the theoretical community. </a:t>
            </a:r>
          </a:p>
        </p:txBody>
      </p:sp>
      <p:sp>
        <p:nvSpPr>
          <p:cNvPr id="7" name="Oval 6">
            <a:extLst>
              <a:ext uri="{FF2B5EF4-FFF2-40B4-BE49-F238E27FC236}">
                <a16:creationId xmlns:a16="http://schemas.microsoft.com/office/drawing/2014/main" id="{7708761B-AA66-48FF-909A-25B3B73C1777}"/>
              </a:ext>
            </a:extLst>
          </p:cNvPr>
          <p:cNvSpPr/>
          <p:nvPr/>
        </p:nvSpPr>
        <p:spPr>
          <a:xfrm>
            <a:off x="5867400" y="76200"/>
            <a:ext cx="2895600" cy="6858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All DETF stage 4 now being built!</a:t>
            </a:r>
          </a:p>
        </p:txBody>
      </p:sp>
    </p:spTree>
    <p:extLst>
      <p:ext uri="{BB962C8B-B14F-4D97-AF65-F5344CB8AC3E}">
        <p14:creationId xmlns:p14="http://schemas.microsoft.com/office/powerpoint/2010/main" val="151105230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94A2AF2-DB7C-409B-9171-025D958E2504}"/>
              </a:ext>
            </a:extLst>
          </p:cNvPr>
          <p:cNvSpPr>
            <a:spLocks noGrp="1"/>
          </p:cNvSpPr>
          <p:nvPr>
            <p:ph type="dt" sz="half" idx="10"/>
          </p:nvPr>
        </p:nvSpPr>
        <p:spPr/>
        <p:txBody>
          <a:bodyPr/>
          <a:lstStyle/>
          <a:p>
            <a:pPr>
              <a:defRPr/>
            </a:pPr>
            <a:fld id="{4D4F9B99-C03F-49B5-87AA-27F94ABCABD0}" type="datetime1">
              <a:rPr lang="en-US" smtClean="0">
                <a:solidFill>
                  <a:srgbClr val="002060">
                    <a:tint val="75000"/>
                  </a:srgbClr>
                </a:solidFill>
              </a:rPr>
              <a:t>5/16/2021</a:t>
            </a:fld>
            <a:endParaRPr lang="en-US" dirty="0">
              <a:solidFill>
                <a:srgbClr val="002060">
                  <a:tint val="75000"/>
                </a:srgbClr>
              </a:solidFill>
            </a:endParaRPr>
          </a:p>
        </p:txBody>
      </p:sp>
      <p:sp>
        <p:nvSpPr>
          <p:cNvPr id="3" name="Footer Placeholder 2">
            <a:extLst>
              <a:ext uri="{FF2B5EF4-FFF2-40B4-BE49-F238E27FC236}">
                <a16:creationId xmlns:a16="http://schemas.microsoft.com/office/drawing/2014/main" id="{FDFFA46B-56F5-47EF-AD2E-88DB23D776C6}"/>
              </a:ext>
            </a:extLst>
          </p:cNvPr>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a:extLst>
              <a:ext uri="{FF2B5EF4-FFF2-40B4-BE49-F238E27FC236}">
                <a16:creationId xmlns:a16="http://schemas.microsoft.com/office/drawing/2014/main" id="{AB521236-22A5-43F8-87E5-1828B9740F51}"/>
              </a:ext>
            </a:extLst>
          </p:cNvPr>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182</a:t>
            </a:fld>
            <a:endParaRPr lang="en-US">
              <a:solidFill>
                <a:srgbClr val="002060">
                  <a:tint val="75000"/>
                </a:srgbClr>
              </a:solidFill>
            </a:endParaRPr>
          </a:p>
        </p:txBody>
      </p:sp>
      <p:sp>
        <p:nvSpPr>
          <p:cNvPr id="5" name="TextBox 4">
            <a:extLst>
              <a:ext uri="{FF2B5EF4-FFF2-40B4-BE49-F238E27FC236}">
                <a16:creationId xmlns:a16="http://schemas.microsoft.com/office/drawing/2014/main" id="{71EF78BF-BD83-421D-8100-26E16BCDDE6F}"/>
              </a:ext>
            </a:extLst>
          </p:cNvPr>
          <p:cNvSpPr txBox="1"/>
          <p:nvPr/>
        </p:nvSpPr>
        <p:spPr>
          <a:xfrm>
            <a:off x="609600" y="381000"/>
            <a:ext cx="8001000" cy="2677656"/>
          </a:xfrm>
          <a:prstGeom prst="rect">
            <a:avLst/>
          </a:prstGeom>
          <a:solidFill>
            <a:srgbClr val="F8F8F8"/>
          </a:solidFill>
          <a:ln>
            <a:solidFill>
              <a:srgbClr val="7030A0"/>
            </a:solidFill>
          </a:ln>
        </p:spPr>
        <p:txBody>
          <a:bodyPr wrap="square" rtlCol="0">
            <a:spAutoFit/>
          </a:bodyPr>
          <a:lstStyle/>
          <a:p>
            <a:pPr>
              <a:buClr>
                <a:srgbClr val="FF0000"/>
              </a:buClr>
            </a:pPr>
            <a:r>
              <a:rPr lang="en-US" sz="2400" dirty="0">
                <a:solidFill>
                  <a:srgbClr val="002060"/>
                </a:solidFill>
              </a:rPr>
              <a:t>Main Takeaways </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Cosmic acceleration is now an established aspect of the observed Universe</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Attempting to explain this phenomenon has be highly disruptive to the theoretical community. </a:t>
            </a:r>
          </a:p>
          <a:p>
            <a:pPr marL="457200" indent="-457200">
              <a:buClr>
                <a:schemeClr val="tx1">
                  <a:lumMod val="75000"/>
                  <a:lumOff val="25000"/>
                </a:schemeClr>
              </a:buClr>
              <a:buFont typeface="Arial" panose="020B0604020202020204" pitchFamily="34" charset="0"/>
              <a:buChar char="•"/>
            </a:pPr>
            <a:r>
              <a:rPr lang="en-US" sz="2400" dirty="0">
                <a:solidFill>
                  <a:srgbClr val="CC0066"/>
                </a:solidFill>
              </a:rPr>
              <a:t>Evidence for dark energy with             (in any functional form w(z)) would be even more disruptive. </a:t>
            </a:r>
          </a:p>
        </p:txBody>
      </p:sp>
      <p:graphicFrame>
        <p:nvGraphicFramePr>
          <p:cNvPr id="6" name="Object 5">
            <a:extLst>
              <a:ext uri="{FF2B5EF4-FFF2-40B4-BE49-F238E27FC236}">
                <a16:creationId xmlns:a16="http://schemas.microsoft.com/office/drawing/2014/main" id="{463E5E50-DEA6-4419-B487-37DA858976FE}"/>
              </a:ext>
            </a:extLst>
          </p:cNvPr>
          <p:cNvGraphicFramePr>
            <a:graphicFrameLocks noChangeAspect="1"/>
          </p:cNvGraphicFramePr>
          <p:nvPr/>
        </p:nvGraphicFramePr>
        <p:xfrm>
          <a:off x="4876800" y="2272050"/>
          <a:ext cx="881062" cy="343355"/>
        </p:xfrm>
        <a:graphic>
          <a:graphicData uri="http://schemas.openxmlformats.org/presentationml/2006/ole">
            <mc:AlternateContent xmlns:mc="http://schemas.openxmlformats.org/markup-compatibility/2006">
              <mc:Choice xmlns:v="urn:schemas-microsoft-com:vml" Requires="v">
                <p:oleObj name="Equation" r:id="rId2" imgW="457200" imgH="177480" progId="Equation.DSMT4">
                  <p:embed/>
                </p:oleObj>
              </mc:Choice>
              <mc:Fallback>
                <p:oleObj name="Equation" r:id="rId2" imgW="457200" imgH="177480" progId="Equation.DSMT4">
                  <p:embed/>
                  <p:pic>
                    <p:nvPicPr>
                      <p:cNvPr id="6" name="Object 5">
                        <a:extLst>
                          <a:ext uri="{FF2B5EF4-FFF2-40B4-BE49-F238E27FC236}">
                            <a16:creationId xmlns:a16="http://schemas.microsoft.com/office/drawing/2014/main" id="{463E5E50-DEA6-4419-B487-37DA858976FE}"/>
                          </a:ext>
                        </a:extLst>
                      </p:cNvPr>
                      <p:cNvPicPr/>
                      <p:nvPr/>
                    </p:nvPicPr>
                    <p:blipFill>
                      <a:blip r:embed="rId3"/>
                      <a:stretch>
                        <a:fillRect/>
                      </a:stretch>
                    </p:blipFill>
                    <p:spPr>
                      <a:xfrm>
                        <a:off x="4876800" y="2272050"/>
                        <a:ext cx="881062" cy="343355"/>
                      </a:xfrm>
                      <a:prstGeom prst="rect">
                        <a:avLst/>
                      </a:prstGeom>
                    </p:spPr>
                  </p:pic>
                </p:oleObj>
              </mc:Fallback>
            </mc:AlternateContent>
          </a:graphicData>
        </a:graphic>
      </p:graphicFrame>
      <p:sp>
        <p:nvSpPr>
          <p:cNvPr id="7" name="Oval 6">
            <a:extLst>
              <a:ext uri="{FF2B5EF4-FFF2-40B4-BE49-F238E27FC236}">
                <a16:creationId xmlns:a16="http://schemas.microsoft.com/office/drawing/2014/main" id="{7708761B-AA66-48FF-909A-25B3B73C1777}"/>
              </a:ext>
            </a:extLst>
          </p:cNvPr>
          <p:cNvSpPr/>
          <p:nvPr/>
        </p:nvSpPr>
        <p:spPr>
          <a:xfrm>
            <a:off x="5867400" y="76200"/>
            <a:ext cx="2895600" cy="6858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All DETF stage 4 now being built!</a:t>
            </a:r>
          </a:p>
        </p:txBody>
      </p:sp>
    </p:spTree>
    <p:extLst>
      <p:ext uri="{BB962C8B-B14F-4D97-AF65-F5344CB8AC3E}">
        <p14:creationId xmlns:p14="http://schemas.microsoft.com/office/powerpoint/2010/main" val="236360065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94A2AF2-DB7C-409B-9171-025D958E2504}"/>
              </a:ext>
            </a:extLst>
          </p:cNvPr>
          <p:cNvSpPr>
            <a:spLocks noGrp="1"/>
          </p:cNvSpPr>
          <p:nvPr>
            <p:ph type="dt" sz="half" idx="10"/>
          </p:nvPr>
        </p:nvSpPr>
        <p:spPr/>
        <p:txBody>
          <a:bodyPr/>
          <a:lstStyle/>
          <a:p>
            <a:pPr>
              <a:defRPr/>
            </a:pPr>
            <a:fld id="{4D4F9B99-C03F-49B5-87AA-27F94ABCABD0}" type="datetime1">
              <a:rPr lang="en-US" smtClean="0">
                <a:solidFill>
                  <a:srgbClr val="002060">
                    <a:tint val="75000"/>
                  </a:srgbClr>
                </a:solidFill>
              </a:rPr>
              <a:t>5/16/2021</a:t>
            </a:fld>
            <a:endParaRPr lang="en-US" dirty="0">
              <a:solidFill>
                <a:srgbClr val="002060">
                  <a:tint val="75000"/>
                </a:srgbClr>
              </a:solidFill>
            </a:endParaRPr>
          </a:p>
        </p:txBody>
      </p:sp>
      <p:sp>
        <p:nvSpPr>
          <p:cNvPr id="3" name="Footer Placeholder 2">
            <a:extLst>
              <a:ext uri="{FF2B5EF4-FFF2-40B4-BE49-F238E27FC236}">
                <a16:creationId xmlns:a16="http://schemas.microsoft.com/office/drawing/2014/main" id="{FDFFA46B-56F5-47EF-AD2E-88DB23D776C6}"/>
              </a:ext>
            </a:extLst>
          </p:cNvPr>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a:extLst>
              <a:ext uri="{FF2B5EF4-FFF2-40B4-BE49-F238E27FC236}">
                <a16:creationId xmlns:a16="http://schemas.microsoft.com/office/drawing/2014/main" id="{AB521236-22A5-43F8-87E5-1828B9740F51}"/>
              </a:ext>
            </a:extLst>
          </p:cNvPr>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183</a:t>
            </a:fld>
            <a:endParaRPr lang="en-US">
              <a:solidFill>
                <a:srgbClr val="002060">
                  <a:tint val="75000"/>
                </a:srgbClr>
              </a:solidFill>
            </a:endParaRPr>
          </a:p>
        </p:txBody>
      </p:sp>
      <p:sp>
        <p:nvSpPr>
          <p:cNvPr id="5" name="TextBox 4">
            <a:extLst>
              <a:ext uri="{FF2B5EF4-FFF2-40B4-BE49-F238E27FC236}">
                <a16:creationId xmlns:a16="http://schemas.microsoft.com/office/drawing/2014/main" id="{71EF78BF-BD83-421D-8100-26E16BCDDE6F}"/>
              </a:ext>
            </a:extLst>
          </p:cNvPr>
          <p:cNvSpPr txBox="1"/>
          <p:nvPr/>
        </p:nvSpPr>
        <p:spPr>
          <a:xfrm>
            <a:off x="609600" y="381000"/>
            <a:ext cx="8001000" cy="3785652"/>
          </a:xfrm>
          <a:prstGeom prst="rect">
            <a:avLst/>
          </a:prstGeom>
          <a:solidFill>
            <a:srgbClr val="F8F8F8"/>
          </a:solidFill>
          <a:ln>
            <a:solidFill>
              <a:srgbClr val="7030A0"/>
            </a:solidFill>
          </a:ln>
        </p:spPr>
        <p:txBody>
          <a:bodyPr wrap="square" rtlCol="0">
            <a:spAutoFit/>
          </a:bodyPr>
          <a:lstStyle/>
          <a:p>
            <a:pPr>
              <a:buClr>
                <a:srgbClr val="FF0000"/>
              </a:buClr>
            </a:pPr>
            <a:r>
              <a:rPr lang="en-US" sz="2400" dirty="0">
                <a:solidFill>
                  <a:srgbClr val="002060"/>
                </a:solidFill>
              </a:rPr>
              <a:t>Main Takeaways </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Cosmic acceleration is now an established aspect of the observed Universe</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Attempting to explain this phenomenon has be highly disruptive to the theoretical community. </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Evidence for dark energy with             (in any functional form w(z)) would be even more disruptive. </a:t>
            </a:r>
          </a:p>
          <a:p>
            <a:pPr marL="457200" indent="-457200">
              <a:buClr>
                <a:schemeClr val="tx1">
                  <a:lumMod val="75000"/>
                  <a:lumOff val="25000"/>
                </a:schemeClr>
              </a:buClr>
              <a:buFont typeface="Arial" panose="020B0604020202020204" pitchFamily="34" charset="0"/>
              <a:buChar char="•"/>
            </a:pPr>
            <a:r>
              <a:rPr lang="en-US" sz="2400" dirty="0">
                <a:solidFill>
                  <a:srgbClr val="CC0066"/>
                </a:solidFill>
              </a:rPr>
              <a:t>Future experiments (LSST, Euclid, WFIRST*) will give opportunities to constrain w(z), and possibly make such a discovery.  </a:t>
            </a:r>
          </a:p>
        </p:txBody>
      </p:sp>
      <p:graphicFrame>
        <p:nvGraphicFramePr>
          <p:cNvPr id="6" name="Object 5">
            <a:extLst>
              <a:ext uri="{FF2B5EF4-FFF2-40B4-BE49-F238E27FC236}">
                <a16:creationId xmlns:a16="http://schemas.microsoft.com/office/drawing/2014/main" id="{463E5E50-DEA6-4419-B487-37DA858976FE}"/>
              </a:ext>
            </a:extLst>
          </p:cNvPr>
          <p:cNvGraphicFramePr>
            <a:graphicFrameLocks noChangeAspect="1"/>
          </p:cNvGraphicFramePr>
          <p:nvPr/>
        </p:nvGraphicFramePr>
        <p:xfrm>
          <a:off x="4876800" y="2272050"/>
          <a:ext cx="881062" cy="343355"/>
        </p:xfrm>
        <a:graphic>
          <a:graphicData uri="http://schemas.openxmlformats.org/presentationml/2006/ole">
            <mc:AlternateContent xmlns:mc="http://schemas.openxmlformats.org/markup-compatibility/2006">
              <mc:Choice xmlns:v="urn:schemas-microsoft-com:vml" Requires="v">
                <p:oleObj name="Equation" r:id="rId2" imgW="457200" imgH="177480" progId="Equation.DSMT4">
                  <p:embed/>
                </p:oleObj>
              </mc:Choice>
              <mc:Fallback>
                <p:oleObj name="Equation" r:id="rId2" imgW="457200" imgH="177480" progId="Equation.DSMT4">
                  <p:embed/>
                  <p:pic>
                    <p:nvPicPr>
                      <p:cNvPr id="6" name="Object 5">
                        <a:extLst>
                          <a:ext uri="{FF2B5EF4-FFF2-40B4-BE49-F238E27FC236}">
                            <a16:creationId xmlns:a16="http://schemas.microsoft.com/office/drawing/2014/main" id="{463E5E50-DEA6-4419-B487-37DA858976FE}"/>
                          </a:ext>
                        </a:extLst>
                      </p:cNvPr>
                      <p:cNvPicPr/>
                      <p:nvPr/>
                    </p:nvPicPr>
                    <p:blipFill>
                      <a:blip r:embed="rId3"/>
                      <a:stretch>
                        <a:fillRect/>
                      </a:stretch>
                    </p:blipFill>
                    <p:spPr>
                      <a:xfrm>
                        <a:off x="4876800" y="2272050"/>
                        <a:ext cx="881062" cy="343355"/>
                      </a:xfrm>
                      <a:prstGeom prst="rect">
                        <a:avLst/>
                      </a:prstGeom>
                    </p:spPr>
                  </p:pic>
                </p:oleObj>
              </mc:Fallback>
            </mc:AlternateContent>
          </a:graphicData>
        </a:graphic>
      </p:graphicFrame>
      <p:sp>
        <p:nvSpPr>
          <p:cNvPr id="7" name="Oval 6">
            <a:extLst>
              <a:ext uri="{FF2B5EF4-FFF2-40B4-BE49-F238E27FC236}">
                <a16:creationId xmlns:a16="http://schemas.microsoft.com/office/drawing/2014/main" id="{7708761B-AA66-48FF-909A-25B3B73C1777}"/>
              </a:ext>
            </a:extLst>
          </p:cNvPr>
          <p:cNvSpPr/>
          <p:nvPr/>
        </p:nvSpPr>
        <p:spPr>
          <a:xfrm>
            <a:off x="5867400" y="76200"/>
            <a:ext cx="2895600" cy="6858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All DETF stage 4 now being built!</a:t>
            </a:r>
          </a:p>
        </p:txBody>
      </p:sp>
      <p:sp>
        <p:nvSpPr>
          <p:cNvPr id="8" name="TextBox 7">
            <a:extLst>
              <a:ext uri="{FF2B5EF4-FFF2-40B4-BE49-F238E27FC236}">
                <a16:creationId xmlns:a16="http://schemas.microsoft.com/office/drawing/2014/main" id="{6E5CCCAF-42FA-4ADE-8CC3-87A78709DBFF}"/>
              </a:ext>
            </a:extLst>
          </p:cNvPr>
          <p:cNvSpPr txBox="1"/>
          <p:nvPr/>
        </p:nvSpPr>
        <p:spPr>
          <a:xfrm>
            <a:off x="104099" y="6402883"/>
            <a:ext cx="9012002" cy="307777"/>
          </a:xfrm>
          <a:prstGeom prst="rect">
            <a:avLst/>
          </a:prstGeom>
          <a:solidFill>
            <a:srgbClr val="F8F8F8"/>
          </a:solidFill>
          <a:ln>
            <a:noFill/>
          </a:ln>
        </p:spPr>
        <p:txBody>
          <a:bodyPr wrap="square">
            <a:spAutoFit/>
          </a:bodyPr>
          <a:lstStyle/>
          <a:p>
            <a:pPr>
              <a:buClr>
                <a:schemeClr val="tx1">
                  <a:lumMod val="75000"/>
                  <a:lumOff val="25000"/>
                </a:schemeClr>
              </a:buClr>
            </a:pPr>
            <a:r>
              <a:rPr lang="en-US" sz="1400" dirty="0">
                <a:solidFill>
                  <a:srgbClr val="002060"/>
                </a:solidFill>
              </a:rPr>
              <a:t>* </a:t>
            </a:r>
            <a:r>
              <a:rPr lang="fr-FR" sz="1400" i="1" dirty="0">
                <a:solidFill>
                  <a:srgbClr val="002060"/>
                </a:solidFill>
              </a:rPr>
              <a:t>Nancy Grace Roman </a:t>
            </a:r>
            <a:r>
              <a:rPr lang="fr-FR" sz="1400" i="1" dirty="0" err="1">
                <a:solidFill>
                  <a:srgbClr val="002060"/>
                </a:solidFill>
              </a:rPr>
              <a:t>Space</a:t>
            </a:r>
            <a:r>
              <a:rPr lang="fr-FR" sz="1400" i="1" dirty="0">
                <a:solidFill>
                  <a:srgbClr val="002060"/>
                </a:solidFill>
              </a:rPr>
              <a:t> </a:t>
            </a:r>
            <a:r>
              <a:rPr lang="fr-FR" sz="1400" i="1" dirty="0" err="1">
                <a:solidFill>
                  <a:srgbClr val="002060"/>
                </a:solidFill>
              </a:rPr>
              <a:t>Telescope</a:t>
            </a:r>
            <a:r>
              <a:rPr lang="fr-FR" sz="1400" i="1" dirty="0">
                <a:solidFill>
                  <a:srgbClr val="002060"/>
                </a:solidFill>
              </a:rPr>
              <a:t> </a:t>
            </a:r>
            <a:r>
              <a:rPr lang="en-US" sz="1400" dirty="0">
                <a:hlinkClick r:id="rId4"/>
              </a:rPr>
              <a:t>About Nancy Grace Roman - Roman Space Telescope/NASA</a:t>
            </a:r>
            <a:r>
              <a:rPr lang="fr-FR" sz="1400" i="1" dirty="0">
                <a:solidFill>
                  <a:srgbClr val="002060"/>
                </a:solidFill>
              </a:rPr>
              <a:t> </a:t>
            </a:r>
            <a:endParaRPr lang="en-US" sz="1400" i="1" dirty="0">
              <a:solidFill>
                <a:srgbClr val="002060"/>
              </a:solidFill>
            </a:endParaRPr>
          </a:p>
        </p:txBody>
      </p:sp>
    </p:spTree>
    <p:extLst>
      <p:ext uri="{BB962C8B-B14F-4D97-AF65-F5344CB8AC3E}">
        <p14:creationId xmlns:p14="http://schemas.microsoft.com/office/powerpoint/2010/main" val="133452179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94A2AF2-DB7C-409B-9171-025D958E2504}"/>
              </a:ext>
            </a:extLst>
          </p:cNvPr>
          <p:cNvSpPr>
            <a:spLocks noGrp="1"/>
          </p:cNvSpPr>
          <p:nvPr>
            <p:ph type="dt" sz="half" idx="10"/>
          </p:nvPr>
        </p:nvSpPr>
        <p:spPr/>
        <p:txBody>
          <a:bodyPr/>
          <a:lstStyle/>
          <a:p>
            <a:pPr>
              <a:defRPr/>
            </a:pPr>
            <a:fld id="{4D4F9B99-C03F-49B5-87AA-27F94ABCABD0}" type="datetime1">
              <a:rPr lang="en-US" smtClean="0">
                <a:solidFill>
                  <a:srgbClr val="002060">
                    <a:tint val="75000"/>
                  </a:srgbClr>
                </a:solidFill>
              </a:rPr>
              <a:t>5/16/2021</a:t>
            </a:fld>
            <a:endParaRPr lang="en-US" dirty="0">
              <a:solidFill>
                <a:srgbClr val="002060">
                  <a:tint val="75000"/>
                </a:srgbClr>
              </a:solidFill>
            </a:endParaRPr>
          </a:p>
        </p:txBody>
      </p:sp>
      <p:sp>
        <p:nvSpPr>
          <p:cNvPr id="3" name="Footer Placeholder 2">
            <a:extLst>
              <a:ext uri="{FF2B5EF4-FFF2-40B4-BE49-F238E27FC236}">
                <a16:creationId xmlns:a16="http://schemas.microsoft.com/office/drawing/2014/main" id="{FDFFA46B-56F5-47EF-AD2E-88DB23D776C6}"/>
              </a:ext>
            </a:extLst>
          </p:cNvPr>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a:extLst>
              <a:ext uri="{FF2B5EF4-FFF2-40B4-BE49-F238E27FC236}">
                <a16:creationId xmlns:a16="http://schemas.microsoft.com/office/drawing/2014/main" id="{AB521236-22A5-43F8-87E5-1828B9740F51}"/>
              </a:ext>
            </a:extLst>
          </p:cNvPr>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184</a:t>
            </a:fld>
            <a:endParaRPr lang="en-US">
              <a:solidFill>
                <a:srgbClr val="002060">
                  <a:tint val="75000"/>
                </a:srgbClr>
              </a:solidFill>
            </a:endParaRPr>
          </a:p>
        </p:txBody>
      </p:sp>
      <p:sp>
        <p:nvSpPr>
          <p:cNvPr id="5" name="TextBox 4">
            <a:extLst>
              <a:ext uri="{FF2B5EF4-FFF2-40B4-BE49-F238E27FC236}">
                <a16:creationId xmlns:a16="http://schemas.microsoft.com/office/drawing/2014/main" id="{71EF78BF-BD83-421D-8100-26E16BCDDE6F}"/>
              </a:ext>
            </a:extLst>
          </p:cNvPr>
          <p:cNvSpPr txBox="1"/>
          <p:nvPr/>
        </p:nvSpPr>
        <p:spPr>
          <a:xfrm>
            <a:off x="609600" y="381000"/>
            <a:ext cx="8001000" cy="4893647"/>
          </a:xfrm>
          <a:prstGeom prst="rect">
            <a:avLst/>
          </a:prstGeom>
          <a:solidFill>
            <a:srgbClr val="F8F8F8"/>
          </a:solidFill>
          <a:ln>
            <a:solidFill>
              <a:srgbClr val="7030A0"/>
            </a:solidFill>
          </a:ln>
        </p:spPr>
        <p:txBody>
          <a:bodyPr wrap="square" rtlCol="0">
            <a:spAutoFit/>
          </a:bodyPr>
          <a:lstStyle/>
          <a:p>
            <a:pPr>
              <a:buClr>
                <a:srgbClr val="FF0000"/>
              </a:buClr>
            </a:pPr>
            <a:r>
              <a:rPr lang="en-US" sz="2400" dirty="0">
                <a:solidFill>
                  <a:srgbClr val="002060"/>
                </a:solidFill>
              </a:rPr>
              <a:t>Main Takeaways </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Cosmic acceleration is now an established aspect of the observed Universe</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Attempting to explain this phenomenon has be highly disruptive to the theoretical community. </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Evidence for dark energy with             (in any functional form w(z)) would be even more disruptive. </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Future experiments (LSST, Euclid, WFIRST*) will give opportunities to constrain w(z), and possibly make such a discovery.  </a:t>
            </a:r>
          </a:p>
          <a:p>
            <a:pPr marL="457200" indent="-457200">
              <a:buClr>
                <a:schemeClr val="tx1">
                  <a:lumMod val="75000"/>
                  <a:lumOff val="25000"/>
                </a:schemeClr>
              </a:buClr>
              <a:buFont typeface="Arial" panose="020B0604020202020204" pitchFamily="34" charset="0"/>
              <a:buChar char="•"/>
            </a:pPr>
            <a:r>
              <a:rPr lang="en-US" sz="2400" dirty="0">
                <a:solidFill>
                  <a:srgbClr val="CC0066"/>
                </a:solidFill>
              </a:rPr>
              <a:t>Don’t settle for simplistic models of (w(z)) from today.  They are good enough for current data, but in the future we will constrain much more detailed behaviors.  </a:t>
            </a:r>
          </a:p>
        </p:txBody>
      </p:sp>
      <p:graphicFrame>
        <p:nvGraphicFramePr>
          <p:cNvPr id="6" name="Object 5">
            <a:extLst>
              <a:ext uri="{FF2B5EF4-FFF2-40B4-BE49-F238E27FC236}">
                <a16:creationId xmlns:a16="http://schemas.microsoft.com/office/drawing/2014/main" id="{463E5E50-DEA6-4419-B487-37DA858976FE}"/>
              </a:ext>
            </a:extLst>
          </p:cNvPr>
          <p:cNvGraphicFramePr>
            <a:graphicFrameLocks noChangeAspect="1"/>
          </p:cNvGraphicFramePr>
          <p:nvPr/>
        </p:nvGraphicFramePr>
        <p:xfrm>
          <a:off x="4876800" y="2272050"/>
          <a:ext cx="881062" cy="343355"/>
        </p:xfrm>
        <a:graphic>
          <a:graphicData uri="http://schemas.openxmlformats.org/presentationml/2006/ole">
            <mc:AlternateContent xmlns:mc="http://schemas.openxmlformats.org/markup-compatibility/2006">
              <mc:Choice xmlns:v="urn:schemas-microsoft-com:vml" Requires="v">
                <p:oleObj name="Equation" r:id="rId2" imgW="457200" imgH="177480" progId="Equation.DSMT4">
                  <p:embed/>
                </p:oleObj>
              </mc:Choice>
              <mc:Fallback>
                <p:oleObj name="Equation" r:id="rId2" imgW="457200" imgH="177480" progId="Equation.DSMT4">
                  <p:embed/>
                  <p:pic>
                    <p:nvPicPr>
                      <p:cNvPr id="6" name="Object 5">
                        <a:extLst>
                          <a:ext uri="{FF2B5EF4-FFF2-40B4-BE49-F238E27FC236}">
                            <a16:creationId xmlns:a16="http://schemas.microsoft.com/office/drawing/2014/main" id="{463E5E50-DEA6-4419-B487-37DA858976FE}"/>
                          </a:ext>
                        </a:extLst>
                      </p:cNvPr>
                      <p:cNvPicPr/>
                      <p:nvPr/>
                    </p:nvPicPr>
                    <p:blipFill>
                      <a:blip r:embed="rId3"/>
                      <a:stretch>
                        <a:fillRect/>
                      </a:stretch>
                    </p:blipFill>
                    <p:spPr>
                      <a:xfrm>
                        <a:off x="4876800" y="2272050"/>
                        <a:ext cx="881062" cy="343355"/>
                      </a:xfrm>
                      <a:prstGeom prst="rect">
                        <a:avLst/>
                      </a:prstGeom>
                    </p:spPr>
                  </p:pic>
                </p:oleObj>
              </mc:Fallback>
            </mc:AlternateContent>
          </a:graphicData>
        </a:graphic>
      </p:graphicFrame>
      <p:sp>
        <p:nvSpPr>
          <p:cNvPr id="7" name="Oval 6">
            <a:extLst>
              <a:ext uri="{FF2B5EF4-FFF2-40B4-BE49-F238E27FC236}">
                <a16:creationId xmlns:a16="http://schemas.microsoft.com/office/drawing/2014/main" id="{7708761B-AA66-48FF-909A-25B3B73C1777}"/>
              </a:ext>
            </a:extLst>
          </p:cNvPr>
          <p:cNvSpPr/>
          <p:nvPr/>
        </p:nvSpPr>
        <p:spPr>
          <a:xfrm>
            <a:off x="5867400" y="76200"/>
            <a:ext cx="2895600" cy="6858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All DETF stage 4 now being built!</a:t>
            </a:r>
          </a:p>
        </p:txBody>
      </p:sp>
      <p:sp>
        <p:nvSpPr>
          <p:cNvPr id="9" name="TextBox 8">
            <a:extLst>
              <a:ext uri="{FF2B5EF4-FFF2-40B4-BE49-F238E27FC236}">
                <a16:creationId xmlns:a16="http://schemas.microsoft.com/office/drawing/2014/main" id="{42EA9C48-CA2B-4A49-8B54-21762429609F}"/>
              </a:ext>
            </a:extLst>
          </p:cNvPr>
          <p:cNvSpPr txBox="1"/>
          <p:nvPr/>
        </p:nvSpPr>
        <p:spPr>
          <a:xfrm>
            <a:off x="104099" y="6402883"/>
            <a:ext cx="9012002" cy="307777"/>
          </a:xfrm>
          <a:prstGeom prst="rect">
            <a:avLst/>
          </a:prstGeom>
          <a:solidFill>
            <a:srgbClr val="F8F8F8"/>
          </a:solidFill>
          <a:ln>
            <a:noFill/>
          </a:ln>
        </p:spPr>
        <p:txBody>
          <a:bodyPr wrap="square">
            <a:spAutoFit/>
          </a:bodyPr>
          <a:lstStyle/>
          <a:p>
            <a:pPr>
              <a:buClr>
                <a:schemeClr val="tx1">
                  <a:lumMod val="75000"/>
                  <a:lumOff val="25000"/>
                </a:schemeClr>
              </a:buClr>
            </a:pPr>
            <a:r>
              <a:rPr lang="en-US" sz="1400" dirty="0">
                <a:solidFill>
                  <a:srgbClr val="002060"/>
                </a:solidFill>
              </a:rPr>
              <a:t>* </a:t>
            </a:r>
            <a:r>
              <a:rPr lang="fr-FR" sz="1400" i="1" dirty="0">
                <a:solidFill>
                  <a:srgbClr val="002060"/>
                </a:solidFill>
              </a:rPr>
              <a:t>Nancy Grace Roman </a:t>
            </a:r>
            <a:r>
              <a:rPr lang="fr-FR" sz="1400" i="1" dirty="0" err="1">
                <a:solidFill>
                  <a:srgbClr val="002060"/>
                </a:solidFill>
              </a:rPr>
              <a:t>Space</a:t>
            </a:r>
            <a:r>
              <a:rPr lang="fr-FR" sz="1400" i="1" dirty="0">
                <a:solidFill>
                  <a:srgbClr val="002060"/>
                </a:solidFill>
              </a:rPr>
              <a:t> </a:t>
            </a:r>
            <a:r>
              <a:rPr lang="fr-FR" sz="1400" i="1" dirty="0" err="1">
                <a:solidFill>
                  <a:srgbClr val="002060"/>
                </a:solidFill>
              </a:rPr>
              <a:t>Telescope</a:t>
            </a:r>
            <a:r>
              <a:rPr lang="fr-FR" sz="1400" i="1" dirty="0">
                <a:solidFill>
                  <a:srgbClr val="002060"/>
                </a:solidFill>
              </a:rPr>
              <a:t> </a:t>
            </a:r>
            <a:r>
              <a:rPr lang="en-US" sz="1400" dirty="0">
                <a:hlinkClick r:id="rId4"/>
              </a:rPr>
              <a:t>About Nancy Grace Roman - Roman Space Telescope/NASA</a:t>
            </a:r>
            <a:r>
              <a:rPr lang="fr-FR" sz="1400" i="1" dirty="0">
                <a:solidFill>
                  <a:srgbClr val="002060"/>
                </a:solidFill>
              </a:rPr>
              <a:t> </a:t>
            </a:r>
            <a:endParaRPr lang="en-US" sz="1400" i="1" dirty="0">
              <a:solidFill>
                <a:srgbClr val="002060"/>
              </a:solidFill>
            </a:endParaRPr>
          </a:p>
        </p:txBody>
      </p:sp>
    </p:spTree>
    <p:extLst>
      <p:ext uri="{BB962C8B-B14F-4D97-AF65-F5344CB8AC3E}">
        <p14:creationId xmlns:p14="http://schemas.microsoft.com/office/powerpoint/2010/main" val="119215820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94A2AF2-DB7C-409B-9171-025D958E2504}"/>
              </a:ext>
            </a:extLst>
          </p:cNvPr>
          <p:cNvSpPr>
            <a:spLocks noGrp="1"/>
          </p:cNvSpPr>
          <p:nvPr>
            <p:ph type="dt" sz="half" idx="10"/>
          </p:nvPr>
        </p:nvSpPr>
        <p:spPr/>
        <p:txBody>
          <a:bodyPr/>
          <a:lstStyle/>
          <a:p>
            <a:pPr>
              <a:defRPr/>
            </a:pPr>
            <a:fld id="{4D4F9B99-C03F-49B5-87AA-27F94ABCABD0}" type="datetime1">
              <a:rPr lang="en-US" smtClean="0">
                <a:solidFill>
                  <a:srgbClr val="002060">
                    <a:tint val="75000"/>
                  </a:srgbClr>
                </a:solidFill>
              </a:rPr>
              <a:t>5/16/2021</a:t>
            </a:fld>
            <a:endParaRPr lang="en-US" dirty="0">
              <a:solidFill>
                <a:srgbClr val="002060">
                  <a:tint val="75000"/>
                </a:srgbClr>
              </a:solidFill>
            </a:endParaRPr>
          </a:p>
        </p:txBody>
      </p:sp>
      <p:sp>
        <p:nvSpPr>
          <p:cNvPr id="3" name="Footer Placeholder 2">
            <a:extLst>
              <a:ext uri="{FF2B5EF4-FFF2-40B4-BE49-F238E27FC236}">
                <a16:creationId xmlns:a16="http://schemas.microsoft.com/office/drawing/2014/main" id="{FDFFA46B-56F5-47EF-AD2E-88DB23D776C6}"/>
              </a:ext>
            </a:extLst>
          </p:cNvPr>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a:extLst>
              <a:ext uri="{FF2B5EF4-FFF2-40B4-BE49-F238E27FC236}">
                <a16:creationId xmlns:a16="http://schemas.microsoft.com/office/drawing/2014/main" id="{AB521236-22A5-43F8-87E5-1828B9740F51}"/>
              </a:ext>
            </a:extLst>
          </p:cNvPr>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185</a:t>
            </a:fld>
            <a:endParaRPr lang="en-US">
              <a:solidFill>
                <a:srgbClr val="002060">
                  <a:tint val="75000"/>
                </a:srgbClr>
              </a:solidFill>
            </a:endParaRPr>
          </a:p>
        </p:txBody>
      </p:sp>
      <p:sp>
        <p:nvSpPr>
          <p:cNvPr id="5" name="TextBox 4">
            <a:extLst>
              <a:ext uri="{FF2B5EF4-FFF2-40B4-BE49-F238E27FC236}">
                <a16:creationId xmlns:a16="http://schemas.microsoft.com/office/drawing/2014/main" id="{71EF78BF-BD83-421D-8100-26E16BCDDE6F}"/>
              </a:ext>
            </a:extLst>
          </p:cNvPr>
          <p:cNvSpPr txBox="1"/>
          <p:nvPr/>
        </p:nvSpPr>
        <p:spPr>
          <a:xfrm>
            <a:off x="609600" y="381000"/>
            <a:ext cx="8001000" cy="6217087"/>
          </a:xfrm>
          <a:prstGeom prst="rect">
            <a:avLst/>
          </a:prstGeom>
          <a:solidFill>
            <a:srgbClr val="F8F8F8"/>
          </a:solidFill>
          <a:ln>
            <a:solidFill>
              <a:srgbClr val="7030A0"/>
            </a:solidFill>
          </a:ln>
        </p:spPr>
        <p:txBody>
          <a:bodyPr wrap="square" rtlCol="0">
            <a:spAutoFit/>
          </a:bodyPr>
          <a:lstStyle/>
          <a:p>
            <a:pPr>
              <a:buClr>
                <a:srgbClr val="FF0000"/>
              </a:buClr>
            </a:pPr>
            <a:r>
              <a:rPr lang="en-US" sz="2400" dirty="0">
                <a:solidFill>
                  <a:srgbClr val="002060"/>
                </a:solidFill>
              </a:rPr>
              <a:t>Main Takeaways </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Cosmic acceleration is now an established aspect of the observed Universe</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Attempting to explain this phenomenon has be highly disruptive to the theoretical community. </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Evidence for dark energy with             (in any functional form w(z)) would be even more disruptive. </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Future experiments (LSST, Euclid, WFIRST*) will give opportunities to constrain w(z), and possibly make such a discovery.  </a:t>
            </a:r>
          </a:p>
          <a:p>
            <a:pPr marL="457200" indent="-457200">
              <a:buClr>
                <a:schemeClr val="tx1">
                  <a:lumMod val="75000"/>
                  <a:lumOff val="25000"/>
                </a:schemeClr>
              </a:buClr>
              <a:buFont typeface="Arial" panose="020B0604020202020204" pitchFamily="34" charset="0"/>
              <a:buChar char="•"/>
            </a:pPr>
            <a:r>
              <a:rPr lang="en-US" sz="2400" dirty="0">
                <a:solidFill>
                  <a:srgbClr val="002060"/>
                </a:solidFill>
              </a:rPr>
              <a:t>Don’t settle for simplistic models of (w(z)) from today.  They are good enough for current data, but in the future we will constrain much more detailed behaviors.  </a:t>
            </a:r>
          </a:p>
          <a:p>
            <a:pPr marL="457200" indent="-457200">
              <a:buClr>
                <a:schemeClr val="tx1">
                  <a:lumMod val="75000"/>
                  <a:lumOff val="25000"/>
                </a:schemeClr>
              </a:buClr>
              <a:buFont typeface="Arial" panose="020B0604020202020204" pitchFamily="34" charset="0"/>
              <a:buChar char="•"/>
            </a:pPr>
            <a:r>
              <a:rPr lang="en-US" sz="2400" dirty="0">
                <a:solidFill>
                  <a:srgbClr val="CC0066"/>
                </a:solidFill>
              </a:rPr>
              <a:t>See “early dark energy” (re “Hubble tensions”, </a:t>
            </a:r>
            <a:r>
              <a:rPr lang="en-US" sz="2400" dirty="0" err="1">
                <a:solidFill>
                  <a:srgbClr val="CC0066"/>
                </a:solidFill>
              </a:rPr>
              <a:t>phy</a:t>
            </a:r>
            <a:r>
              <a:rPr lang="en-US" sz="2400" dirty="0">
                <a:solidFill>
                  <a:srgbClr val="CC0066"/>
                </a:solidFill>
              </a:rPr>
              <a:t> 263) for one example where current models might be favoring a “quintessence” scalar field.(</a:t>
            </a:r>
            <a:r>
              <a:rPr lang="en-US" dirty="0" err="1">
                <a:solidFill>
                  <a:srgbClr val="002060"/>
                </a:solidFill>
              </a:rPr>
              <a:t>eg</a:t>
            </a:r>
            <a:r>
              <a:rPr lang="en-US" dirty="0">
                <a:solidFill>
                  <a:srgbClr val="002060"/>
                </a:solidFill>
              </a:rPr>
              <a:t> </a:t>
            </a:r>
            <a:r>
              <a:rPr lang="en-US" dirty="0">
                <a:solidFill>
                  <a:srgbClr val="002060"/>
                </a:solidFill>
                <a:hlinkClick r:id="rId2"/>
              </a:rPr>
              <a:t>https://arxiv.org/abs/1908.03663</a:t>
            </a:r>
            <a:r>
              <a:rPr lang="en-US" dirty="0">
                <a:solidFill>
                  <a:srgbClr val="002060"/>
                </a:solidFill>
              </a:rPr>
              <a:t>)</a:t>
            </a:r>
          </a:p>
          <a:p>
            <a:pPr>
              <a:buClr>
                <a:schemeClr val="tx1">
                  <a:lumMod val="75000"/>
                  <a:lumOff val="25000"/>
                </a:schemeClr>
              </a:buClr>
            </a:pPr>
            <a:r>
              <a:rPr lang="en-US" sz="1400" dirty="0">
                <a:solidFill>
                  <a:srgbClr val="002060"/>
                </a:solidFill>
              </a:rPr>
              <a:t>* </a:t>
            </a:r>
            <a:r>
              <a:rPr lang="fr-FR" sz="1400" i="1" dirty="0">
                <a:solidFill>
                  <a:srgbClr val="002060"/>
                </a:solidFill>
              </a:rPr>
              <a:t>Nancy Grace Roman </a:t>
            </a:r>
            <a:r>
              <a:rPr lang="fr-FR" sz="1400" i="1" dirty="0" err="1">
                <a:solidFill>
                  <a:srgbClr val="002060"/>
                </a:solidFill>
              </a:rPr>
              <a:t>Space</a:t>
            </a:r>
            <a:r>
              <a:rPr lang="fr-FR" sz="1400" i="1" dirty="0">
                <a:solidFill>
                  <a:srgbClr val="002060"/>
                </a:solidFill>
              </a:rPr>
              <a:t> </a:t>
            </a:r>
            <a:r>
              <a:rPr lang="fr-FR" sz="1400" i="1" dirty="0" err="1">
                <a:solidFill>
                  <a:srgbClr val="002060"/>
                </a:solidFill>
              </a:rPr>
              <a:t>Telescope</a:t>
            </a:r>
            <a:r>
              <a:rPr lang="fr-FR" sz="1400" i="1" dirty="0">
                <a:solidFill>
                  <a:srgbClr val="002060"/>
                </a:solidFill>
              </a:rPr>
              <a:t> </a:t>
            </a:r>
            <a:r>
              <a:rPr lang="en-US" sz="1400" dirty="0">
                <a:hlinkClick r:id="rId3"/>
              </a:rPr>
              <a:t>About Nancy Grace Roman - Roman Space Telescope/NASA</a:t>
            </a:r>
            <a:r>
              <a:rPr lang="fr-FR" sz="1400" i="1" dirty="0">
                <a:solidFill>
                  <a:srgbClr val="002060"/>
                </a:solidFill>
              </a:rPr>
              <a:t> </a:t>
            </a:r>
            <a:endParaRPr lang="en-US" sz="1400" i="1" dirty="0">
              <a:solidFill>
                <a:srgbClr val="002060"/>
              </a:solidFill>
            </a:endParaRPr>
          </a:p>
        </p:txBody>
      </p:sp>
      <p:graphicFrame>
        <p:nvGraphicFramePr>
          <p:cNvPr id="6" name="Object 5">
            <a:extLst>
              <a:ext uri="{FF2B5EF4-FFF2-40B4-BE49-F238E27FC236}">
                <a16:creationId xmlns:a16="http://schemas.microsoft.com/office/drawing/2014/main" id="{463E5E50-DEA6-4419-B487-37DA858976FE}"/>
              </a:ext>
            </a:extLst>
          </p:cNvPr>
          <p:cNvGraphicFramePr>
            <a:graphicFrameLocks noChangeAspect="1"/>
          </p:cNvGraphicFramePr>
          <p:nvPr/>
        </p:nvGraphicFramePr>
        <p:xfrm>
          <a:off x="4876800" y="2272050"/>
          <a:ext cx="881062" cy="343355"/>
        </p:xfrm>
        <a:graphic>
          <a:graphicData uri="http://schemas.openxmlformats.org/presentationml/2006/ole">
            <mc:AlternateContent xmlns:mc="http://schemas.openxmlformats.org/markup-compatibility/2006">
              <mc:Choice xmlns:v="urn:schemas-microsoft-com:vml" Requires="v">
                <p:oleObj name="Equation" r:id="rId4" imgW="457200" imgH="177480" progId="Equation.DSMT4">
                  <p:embed/>
                </p:oleObj>
              </mc:Choice>
              <mc:Fallback>
                <p:oleObj name="Equation" r:id="rId4" imgW="457200" imgH="177480" progId="Equation.DSMT4">
                  <p:embed/>
                  <p:pic>
                    <p:nvPicPr>
                      <p:cNvPr id="6" name="Object 5">
                        <a:extLst>
                          <a:ext uri="{FF2B5EF4-FFF2-40B4-BE49-F238E27FC236}">
                            <a16:creationId xmlns:a16="http://schemas.microsoft.com/office/drawing/2014/main" id="{463E5E50-DEA6-4419-B487-37DA858976FE}"/>
                          </a:ext>
                        </a:extLst>
                      </p:cNvPr>
                      <p:cNvPicPr/>
                      <p:nvPr/>
                    </p:nvPicPr>
                    <p:blipFill>
                      <a:blip r:embed="rId5"/>
                      <a:stretch>
                        <a:fillRect/>
                      </a:stretch>
                    </p:blipFill>
                    <p:spPr>
                      <a:xfrm>
                        <a:off x="4876800" y="2272050"/>
                        <a:ext cx="881062" cy="343355"/>
                      </a:xfrm>
                      <a:prstGeom prst="rect">
                        <a:avLst/>
                      </a:prstGeom>
                    </p:spPr>
                  </p:pic>
                </p:oleObj>
              </mc:Fallback>
            </mc:AlternateContent>
          </a:graphicData>
        </a:graphic>
      </p:graphicFrame>
      <p:sp>
        <p:nvSpPr>
          <p:cNvPr id="7" name="Oval 6">
            <a:extLst>
              <a:ext uri="{FF2B5EF4-FFF2-40B4-BE49-F238E27FC236}">
                <a16:creationId xmlns:a16="http://schemas.microsoft.com/office/drawing/2014/main" id="{7708761B-AA66-48FF-909A-25B3B73C1777}"/>
              </a:ext>
            </a:extLst>
          </p:cNvPr>
          <p:cNvSpPr/>
          <p:nvPr/>
        </p:nvSpPr>
        <p:spPr>
          <a:xfrm>
            <a:off x="5867400" y="76200"/>
            <a:ext cx="2895600" cy="6858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All DETF stage 4 now being built!</a:t>
            </a:r>
          </a:p>
        </p:txBody>
      </p:sp>
    </p:spTree>
    <p:extLst>
      <p:ext uri="{BB962C8B-B14F-4D97-AF65-F5344CB8AC3E}">
        <p14:creationId xmlns:p14="http://schemas.microsoft.com/office/powerpoint/2010/main" val="378005015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nvSpPr>
        <p:spPr bwMode="auto">
          <a:xfrm>
            <a:off x="304800" y="2133600"/>
            <a:ext cx="818515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Today,</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Field models typically require a particle mass of </a:t>
            </a:r>
          </a:p>
          <a:p>
            <a:pPr eaLnBrk="1" fontAlgn="base" hangingPunct="1">
              <a:spcBef>
                <a:spcPct val="0"/>
              </a:spcBef>
              <a:spcAft>
                <a:spcPct val="0"/>
              </a:spcAft>
              <a:buClr>
                <a:srgbClr val="FF0000"/>
              </a:buClr>
              <a:buFontTx/>
              <a:buNone/>
            </a:pPr>
            <a:r>
              <a:rPr lang="en-US" altLang="en-US" sz="2400">
                <a:solidFill>
                  <a:srgbClr val="002060"/>
                </a:solidFill>
                <a:latin typeface="Arial" charset="0"/>
                <a:cs typeface="Arial" charset="0"/>
              </a:rPr>
              <a:t>                                          </a:t>
            </a:r>
          </a:p>
          <a:p>
            <a:pPr eaLnBrk="1" fontAlgn="base" hangingPunct="1">
              <a:spcBef>
                <a:spcPct val="0"/>
              </a:spcBef>
              <a:spcAft>
                <a:spcPct val="0"/>
              </a:spcAft>
              <a:buClr>
                <a:srgbClr val="FF0000"/>
              </a:buClr>
              <a:buFontTx/>
              <a:buNone/>
            </a:pPr>
            <a:endParaRPr lang="en-US" altLang="en-US" sz="2400">
              <a:solidFill>
                <a:srgbClr val="002060"/>
              </a:solidFill>
              <a:latin typeface="Arial" charset="0"/>
              <a:cs typeface="Arial" charset="0"/>
            </a:endParaRPr>
          </a:p>
        </p:txBody>
      </p:sp>
      <p:sp>
        <p:nvSpPr>
          <p:cNvPr id="23555" name="Text Box 3"/>
          <p:cNvSpPr txBox="1">
            <a:spLocks noChangeArrowheads="1"/>
          </p:cNvSpPr>
          <p:nvPr/>
        </p:nvSpPr>
        <p:spPr bwMode="auto">
          <a:xfrm>
            <a:off x="457200" y="381000"/>
            <a:ext cx="7467600"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800">
                <a:solidFill>
                  <a:srgbClr val="002060"/>
                </a:solidFill>
                <a:latin typeface="Arial" charset="0"/>
                <a:cs typeface="Arial" charset="0"/>
              </a:rPr>
              <a:t>Some general issues:</a:t>
            </a:r>
          </a:p>
          <a:p>
            <a:pPr eaLnBrk="1" fontAlgn="base" hangingPunct="1">
              <a:spcBef>
                <a:spcPct val="50000"/>
              </a:spcBef>
              <a:spcAft>
                <a:spcPct val="0"/>
              </a:spcAft>
              <a:buFontTx/>
              <a:buNone/>
            </a:pPr>
            <a:r>
              <a:rPr lang="en-US" altLang="en-US" sz="2400" u="sng">
                <a:solidFill>
                  <a:srgbClr val="002060"/>
                </a:solidFill>
                <a:latin typeface="Arial" charset="0"/>
                <a:cs typeface="Arial" charset="0"/>
              </a:rPr>
              <a:t>Numbers:</a:t>
            </a: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p:txBody>
      </p:sp>
      <p:graphicFrame>
        <p:nvGraphicFramePr>
          <p:cNvPr id="23556" name="Object 4"/>
          <p:cNvGraphicFramePr>
            <a:graphicFrameLocks noChangeAspect="1"/>
          </p:cNvGraphicFramePr>
          <p:nvPr/>
        </p:nvGraphicFramePr>
        <p:xfrm>
          <a:off x="2133600" y="2362200"/>
          <a:ext cx="4375150" cy="768350"/>
        </p:xfrm>
        <a:graphic>
          <a:graphicData uri="http://schemas.openxmlformats.org/presentationml/2006/ole">
            <mc:AlternateContent xmlns:mc="http://schemas.openxmlformats.org/markup-compatibility/2006">
              <mc:Choice xmlns:v="urn:schemas-microsoft-com:vml" Requires="v">
                <p:oleObj name="Equation" r:id="rId3" imgW="1739900" imgH="304800" progId="Equation.DSMT4">
                  <p:embed/>
                </p:oleObj>
              </mc:Choice>
              <mc:Fallback>
                <p:oleObj name="Equation" r:id="rId3" imgW="1739900" imgH="304800" progId="Equation.DSMT4">
                  <p:embed/>
                  <p:pic>
                    <p:nvPicPr>
                      <p:cNvPr id="23556"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33600" y="2362200"/>
                        <a:ext cx="4375150" cy="76835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557" name="Object 5"/>
          <p:cNvGraphicFramePr>
            <a:graphicFrameLocks noChangeAspect="1"/>
          </p:cNvGraphicFramePr>
          <p:nvPr/>
        </p:nvGraphicFramePr>
        <p:xfrm>
          <a:off x="474663" y="4065588"/>
          <a:ext cx="2709862" cy="582612"/>
        </p:xfrm>
        <a:graphic>
          <a:graphicData uri="http://schemas.openxmlformats.org/presentationml/2006/ole">
            <mc:AlternateContent xmlns:mc="http://schemas.openxmlformats.org/markup-compatibility/2006">
              <mc:Choice xmlns:v="urn:schemas-microsoft-com:vml" Requires="v">
                <p:oleObj name="Equation" r:id="rId5" imgW="1180588" imgH="253890" progId="Equation.DSMT4">
                  <p:embed/>
                </p:oleObj>
              </mc:Choice>
              <mc:Fallback>
                <p:oleObj name="Equation" r:id="rId5" imgW="1180588" imgH="253890" progId="Equation.DSMT4">
                  <p:embed/>
                  <p:pic>
                    <p:nvPicPr>
                      <p:cNvPr id="23557"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4663" y="4065588"/>
                        <a:ext cx="2709862" cy="582612"/>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558" name="Object 6"/>
          <p:cNvGraphicFramePr>
            <a:graphicFrameLocks noChangeAspect="1"/>
          </p:cNvGraphicFramePr>
          <p:nvPr/>
        </p:nvGraphicFramePr>
        <p:xfrm>
          <a:off x="5164138" y="4019550"/>
          <a:ext cx="2074862" cy="639763"/>
        </p:xfrm>
        <a:graphic>
          <a:graphicData uri="http://schemas.openxmlformats.org/presentationml/2006/ole">
            <mc:AlternateContent xmlns:mc="http://schemas.openxmlformats.org/markup-compatibility/2006">
              <mc:Choice xmlns:v="urn:schemas-microsoft-com:vml" Requires="v">
                <p:oleObj name="Equation" r:id="rId7" imgW="825500" imgH="254000" progId="Equation.DSMT4">
                  <p:embed/>
                </p:oleObj>
              </mc:Choice>
              <mc:Fallback>
                <p:oleObj name="Equation" r:id="rId7" imgW="825500" imgH="254000" progId="Equation.DSMT4">
                  <p:embed/>
                  <p:pic>
                    <p:nvPicPr>
                      <p:cNvPr id="23558" name="Object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64138" y="4019550"/>
                        <a:ext cx="2074862" cy="639763"/>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559" name="Rectangle 7"/>
          <p:cNvSpPr>
            <a:spLocks noChangeArrowheads="1"/>
          </p:cNvSpPr>
          <p:nvPr/>
        </p:nvSpPr>
        <p:spPr bwMode="auto">
          <a:xfrm>
            <a:off x="3778250" y="4114800"/>
            <a:ext cx="6381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1800">
                <a:solidFill>
                  <a:srgbClr val="002060"/>
                </a:solidFill>
                <a:cs typeface="Arial" charset="0"/>
              </a:rPr>
              <a:t>from</a:t>
            </a:r>
          </a:p>
        </p:txBody>
      </p:sp>
      <p:sp>
        <p:nvSpPr>
          <p:cNvPr id="2" name="Date Placeholder 1"/>
          <p:cNvSpPr>
            <a:spLocks noGrp="1"/>
          </p:cNvSpPr>
          <p:nvPr>
            <p:ph type="dt" sz="half" idx="10"/>
          </p:nvPr>
        </p:nvSpPr>
        <p:spPr/>
        <p:txBody>
          <a:bodyPr/>
          <a:lstStyle/>
          <a:p>
            <a:pPr>
              <a:defRPr/>
            </a:pPr>
            <a:fld id="{60D62FDF-3FDF-446D-96E4-99D93BB0042F}"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19</a:t>
            </a:fld>
            <a:endParaRPr lang="en-US">
              <a:solidFill>
                <a:srgbClr val="002060">
                  <a:tint val="75000"/>
                </a:srgbClr>
              </a:solidFill>
            </a:endParaRPr>
          </a:p>
        </p:txBody>
      </p:sp>
    </p:spTree>
    <p:extLst>
      <p:ext uri="{BB962C8B-B14F-4D97-AF65-F5344CB8AC3E}">
        <p14:creationId xmlns:p14="http://schemas.microsoft.com/office/powerpoint/2010/main" val="381129116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57200" y="533400"/>
            <a:ext cx="8153400" cy="4832092"/>
          </a:xfrm>
          <a:prstGeom prst="rect">
            <a:avLst/>
          </a:prstGeom>
          <a:solidFill>
            <a:schemeClr val="tx1">
              <a:lumMod val="75000"/>
              <a:lumOff val="25000"/>
            </a:schemeClr>
          </a:solidFill>
          <a:ln>
            <a:noFill/>
          </a:ln>
        </p:spPr>
        <p:txBody>
          <a:bodyPr wrap="square" rtlCol="0">
            <a:spAutoFit/>
          </a:bodyPr>
          <a:lstStyle/>
          <a:p>
            <a:pPr marL="457200" indent="-457200">
              <a:buClr>
                <a:srgbClr val="FF0000"/>
              </a:buClr>
              <a:buFont typeface="Arial" pitchFamily="34" charset="0"/>
              <a:buChar char="•"/>
            </a:pPr>
            <a:r>
              <a:rPr lang="en-US" sz="2800" dirty="0">
                <a:solidFill>
                  <a:srgbClr val="002060"/>
                </a:solidFill>
              </a:rPr>
              <a:t>Slides with a large blue box like this are outlines slides that still need to be updated (due to this slides set being combined from different talks)</a:t>
            </a:r>
          </a:p>
          <a:p>
            <a:pPr marL="457200" indent="-457200">
              <a:buClr>
                <a:srgbClr val="FF0000"/>
              </a:buClr>
              <a:buFont typeface="Arial" pitchFamily="34" charset="0"/>
              <a:buChar char="•"/>
            </a:pPr>
            <a:endParaRPr lang="en-US" sz="2800" dirty="0">
              <a:solidFill>
                <a:srgbClr val="002060"/>
              </a:solidFill>
            </a:endParaRPr>
          </a:p>
          <a:p>
            <a:pPr marL="457200" indent="-457200">
              <a:buClr>
                <a:srgbClr val="FF0000"/>
              </a:buClr>
              <a:buFont typeface="Arial" pitchFamily="34" charset="0"/>
              <a:buChar char="•"/>
            </a:pPr>
            <a:endParaRPr lang="en-US" sz="2800" dirty="0">
              <a:solidFill>
                <a:srgbClr val="002060"/>
              </a:solidFill>
            </a:endParaRPr>
          </a:p>
          <a:p>
            <a:pPr marL="457200" indent="-457200">
              <a:buClr>
                <a:srgbClr val="FF0000"/>
              </a:buClr>
              <a:buFont typeface="Arial" pitchFamily="34" charset="0"/>
              <a:buChar char="•"/>
            </a:pPr>
            <a:endParaRPr lang="en-US" sz="2800" dirty="0">
              <a:solidFill>
                <a:srgbClr val="002060"/>
              </a:solidFill>
            </a:endParaRPr>
          </a:p>
          <a:p>
            <a:pPr marL="457200" indent="-457200">
              <a:buClr>
                <a:srgbClr val="FF0000"/>
              </a:buClr>
              <a:buFont typeface="Arial" pitchFamily="34" charset="0"/>
              <a:buChar char="•"/>
            </a:pPr>
            <a:endParaRPr lang="en-US" sz="2800" dirty="0">
              <a:solidFill>
                <a:srgbClr val="002060"/>
              </a:solidFill>
            </a:endParaRPr>
          </a:p>
          <a:p>
            <a:pPr marL="457200" indent="-457200">
              <a:buClr>
                <a:srgbClr val="FF0000"/>
              </a:buClr>
              <a:buFont typeface="Arial" pitchFamily="34" charset="0"/>
              <a:buChar char="•"/>
            </a:pPr>
            <a:endParaRPr lang="en-US" sz="2800" dirty="0">
              <a:solidFill>
                <a:srgbClr val="002060"/>
              </a:solidFill>
            </a:endParaRPr>
          </a:p>
          <a:p>
            <a:pPr marL="457200" indent="-457200">
              <a:buClr>
                <a:srgbClr val="FF0000"/>
              </a:buClr>
              <a:buFont typeface="Arial" pitchFamily="34" charset="0"/>
              <a:buChar char="•"/>
            </a:pPr>
            <a:endParaRPr lang="en-US" sz="2800" dirty="0">
              <a:solidFill>
                <a:srgbClr val="002060"/>
              </a:solidFill>
            </a:endParaRPr>
          </a:p>
          <a:p>
            <a:pPr marL="457200" indent="-457200">
              <a:buClr>
                <a:srgbClr val="FF0000"/>
              </a:buClr>
              <a:buFont typeface="Arial" pitchFamily="34" charset="0"/>
              <a:buChar char="•"/>
            </a:pPr>
            <a:endParaRPr lang="en-US" sz="2800" dirty="0">
              <a:solidFill>
                <a:srgbClr val="002060"/>
              </a:solidFill>
            </a:endParaRPr>
          </a:p>
          <a:p>
            <a:pPr marL="457200" indent="-457200">
              <a:buClr>
                <a:srgbClr val="FF0000"/>
              </a:buClr>
              <a:buFont typeface="Arial" pitchFamily="34" charset="0"/>
              <a:buChar char="•"/>
            </a:pPr>
            <a:endParaRPr lang="en-US" sz="2800" dirty="0">
              <a:solidFill>
                <a:srgbClr val="002060"/>
              </a:solidFill>
            </a:endParaRPr>
          </a:p>
        </p:txBody>
      </p:sp>
      <p:sp>
        <p:nvSpPr>
          <p:cNvPr id="2" name="Date Placeholder 1"/>
          <p:cNvSpPr>
            <a:spLocks noGrp="1"/>
          </p:cNvSpPr>
          <p:nvPr>
            <p:ph type="dt" sz="half" idx="10"/>
          </p:nvPr>
        </p:nvSpPr>
        <p:spPr/>
        <p:txBody>
          <a:bodyPr/>
          <a:lstStyle/>
          <a:p>
            <a:pPr>
              <a:defRPr/>
            </a:pPr>
            <a:fld id="{A7795A67-7C89-411F-A1D2-CBBBEE019FA9}"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2</a:t>
            </a:fld>
            <a:endParaRPr lang="en-US">
              <a:solidFill>
                <a:srgbClr val="002060">
                  <a:tint val="75000"/>
                </a:srgbClr>
              </a:solidFill>
            </a:endParaRPr>
          </a:p>
        </p:txBody>
      </p:sp>
    </p:spTree>
    <p:extLst>
      <p:ext uri="{BB962C8B-B14F-4D97-AF65-F5344CB8AC3E}">
        <p14:creationId xmlns:p14="http://schemas.microsoft.com/office/powerpoint/2010/main" val="1787793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nvSpPr>
        <p:spPr bwMode="auto">
          <a:xfrm>
            <a:off x="304800" y="2133600"/>
            <a:ext cx="818515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Today,</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Field models typically require a particle mass of </a:t>
            </a:r>
          </a:p>
          <a:p>
            <a:pPr eaLnBrk="1" fontAlgn="base" hangingPunct="1">
              <a:spcBef>
                <a:spcPct val="0"/>
              </a:spcBef>
              <a:spcAft>
                <a:spcPct val="0"/>
              </a:spcAft>
              <a:buClr>
                <a:srgbClr val="FF0000"/>
              </a:buClr>
              <a:buFontTx/>
              <a:buNone/>
            </a:pPr>
            <a:r>
              <a:rPr lang="en-US" altLang="en-US" sz="2400">
                <a:solidFill>
                  <a:srgbClr val="002060"/>
                </a:solidFill>
                <a:latin typeface="Arial" charset="0"/>
                <a:cs typeface="Arial" charset="0"/>
              </a:rPr>
              <a:t>                                          </a:t>
            </a:r>
          </a:p>
          <a:p>
            <a:pPr eaLnBrk="1" fontAlgn="base" hangingPunct="1">
              <a:spcBef>
                <a:spcPct val="0"/>
              </a:spcBef>
              <a:spcAft>
                <a:spcPct val="0"/>
              </a:spcAft>
              <a:buClr>
                <a:srgbClr val="FF0000"/>
              </a:buClr>
              <a:buFontTx/>
              <a:buNone/>
            </a:pPr>
            <a:endParaRPr lang="en-US" altLang="en-US" sz="2400">
              <a:solidFill>
                <a:srgbClr val="002060"/>
              </a:solidFill>
              <a:latin typeface="Arial" charset="0"/>
              <a:cs typeface="Arial" charset="0"/>
            </a:endParaRPr>
          </a:p>
        </p:txBody>
      </p:sp>
      <p:sp>
        <p:nvSpPr>
          <p:cNvPr id="24579" name="Text Box 3"/>
          <p:cNvSpPr txBox="1">
            <a:spLocks noChangeArrowheads="1"/>
          </p:cNvSpPr>
          <p:nvPr/>
        </p:nvSpPr>
        <p:spPr bwMode="auto">
          <a:xfrm>
            <a:off x="457200" y="381000"/>
            <a:ext cx="7467600"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800">
                <a:solidFill>
                  <a:srgbClr val="002060"/>
                </a:solidFill>
                <a:latin typeface="Arial" charset="0"/>
                <a:cs typeface="Arial" charset="0"/>
              </a:rPr>
              <a:t>Some general issues:</a:t>
            </a:r>
          </a:p>
          <a:p>
            <a:pPr eaLnBrk="1" fontAlgn="base" hangingPunct="1">
              <a:spcBef>
                <a:spcPct val="50000"/>
              </a:spcBef>
              <a:spcAft>
                <a:spcPct val="0"/>
              </a:spcAft>
              <a:buFontTx/>
              <a:buNone/>
            </a:pPr>
            <a:r>
              <a:rPr lang="en-US" altLang="en-US" sz="2400" u="sng">
                <a:solidFill>
                  <a:srgbClr val="002060"/>
                </a:solidFill>
                <a:latin typeface="Arial" charset="0"/>
                <a:cs typeface="Arial" charset="0"/>
              </a:rPr>
              <a:t>Numbers:</a:t>
            </a: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p:txBody>
      </p:sp>
      <p:graphicFrame>
        <p:nvGraphicFramePr>
          <p:cNvPr id="24580" name="Object 4"/>
          <p:cNvGraphicFramePr>
            <a:graphicFrameLocks noChangeAspect="1"/>
          </p:cNvGraphicFramePr>
          <p:nvPr/>
        </p:nvGraphicFramePr>
        <p:xfrm>
          <a:off x="2133600" y="2362200"/>
          <a:ext cx="4375150" cy="768350"/>
        </p:xfrm>
        <a:graphic>
          <a:graphicData uri="http://schemas.openxmlformats.org/presentationml/2006/ole">
            <mc:AlternateContent xmlns:mc="http://schemas.openxmlformats.org/markup-compatibility/2006">
              <mc:Choice xmlns:v="urn:schemas-microsoft-com:vml" Requires="v">
                <p:oleObj name="Equation" r:id="rId3" imgW="1739900" imgH="304800" progId="Equation.DSMT4">
                  <p:embed/>
                </p:oleObj>
              </mc:Choice>
              <mc:Fallback>
                <p:oleObj name="Equation" r:id="rId3" imgW="1739900" imgH="304800" progId="Equation.DSMT4">
                  <p:embed/>
                  <p:pic>
                    <p:nvPicPr>
                      <p:cNvPr id="2458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33600" y="2362200"/>
                        <a:ext cx="4375150" cy="76835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4581" name="Object 5"/>
          <p:cNvGraphicFramePr>
            <a:graphicFrameLocks noChangeAspect="1"/>
          </p:cNvGraphicFramePr>
          <p:nvPr/>
        </p:nvGraphicFramePr>
        <p:xfrm>
          <a:off x="474663" y="4065588"/>
          <a:ext cx="2709862" cy="582612"/>
        </p:xfrm>
        <a:graphic>
          <a:graphicData uri="http://schemas.openxmlformats.org/presentationml/2006/ole">
            <mc:AlternateContent xmlns:mc="http://schemas.openxmlformats.org/markup-compatibility/2006">
              <mc:Choice xmlns:v="urn:schemas-microsoft-com:vml" Requires="v">
                <p:oleObj name="Equation" r:id="rId5" imgW="1180588" imgH="253890" progId="Equation.DSMT4">
                  <p:embed/>
                </p:oleObj>
              </mc:Choice>
              <mc:Fallback>
                <p:oleObj name="Equation" r:id="rId5" imgW="1180588" imgH="253890" progId="Equation.DSMT4">
                  <p:embed/>
                  <p:pic>
                    <p:nvPicPr>
                      <p:cNvPr id="24581"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4663" y="4065588"/>
                        <a:ext cx="2709862" cy="582612"/>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4582" name="Object 6"/>
          <p:cNvGraphicFramePr>
            <a:graphicFrameLocks noChangeAspect="1"/>
          </p:cNvGraphicFramePr>
          <p:nvPr/>
        </p:nvGraphicFramePr>
        <p:xfrm>
          <a:off x="5164138" y="4019550"/>
          <a:ext cx="2074862" cy="639763"/>
        </p:xfrm>
        <a:graphic>
          <a:graphicData uri="http://schemas.openxmlformats.org/presentationml/2006/ole">
            <mc:AlternateContent xmlns:mc="http://schemas.openxmlformats.org/markup-compatibility/2006">
              <mc:Choice xmlns:v="urn:schemas-microsoft-com:vml" Requires="v">
                <p:oleObj name="Equation" r:id="rId7" imgW="825500" imgH="254000" progId="Equation.DSMT4">
                  <p:embed/>
                </p:oleObj>
              </mc:Choice>
              <mc:Fallback>
                <p:oleObj name="Equation" r:id="rId7" imgW="825500" imgH="254000" progId="Equation.DSMT4">
                  <p:embed/>
                  <p:pic>
                    <p:nvPicPr>
                      <p:cNvPr id="24582" name="Object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64138" y="4019550"/>
                        <a:ext cx="2074862" cy="639763"/>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4583" name="Rectangle 7"/>
          <p:cNvSpPr>
            <a:spLocks noChangeArrowheads="1"/>
          </p:cNvSpPr>
          <p:nvPr/>
        </p:nvSpPr>
        <p:spPr bwMode="auto">
          <a:xfrm>
            <a:off x="3778250" y="4114800"/>
            <a:ext cx="6381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1800">
                <a:solidFill>
                  <a:srgbClr val="002060"/>
                </a:solidFill>
                <a:cs typeface="Arial" charset="0"/>
              </a:rPr>
              <a:t>from</a:t>
            </a:r>
          </a:p>
        </p:txBody>
      </p:sp>
      <p:sp>
        <p:nvSpPr>
          <p:cNvPr id="24584" name="Oval 8"/>
          <p:cNvSpPr>
            <a:spLocks noChangeArrowheads="1"/>
          </p:cNvSpPr>
          <p:nvPr/>
        </p:nvSpPr>
        <p:spPr bwMode="auto">
          <a:xfrm>
            <a:off x="2971800" y="2057400"/>
            <a:ext cx="1143000" cy="1447800"/>
          </a:xfrm>
          <a:prstGeom prst="ellipse">
            <a:avLst/>
          </a:pr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4585" name="Oval 10"/>
          <p:cNvSpPr>
            <a:spLocks noChangeArrowheads="1"/>
          </p:cNvSpPr>
          <p:nvPr/>
        </p:nvSpPr>
        <p:spPr bwMode="auto">
          <a:xfrm>
            <a:off x="1219200" y="3657600"/>
            <a:ext cx="1371600" cy="1447800"/>
          </a:xfrm>
          <a:prstGeom prst="ellipse">
            <a:avLst/>
          </a:pr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4586" name="Text Box 11"/>
          <p:cNvSpPr txBox="1">
            <a:spLocks noChangeArrowheads="1"/>
          </p:cNvSpPr>
          <p:nvPr/>
        </p:nvSpPr>
        <p:spPr bwMode="auto">
          <a:xfrm>
            <a:off x="914400" y="5562600"/>
            <a:ext cx="7162800" cy="83185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b="1">
                <a:solidFill>
                  <a:srgbClr val="FF0000"/>
                </a:solidFill>
                <a:latin typeface="Arial" charset="0"/>
                <a:cs typeface="Arial" charset="0"/>
              </a:rPr>
              <a:t>Where do these come from and how are they protected from quantum corrections?</a:t>
            </a:r>
          </a:p>
        </p:txBody>
      </p:sp>
      <p:sp>
        <p:nvSpPr>
          <p:cNvPr id="24587" name="Line 13"/>
          <p:cNvSpPr>
            <a:spLocks noChangeShapeType="1"/>
          </p:cNvSpPr>
          <p:nvPr/>
        </p:nvSpPr>
        <p:spPr bwMode="auto">
          <a:xfrm flipV="1">
            <a:off x="2895600" y="3581400"/>
            <a:ext cx="533400" cy="1981200"/>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4588" name="Line 14"/>
          <p:cNvSpPr>
            <a:spLocks noChangeShapeType="1"/>
          </p:cNvSpPr>
          <p:nvPr/>
        </p:nvSpPr>
        <p:spPr bwMode="auto">
          <a:xfrm flipV="1">
            <a:off x="3124200" y="3429000"/>
            <a:ext cx="2133600" cy="2209800"/>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4589" name="Line 13"/>
          <p:cNvSpPr>
            <a:spLocks noChangeShapeType="1"/>
          </p:cNvSpPr>
          <p:nvPr/>
        </p:nvSpPr>
        <p:spPr bwMode="auto">
          <a:xfrm flipH="1" flipV="1">
            <a:off x="2286000" y="5105400"/>
            <a:ext cx="457200" cy="457200"/>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64B7E777-2445-445D-B1A1-53DAD2C0EF57}"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20</a:t>
            </a:fld>
            <a:endParaRPr lang="en-US">
              <a:solidFill>
                <a:srgbClr val="002060">
                  <a:tint val="75000"/>
                </a:srgbClr>
              </a:solidFill>
            </a:endParaRPr>
          </a:p>
        </p:txBody>
      </p:sp>
    </p:spTree>
    <p:extLst>
      <p:ext uri="{BB962C8B-B14F-4D97-AF65-F5344CB8AC3E}">
        <p14:creationId xmlns:p14="http://schemas.microsoft.com/office/powerpoint/2010/main" val="295136830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2"/>
          <p:cNvSpPr txBox="1">
            <a:spLocks noChangeArrowheads="1"/>
          </p:cNvSpPr>
          <p:nvPr/>
        </p:nvSpPr>
        <p:spPr bwMode="auto">
          <a:xfrm>
            <a:off x="304800" y="2133600"/>
            <a:ext cx="8185150"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Today,</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Field models typically require a particle mass of </a:t>
            </a:r>
          </a:p>
          <a:p>
            <a:pPr eaLnBrk="1" fontAlgn="base" hangingPunct="1">
              <a:spcBef>
                <a:spcPct val="0"/>
              </a:spcBef>
              <a:spcAft>
                <a:spcPct val="0"/>
              </a:spcAft>
              <a:buClr>
                <a:srgbClr val="FF0000"/>
              </a:buClr>
              <a:buFontTx/>
              <a:buNone/>
            </a:pPr>
            <a:r>
              <a:rPr lang="en-US" altLang="en-US" sz="2400">
                <a:solidFill>
                  <a:srgbClr val="002060"/>
                </a:solidFill>
                <a:latin typeface="Arial" charset="0"/>
                <a:cs typeface="Arial" charset="0"/>
              </a:rPr>
              <a:t>                                          </a:t>
            </a:r>
          </a:p>
          <a:p>
            <a:pPr eaLnBrk="1" fontAlgn="base" hangingPunct="1">
              <a:spcBef>
                <a:spcPct val="0"/>
              </a:spcBef>
              <a:spcAft>
                <a:spcPct val="0"/>
              </a:spcAft>
              <a:buClr>
                <a:srgbClr val="FF0000"/>
              </a:buClr>
              <a:buFontTx/>
              <a:buNone/>
            </a:pPr>
            <a:endParaRPr lang="en-US" altLang="en-US" sz="2400">
              <a:solidFill>
                <a:srgbClr val="002060"/>
              </a:solidFill>
              <a:latin typeface="Arial" charset="0"/>
              <a:cs typeface="Arial" charset="0"/>
            </a:endParaRPr>
          </a:p>
        </p:txBody>
      </p:sp>
      <p:sp>
        <p:nvSpPr>
          <p:cNvPr id="25603" name="Text Box 3"/>
          <p:cNvSpPr txBox="1">
            <a:spLocks noChangeArrowheads="1"/>
          </p:cNvSpPr>
          <p:nvPr/>
        </p:nvSpPr>
        <p:spPr bwMode="auto">
          <a:xfrm>
            <a:off x="457200" y="381000"/>
            <a:ext cx="7467600"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800">
                <a:solidFill>
                  <a:srgbClr val="002060"/>
                </a:solidFill>
                <a:latin typeface="Arial" charset="0"/>
                <a:cs typeface="Arial" charset="0"/>
              </a:rPr>
              <a:t>Some general issues:</a:t>
            </a:r>
          </a:p>
          <a:p>
            <a:pPr eaLnBrk="1" fontAlgn="base" hangingPunct="1">
              <a:spcBef>
                <a:spcPct val="50000"/>
              </a:spcBef>
              <a:spcAft>
                <a:spcPct val="0"/>
              </a:spcAft>
              <a:buFontTx/>
              <a:buNone/>
            </a:pPr>
            <a:r>
              <a:rPr lang="en-US" altLang="en-US" sz="2400" u="sng">
                <a:solidFill>
                  <a:srgbClr val="002060"/>
                </a:solidFill>
                <a:latin typeface="Arial" charset="0"/>
                <a:cs typeface="Arial" charset="0"/>
              </a:rPr>
              <a:t>Numbers:</a:t>
            </a: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p:txBody>
      </p:sp>
      <p:graphicFrame>
        <p:nvGraphicFramePr>
          <p:cNvPr id="25604" name="Object 4"/>
          <p:cNvGraphicFramePr>
            <a:graphicFrameLocks noChangeAspect="1"/>
          </p:cNvGraphicFramePr>
          <p:nvPr/>
        </p:nvGraphicFramePr>
        <p:xfrm>
          <a:off x="2133600" y="2362200"/>
          <a:ext cx="4375150" cy="768350"/>
        </p:xfrm>
        <a:graphic>
          <a:graphicData uri="http://schemas.openxmlformats.org/presentationml/2006/ole">
            <mc:AlternateContent xmlns:mc="http://schemas.openxmlformats.org/markup-compatibility/2006">
              <mc:Choice xmlns:v="urn:schemas-microsoft-com:vml" Requires="v">
                <p:oleObj name="Equation" r:id="rId3" imgW="1739900" imgH="304800" progId="Equation.DSMT4">
                  <p:embed/>
                </p:oleObj>
              </mc:Choice>
              <mc:Fallback>
                <p:oleObj name="Equation" r:id="rId3" imgW="1739900" imgH="304800" progId="Equation.DSMT4">
                  <p:embed/>
                  <p:pic>
                    <p:nvPicPr>
                      <p:cNvPr id="25604"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33600" y="2362200"/>
                        <a:ext cx="4375150" cy="76835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5605" name="Object 5"/>
          <p:cNvGraphicFramePr>
            <a:graphicFrameLocks noChangeAspect="1"/>
          </p:cNvGraphicFramePr>
          <p:nvPr/>
        </p:nvGraphicFramePr>
        <p:xfrm>
          <a:off x="474663" y="4065588"/>
          <a:ext cx="2709862" cy="582612"/>
        </p:xfrm>
        <a:graphic>
          <a:graphicData uri="http://schemas.openxmlformats.org/presentationml/2006/ole">
            <mc:AlternateContent xmlns:mc="http://schemas.openxmlformats.org/markup-compatibility/2006">
              <mc:Choice xmlns:v="urn:schemas-microsoft-com:vml" Requires="v">
                <p:oleObj name="Equation" r:id="rId5" imgW="1180588" imgH="253890" progId="Equation.DSMT4">
                  <p:embed/>
                </p:oleObj>
              </mc:Choice>
              <mc:Fallback>
                <p:oleObj name="Equation" r:id="rId5" imgW="1180588" imgH="253890" progId="Equation.DSMT4">
                  <p:embed/>
                  <p:pic>
                    <p:nvPicPr>
                      <p:cNvPr id="25605"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4663" y="4065588"/>
                        <a:ext cx="2709862" cy="582612"/>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5606" name="Object 6"/>
          <p:cNvGraphicFramePr>
            <a:graphicFrameLocks noChangeAspect="1"/>
          </p:cNvGraphicFramePr>
          <p:nvPr/>
        </p:nvGraphicFramePr>
        <p:xfrm>
          <a:off x="5164138" y="4019550"/>
          <a:ext cx="2074862" cy="639763"/>
        </p:xfrm>
        <a:graphic>
          <a:graphicData uri="http://schemas.openxmlformats.org/presentationml/2006/ole">
            <mc:AlternateContent xmlns:mc="http://schemas.openxmlformats.org/markup-compatibility/2006">
              <mc:Choice xmlns:v="urn:schemas-microsoft-com:vml" Requires="v">
                <p:oleObj name="Equation" r:id="rId7" imgW="825500" imgH="254000" progId="Equation.DSMT4">
                  <p:embed/>
                </p:oleObj>
              </mc:Choice>
              <mc:Fallback>
                <p:oleObj name="Equation" r:id="rId7" imgW="825500" imgH="254000" progId="Equation.DSMT4">
                  <p:embed/>
                  <p:pic>
                    <p:nvPicPr>
                      <p:cNvPr id="25606" name="Object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64138" y="4019550"/>
                        <a:ext cx="2074862" cy="639763"/>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5607" name="Rectangle 7"/>
          <p:cNvSpPr>
            <a:spLocks noChangeArrowheads="1"/>
          </p:cNvSpPr>
          <p:nvPr/>
        </p:nvSpPr>
        <p:spPr bwMode="auto">
          <a:xfrm>
            <a:off x="3778250" y="4114800"/>
            <a:ext cx="6381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1800">
                <a:solidFill>
                  <a:srgbClr val="002060"/>
                </a:solidFill>
                <a:cs typeface="Arial" charset="0"/>
              </a:rPr>
              <a:t>from</a:t>
            </a:r>
          </a:p>
        </p:txBody>
      </p:sp>
      <p:sp>
        <p:nvSpPr>
          <p:cNvPr id="25608" name="Oval 8"/>
          <p:cNvSpPr>
            <a:spLocks noChangeArrowheads="1"/>
          </p:cNvSpPr>
          <p:nvPr/>
        </p:nvSpPr>
        <p:spPr bwMode="auto">
          <a:xfrm>
            <a:off x="2971800" y="2057400"/>
            <a:ext cx="1143000" cy="1447800"/>
          </a:xfrm>
          <a:prstGeom prst="ellipse">
            <a:avLst/>
          </a:pr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5609" name="Oval 10"/>
          <p:cNvSpPr>
            <a:spLocks noChangeArrowheads="1"/>
          </p:cNvSpPr>
          <p:nvPr/>
        </p:nvSpPr>
        <p:spPr bwMode="auto">
          <a:xfrm>
            <a:off x="1219200" y="3657600"/>
            <a:ext cx="1371600" cy="1447800"/>
          </a:xfrm>
          <a:prstGeom prst="ellipse">
            <a:avLst/>
          </a:pr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5610" name="Text Box 11"/>
          <p:cNvSpPr txBox="1">
            <a:spLocks noChangeArrowheads="1"/>
          </p:cNvSpPr>
          <p:nvPr/>
        </p:nvSpPr>
        <p:spPr bwMode="auto">
          <a:xfrm>
            <a:off x="914400" y="5562600"/>
            <a:ext cx="7162800" cy="83185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b="1">
                <a:solidFill>
                  <a:srgbClr val="FF0000"/>
                </a:solidFill>
                <a:latin typeface="Arial" charset="0"/>
                <a:cs typeface="Arial" charset="0"/>
              </a:rPr>
              <a:t>Where do these come from and how are they protected from quantum corrections?</a:t>
            </a:r>
          </a:p>
        </p:txBody>
      </p:sp>
      <p:sp>
        <p:nvSpPr>
          <p:cNvPr id="25611" name="Line 13"/>
          <p:cNvSpPr>
            <a:spLocks noChangeShapeType="1"/>
          </p:cNvSpPr>
          <p:nvPr/>
        </p:nvSpPr>
        <p:spPr bwMode="auto">
          <a:xfrm flipV="1">
            <a:off x="2895600" y="3581400"/>
            <a:ext cx="533400" cy="1981200"/>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5612" name="Line 14"/>
          <p:cNvSpPr>
            <a:spLocks noChangeShapeType="1"/>
          </p:cNvSpPr>
          <p:nvPr/>
        </p:nvSpPr>
        <p:spPr bwMode="auto">
          <a:xfrm flipV="1">
            <a:off x="3124200" y="3429000"/>
            <a:ext cx="2133600" cy="2209800"/>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5613" name="Line 13"/>
          <p:cNvSpPr>
            <a:spLocks noChangeShapeType="1"/>
          </p:cNvSpPr>
          <p:nvPr/>
        </p:nvSpPr>
        <p:spPr bwMode="auto">
          <a:xfrm flipH="1" flipV="1">
            <a:off x="2286000" y="5105400"/>
            <a:ext cx="457200" cy="457200"/>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 name="Oval 1"/>
          <p:cNvSpPr/>
          <p:nvPr/>
        </p:nvSpPr>
        <p:spPr>
          <a:xfrm>
            <a:off x="8686800" y="6705600"/>
            <a:ext cx="76200" cy="762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srgbClr val="B7DDE8"/>
              </a:solidFill>
            </a:endParaRPr>
          </a:p>
        </p:txBody>
      </p:sp>
      <p:sp>
        <p:nvSpPr>
          <p:cNvPr id="3" name="Date Placeholder 2"/>
          <p:cNvSpPr>
            <a:spLocks noGrp="1"/>
          </p:cNvSpPr>
          <p:nvPr>
            <p:ph type="dt" sz="half" idx="10"/>
          </p:nvPr>
        </p:nvSpPr>
        <p:spPr/>
        <p:txBody>
          <a:bodyPr/>
          <a:lstStyle/>
          <a:p>
            <a:pPr>
              <a:defRPr/>
            </a:pPr>
            <a:fld id="{82E93489-0045-4C9B-BA82-950A92DDDE51}"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21</a:t>
            </a:fld>
            <a:endParaRPr lang="en-US">
              <a:solidFill>
                <a:srgbClr val="002060">
                  <a:tint val="75000"/>
                </a:srgbClr>
              </a:solidFill>
            </a:endParaRPr>
          </a:p>
        </p:txBody>
      </p:sp>
    </p:spTree>
    <p:extLst>
      <p:ext uri="{BB962C8B-B14F-4D97-AF65-F5344CB8AC3E}">
        <p14:creationId xmlns:p14="http://schemas.microsoft.com/office/powerpoint/2010/main" val="391859938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07E9563-DF7D-4EB7-9194-464D7C19662C}"/>
              </a:ext>
            </a:extLst>
          </p:cNvPr>
          <p:cNvSpPr>
            <a:spLocks noGrp="1"/>
          </p:cNvSpPr>
          <p:nvPr>
            <p:ph type="dt" sz="half" idx="10"/>
          </p:nvPr>
        </p:nvSpPr>
        <p:spPr/>
        <p:txBody>
          <a:bodyPr/>
          <a:lstStyle/>
          <a:p>
            <a:pPr>
              <a:defRPr/>
            </a:pPr>
            <a:fld id="{4D4F9B99-C03F-49B5-87AA-27F94ABCABD0}"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a:extLst>
              <a:ext uri="{FF2B5EF4-FFF2-40B4-BE49-F238E27FC236}">
                <a16:creationId xmlns:a16="http://schemas.microsoft.com/office/drawing/2014/main" id="{37E34F12-B281-40A7-86D8-0F7372525361}"/>
              </a:ext>
            </a:extLst>
          </p:cNvPr>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a:extLst>
              <a:ext uri="{FF2B5EF4-FFF2-40B4-BE49-F238E27FC236}">
                <a16:creationId xmlns:a16="http://schemas.microsoft.com/office/drawing/2014/main" id="{5E6B96C6-6E89-4CB9-97F2-F2AD344A5E19}"/>
              </a:ext>
            </a:extLst>
          </p:cNvPr>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22</a:t>
            </a:fld>
            <a:endParaRPr lang="en-US">
              <a:solidFill>
                <a:srgbClr val="002060">
                  <a:tint val="75000"/>
                </a:srgbClr>
              </a:solidFill>
            </a:endParaRPr>
          </a:p>
        </p:txBody>
      </p:sp>
      <p:sp>
        <p:nvSpPr>
          <p:cNvPr id="5" name="TextBox 4">
            <a:extLst>
              <a:ext uri="{FF2B5EF4-FFF2-40B4-BE49-F238E27FC236}">
                <a16:creationId xmlns:a16="http://schemas.microsoft.com/office/drawing/2014/main" id="{BC640120-4A0A-41B5-A1E5-E282531FE59D}"/>
              </a:ext>
            </a:extLst>
          </p:cNvPr>
          <p:cNvSpPr txBox="1"/>
          <p:nvPr/>
        </p:nvSpPr>
        <p:spPr>
          <a:xfrm>
            <a:off x="381000" y="381000"/>
            <a:ext cx="5105400" cy="1815882"/>
          </a:xfrm>
          <a:prstGeom prst="rect">
            <a:avLst/>
          </a:prstGeom>
          <a:noFill/>
          <a:ln>
            <a:noFill/>
          </a:ln>
        </p:spPr>
        <p:txBody>
          <a:bodyPr wrap="square" rtlCol="0">
            <a:spAutoFit/>
          </a:bodyPr>
          <a:lstStyle/>
          <a:p>
            <a:pPr>
              <a:buClr>
                <a:srgbClr val="FF0000"/>
              </a:buClr>
            </a:pPr>
            <a:r>
              <a:rPr lang="en-US" sz="2800" dirty="0">
                <a:solidFill>
                  <a:srgbClr val="002060"/>
                </a:solidFill>
              </a:rPr>
              <a:t>May 5 2021 lecture.  Go to AS model from here. </a:t>
            </a:r>
          </a:p>
          <a:p>
            <a:pPr>
              <a:buClr>
                <a:srgbClr val="FF0000"/>
              </a:buClr>
            </a:pPr>
            <a:endParaRPr lang="en-US" sz="2800" dirty="0">
              <a:solidFill>
                <a:srgbClr val="002060"/>
              </a:solidFill>
            </a:endParaRPr>
          </a:p>
          <a:p>
            <a:pPr>
              <a:buClr>
                <a:srgbClr val="FF0000"/>
              </a:buClr>
            </a:pPr>
            <a:r>
              <a:rPr lang="en-US" sz="2800" dirty="0">
                <a:solidFill>
                  <a:srgbClr val="002060"/>
                </a:solidFill>
              </a:rPr>
              <a:t>Restart here May 10 2021</a:t>
            </a:r>
          </a:p>
        </p:txBody>
      </p:sp>
    </p:spTree>
    <p:extLst>
      <p:ext uri="{BB962C8B-B14F-4D97-AF65-F5344CB8AC3E}">
        <p14:creationId xmlns:p14="http://schemas.microsoft.com/office/powerpoint/2010/main" val="115337434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 Box 4"/>
          <p:cNvSpPr txBox="1">
            <a:spLocks noChangeArrowheads="1"/>
          </p:cNvSpPr>
          <p:nvPr/>
        </p:nvSpPr>
        <p:spPr bwMode="auto">
          <a:xfrm>
            <a:off x="577850" y="3003550"/>
            <a:ext cx="818515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b="1">
                <a:solidFill>
                  <a:srgbClr val="002060"/>
                </a:solidFill>
                <a:latin typeface="Arial" charset="0"/>
                <a:cs typeface="Arial" charset="0"/>
              </a:rPr>
              <a:t>Positive acceleration requires </a:t>
            </a:r>
          </a:p>
          <a:p>
            <a:pPr eaLnBrk="1" fontAlgn="base" hangingPunct="1">
              <a:spcBef>
                <a:spcPct val="0"/>
              </a:spcBef>
              <a:spcAft>
                <a:spcPct val="0"/>
              </a:spcAft>
              <a:buFontTx/>
              <a:buNone/>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t>
            </a:r>
            <a:r>
              <a:rPr lang="en-US" altLang="en-US" sz="2400" i="1">
                <a:solidFill>
                  <a:srgbClr val="002060"/>
                </a:solidFill>
                <a:latin typeface="Arial" charset="0"/>
                <a:cs typeface="Arial" charset="0"/>
              </a:rPr>
              <a:t>             (</a:t>
            </a:r>
            <a:r>
              <a:rPr lang="en-US" altLang="en-US" sz="2400">
                <a:solidFill>
                  <a:srgbClr val="002060"/>
                </a:solidFill>
                <a:latin typeface="Arial" charset="0"/>
                <a:cs typeface="Arial" charset="0"/>
              </a:rPr>
              <a:t>unlike any known constituent of the Universe)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 non-zero cosmological constant  </a:t>
            </a:r>
            <a:r>
              <a:rPr lang="en-US" altLang="en-US" sz="2400" i="1">
                <a:solidFill>
                  <a:srgbClr val="002060"/>
                </a:solidFill>
                <a:latin typeface="Arial" charset="0"/>
                <a:cs typeface="Arial" charset="0"/>
              </a:rPr>
              <a:t>or</a:t>
            </a:r>
          </a:p>
          <a:p>
            <a:pPr eaLnBrk="1" fontAlgn="base" hangingPunct="1">
              <a:spcBef>
                <a:spcPct val="0"/>
              </a:spcBef>
              <a:spcAft>
                <a:spcPct val="0"/>
              </a:spcAft>
              <a:buClr>
                <a:srgbClr val="FF0000"/>
              </a:buClr>
              <a:buFontTx/>
              <a:buChar char="•"/>
            </a:pPr>
            <a:endParaRPr lang="en-US" altLang="en-US" sz="2400">
              <a:solidFill>
                <a:srgbClr val="002060"/>
              </a:solidFill>
              <a:latin typeface="Arial" charset="0"/>
              <a:cs typeface="Arial" charset="0"/>
            </a:endParaRPr>
          </a:p>
          <a:p>
            <a:pPr eaLnBrk="1" fontAlgn="base" hangingPunct="1">
              <a:spcBef>
                <a:spcPct val="0"/>
              </a:spcBef>
              <a:spcAft>
                <a:spcPct val="0"/>
              </a:spcAft>
              <a:buClr>
                <a:srgbClr val="FF0000"/>
              </a:buClr>
              <a:buFontTx/>
              <a:buChar char="•"/>
            </a:pPr>
            <a:r>
              <a:rPr lang="en-US" altLang="en-US" sz="2400">
                <a:solidFill>
                  <a:srgbClr val="002060"/>
                </a:solidFill>
                <a:latin typeface="Arial" charset="0"/>
                <a:cs typeface="Arial" charset="0"/>
              </a:rPr>
              <a:t> an alteration to General Relativity.</a:t>
            </a:r>
          </a:p>
        </p:txBody>
      </p:sp>
      <p:graphicFrame>
        <p:nvGraphicFramePr>
          <p:cNvPr id="20483" name="Object 5"/>
          <p:cNvGraphicFramePr>
            <a:graphicFrameLocks noChangeAspect="1"/>
          </p:cNvGraphicFramePr>
          <p:nvPr/>
        </p:nvGraphicFramePr>
        <p:xfrm>
          <a:off x="990600" y="3779838"/>
          <a:ext cx="2133600" cy="411162"/>
        </p:xfrm>
        <a:graphic>
          <a:graphicData uri="http://schemas.openxmlformats.org/presentationml/2006/ole">
            <mc:AlternateContent xmlns:mc="http://schemas.openxmlformats.org/markup-compatibility/2006">
              <mc:Choice xmlns:v="urn:schemas-microsoft-com:vml" Requires="v">
                <p:oleObj name="Equation" r:id="rId3" imgW="1054100" imgH="203200" progId="Equation.DSMT4">
                  <p:embed/>
                </p:oleObj>
              </mc:Choice>
              <mc:Fallback>
                <p:oleObj name="Equation" r:id="rId3" imgW="1054100" imgH="203200" progId="Equation.DSMT4">
                  <p:embed/>
                  <p:pic>
                    <p:nvPicPr>
                      <p:cNvPr id="20483"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600" y="3779838"/>
                        <a:ext cx="2133600" cy="411162"/>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0484" name="Object 6"/>
          <p:cNvGraphicFramePr>
            <a:graphicFrameLocks noChangeAspect="1"/>
          </p:cNvGraphicFramePr>
          <p:nvPr/>
        </p:nvGraphicFramePr>
        <p:xfrm>
          <a:off x="2609850" y="1143000"/>
          <a:ext cx="3333750" cy="855663"/>
        </p:xfrm>
        <a:graphic>
          <a:graphicData uri="http://schemas.openxmlformats.org/presentationml/2006/ole">
            <mc:AlternateContent xmlns:mc="http://schemas.openxmlformats.org/markup-compatibility/2006">
              <mc:Choice xmlns:v="urn:schemas-microsoft-com:vml" Requires="v">
                <p:oleObj name="Equation" r:id="rId5" imgW="1536033" imgH="393529" progId="Equation.DSMT4">
                  <p:embed/>
                </p:oleObj>
              </mc:Choice>
              <mc:Fallback>
                <p:oleObj name="Equation" r:id="rId5" imgW="1536033" imgH="393529" progId="Equation.DSMT4">
                  <p:embed/>
                  <p:pic>
                    <p:nvPicPr>
                      <p:cNvPr id="20484" name="Object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09850" y="1143000"/>
                        <a:ext cx="3333750" cy="8556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85" name="TextBox 4"/>
          <p:cNvSpPr txBox="1">
            <a:spLocks noChangeArrowheads="1"/>
          </p:cNvSpPr>
          <p:nvPr/>
        </p:nvSpPr>
        <p:spPr bwMode="auto">
          <a:xfrm>
            <a:off x="381000" y="5562600"/>
            <a:ext cx="91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800">
                <a:solidFill>
                  <a:srgbClr val="FF0000"/>
                </a:solidFill>
                <a:cs typeface="Arial" charset="0"/>
                <a:sym typeface="Wingdings" pitchFamily="2" charset="2"/>
              </a:rPr>
              <a:t></a:t>
            </a:r>
            <a:endParaRPr lang="en-US" altLang="en-US" sz="2800">
              <a:solidFill>
                <a:srgbClr val="FF0000"/>
              </a:solidFill>
              <a:cs typeface="Arial" charset="0"/>
            </a:endParaRPr>
          </a:p>
        </p:txBody>
      </p:sp>
      <p:sp>
        <p:nvSpPr>
          <p:cNvPr id="2" name="Date Placeholder 1"/>
          <p:cNvSpPr>
            <a:spLocks noGrp="1"/>
          </p:cNvSpPr>
          <p:nvPr>
            <p:ph type="dt" sz="half" idx="10"/>
          </p:nvPr>
        </p:nvSpPr>
        <p:spPr/>
        <p:txBody>
          <a:bodyPr/>
          <a:lstStyle/>
          <a:p>
            <a:pPr>
              <a:defRPr/>
            </a:pPr>
            <a:fld id="{1097455D-A6E4-4353-8314-F7A0AEC5C8D0}"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23</a:t>
            </a:fld>
            <a:endParaRPr lang="en-US">
              <a:solidFill>
                <a:srgbClr val="002060">
                  <a:tint val="75000"/>
                </a:srgbClr>
              </a:solidFill>
            </a:endParaRPr>
          </a:p>
        </p:txBody>
      </p:sp>
    </p:spTree>
    <p:extLst>
      <p:ext uri="{BB962C8B-B14F-4D97-AF65-F5344CB8AC3E}">
        <p14:creationId xmlns:p14="http://schemas.microsoft.com/office/powerpoint/2010/main" val="387860312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2"/>
          <p:cNvSpPr txBox="1">
            <a:spLocks noChangeArrowheads="1"/>
          </p:cNvSpPr>
          <p:nvPr/>
        </p:nvSpPr>
        <p:spPr bwMode="auto">
          <a:xfrm>
            <a:off x="457200" y="381000"/>
            <a:ext cx="7467600" cy="394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800">
                <a:solidFill>
                  <a:srgbClr val="002060"/>
                </a:solidFill>
                <a:latin typeface="Arial" charset="0"/>
                <a:cs typeface="Arial" charset="0"/>
              </a:rPr>
              <a:t>Some general issues</a:t>
            </a:r>
          </a:p>
          <a:p>
            <a:pPr eaLnBrk="1" fontAlgn="base" hangingPunct="1">
              <a:spcBef>
                <a:spcPct val="50000"/>
              </a:spcBef>
              <a:spcAft>
                <a:spcPct val="0"/>
              </a:spcAft>
              <a:buFontTx/>
              <a:buNone/>
            </a:pPr>
            <a:r>
              <a:rPr lang="en-US" altLang="en-US" sz="2800">
                <a:solidFill>
                  <a:srgbClr val="002060"/>
                </a:solidFill>
                <a:latin typeface="Arial" charset="0"/>
                <a:cs typeface="Arial" charset="0"/>
              </a:rPr>
              <a:t>A cosmological constant</a:t>
            </a:r>
          </a:p>
          <a:p>
            <a:pPr eaLnBrk="1" fontAlgn="base" hangingPunct="1">
              <a:spcBef>
                <a:spcPct val="50000"/>
              </a:spcBef>
              <a:spcAft>
                <a:spcPct val="0"/>
              </a:spcAft>
              <a:buFontTx/>
              <a:buNone/>
            </a:pPr>
            <a:endParaRPr lang="en-US" altLang="en-US" sz="2400" u="sng">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p:txBody>
      </p:sp>
      <p:sp>
        <p:nvSpPr>
          <p:cNvPr id="26627" name="Text Box 3"/>
          <p:cNvSpPr txBox="1">
            <a:spLocks noChangeArrowheads="1"/>
          </p:cNvSpPr>
          <p:nvPr/>
        </p:nvSpPr>
        <p:spPr bwMode="auto">
          <a:xfrm>
            <a:off x="914400" y="1962150"/>
            <a:ext cx="7467600" cy="323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Clr>
                <a:srgbClr val="FF0000"/>
              </a:buClr>
              <a:buFontTx/>
              <a:buChar char="•"/>
            </a:pPr>
            <a:r>
              <a:rPr lang="en-US" altLang="en-US" sz="2400">
                <a:solidFill>
                  <a:srgbClr val="002060"/>
                </a:solidFill>
                <a:latin typeface="Arial" charset="0"/>
                <a:cs typeface="Arial" charset="0"/>
              </a:rPr>
              <a:t> Nice “textbook”  solutions BUT</a:t>
            </a:r>
          </a:p>
          <a:p>
            <a:pPr eaLnBrk="1" fontAlgn="base" hangingPunct="1">
              <a:spcBef>
                <a:spcPct val="50000"/>
              </a:spcBef>
              <a:spcAft>
                <a:spcPct val="0"/>
              </a:spcAft>
              <a:buClr>
                <a:srgbClr val="FF0000"/>
              </a:buClr>
              <a:buFontTx/>
              <a:buChar char="•"/>
            </a:pPr>
            <a:r>
              <a:rPr lang="en-US" altLang="en-US" sz="2400">
                <a:solidFill>
                  <a:srgbClr val="002060"/>
                </a:solidFill>
                <a:latin typeface="Arial" charset="0"/>
                <a:cs typeface="Arial" charset="0"/>
              </a:rPr>
              <a:t> Deep problems/impacts re fundamental physics</a:t>
            </a:r>
          </a:p>
          <a:p>
            <a:pPr lvl="1" eaLnBrk="1" fontAlgn="base" hangingPunct="1">
              <a:spcBef>
                <a:spcPct val="50000"/>
              </a:spcBef>
              <a:spcAft>
                <a:spcPct val="0"/>
              </a:spcAft>
              <a:buClr>
                <a:srgbClr val="FF0000"/>
              </a:buClr>
              <a:buFont typeface="Wingdings" pitchFamily="2" charset="2"/>
              <a:buChar char="Ø"/>
            </a:pPr>
            <a:r>
              <a:rPr lang="en-US" altLang="en-US" sz="2400">
                <a:solidFill>
                  <a:srgbClr val="002060"/>
                </a:solidFill>
                <a:latin typeface="Arial" charset="0"/>
                <a:cs typeface="Arial" charset="0"/>
              </a:rPr>
              <a:t>Vacuum energy problem </a:t>
            </a:r>
          </a:p>
          <a:p>
            <a:pPr lvl="1" eaLnBrk="1" fontAlgn="base" hangingPunct="1">
              <a:spcBef>
                <a:spcPct val="50000"/>
              </a:spcBef>
              <a:spcAft>
                <a:spcPct val="0"/>
              </a:spcAft>
              <a:buClr>
                <a:srgbClr val="FF0000"/>
              </a:buClr>
              <a:buFont typeface="Wingdings" pitchFamily="2" charset="2"/>
              <a:buChar char="Ø"/>
            </a:pPr>
            <a:endParaRPr lang="en-US" altLang="en-US" sz="2400">
              <a:solidFill>
                <a:srgbClr val="002060"/>
              </a:solidFill>
              <a:latin typeface="Arial" charset="0"/>
              <a:cs typeface="Arial" charset="0"/>
            </a:endParaRPr>
          </a:p>
          <a:p>
            <a:pPr lvl="1" eaLnBrk="1" fontAlgn="base" hangingPunct="1">
              <a:spcBef>
                <a:spcPct val="50000"/>
              </a:spcBef>
              <a:spcAft>
                <a:spcPct val="0"/>
              </a:spcAft>
              <a:buClr>
                <a:srgbClr val="FF0000"/>
              </a:buClr>
              <a:buFont typeface="Wingdings" pitchFamily="2" charset="2"/>
              <a:buNone/>
            </a:pPr>
            <a:endParaRPr lang="en-US" altLang="en-US" sz="2400">
              <a:solidFill>
                <a:srgbClr val="002060"/>
              </a:solidFill>
              <a:latin typeface="Arial" charset="0"/>
              <a:cs typeface="Arial" charset="0"/>
            </a:endParaRPr>
          </a:p>
          <a:p>
            <a:pPr lvl="1" eaLnBrk="1" fontAlgn="base" hangingPunct="1">
              <a:spcBef>
                <a:spcPct val="50000"/>
              </a:spcBef>
              <a:spcAft>
                <a:spcPct val="0"/>
              </a:spcAft>
              <a:buClr>
                <a:srgbClr val="FF0000"/>
              </a:buClr>
              <a:buFont typeface="Wingdings" pitchFamily="2" charset="2"/>
              <a:buNone/>
            </a:pPr>
            <a:r>
              <a:rPr lang="en-US" altLang="en-US" sz="2400">
                <a:solidFill>
                  <a:srgbClr val="002060"/>
                </a:solidFill>
                <a:latin typeface="Arial" charset="0"/>
                <a:cs typeface="Arial" charset="0"/>
              </a:rPr>
              <a:t> </a:t>
            </a:r>
          </a:p>
        </p:txBody>
      </p:sp>
      <p:graphicFrame>
        <p:nvGraphicFramePr>
          <p:cNvPr id="26628" name="Object 4"/>
          <p:cNvGraphicFramePr>
            <a:graphicFrameLocks noChangeAspect="1"/>
          </p:cNvGraphicFramePr>
          <p:nvPr/>
        </p:nvGraphicFramePr>
        <p:xfrm>
          <a:off x="4876800" y="990600"/>
          <a:ext cx="488950" cy="530225"/>
        </p:xfrm>
        <a:graphic>
          <a:graphicData uri="http://schemas.openxmlformats.org/presentationml/2006/ole">
            <mc:AlternateContent xmlns:mc="http://schemas.openxmlformats.org/markup-compatibility/2006">
              <mc:Choice xmlns:v="urn:schemas-microsoft-com:vml" Requires="v">
                <p:oleObj name="Equation" r:id="rId3" imgW="152268" imgH="164957" progId="Equation.DSMT4">
                  <p:embed/>
                </p:oleObj>
              </mc:Choice>
              <mc:Fallback>
                <p:oleObj name="Equation" r:id="rId3" imgW="152268" imgH="164957" progId="Equation.DSMT4">
                  <p:embed/>
                  <p:pic>
                    <p:nvPicPr>
                      <p:cNvPr id="26628"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6800" y="990600"/>
                        <a:ext cx="488950" cy="5302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629" name="Text Box 5"/>
          <p:cNvSpPr txBox="1">
            <a:spLocks noChangeArrowheads="1"/>
          </p:cNvSpPr>
          <p:nvPr/>
        </p:nvSpPr>
        <p:spPr bwMode="auto">
          <a:xfrm>
            <a:off x="2971800" y="4471988"/>
            <a:ext cx="10636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Clr>
                <a:srgbClr val="FF0066"/>
              </a:buClr>
              <a:buFont typeface="Wingdings" pitchFamily="2" charset="2"/>
              <a:buNone/>
            </a:pPr>
            <a:r>
              <a:rPr lang="en-US" altLang="en-US" sz="2800">
                <a:solidFill>
                  <a:srgbClr val="000099"/>
                </a:solidFill>
                <a:latin typeface="Comic Sans MS" pitchFamily="66" charset="0"/>
                <a:cs typeface="Times New Roman" pitchFamily="18" charset="0"/>
                <a:sym typeface="Symbol" pitchFamily="18" charset="2"/>
              </a:rPr>
              <a:t> = 10</a:t>
            </a:r>
            <a:r>
              <a:rPr lang="en-US" altLang="en-US" sz="2800" baseline="30000">
                <a:solidFill>
                  <a:srgbClr val="000099"/>
                </a:solidFill>
                <a:latin typeface="Comic Sans MS" pitchFamily="66" charset="0"/>
                <a:cs typeface="Times New Roman" pitchFamily="18" charset="0"/>
                <a:sym typeface="Symbol" pitchFamily="18" charset="2"/>
              </a:rPr>
              <a:t>120</a:t>
            </a:r>
            <a:endParaRPr lang="en-US" altLang="en-US" sz="2800">
              <a:solidFill>
                <a:srgbClr val="000099"/>
              </a:solidFill>
              <a:latin typeface="Comic Sans MS" pitchFamily="66" charset="0"/>
              <a:cs typeface="Times New Roman" pitchFamily="18" charset="0"/>
            </a:endParaRPr>
          </a:p>
        </p:txBody>
      </p:sp>
      <p:sp>
        <p:nvSpPr>
          <p:cNvPr id="26630" name="Text Box 6"/>
          <p:cNvSpPr txBox="1">
            <a:spLocks noChangeArrowheads="1"/>
          </p:cNvSpPr>
          <p:nvPr/>
        </p:nvSpPr>
        <p:spPr bwMode="auto">
          <a:xfrm>
            <a:off x="3878263" y="5226050"/>
            <a:ext cx="10636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Clr>
                <a:srgbClr val="FF0066"/>
              </a:buClr>
              <a:buFont typeface="Wingdings" pitchFamily="2" charset="2"/>
              <a:buNone/>
            </a:pPr>
            <a:r>
              <a:rPr lang="en-US" altLang="en-US" sz="2800">
                <a:solidFill>
                  <a:srgbClr val="000099"/>
                </a:solidFill>
                <a:latin typeface="Comic Sans MS" pitchFamily="66" charset="0"/>
                <a:cs typeface="Times New Roman" pitchFamily="18" charset="0"/>
                <a:sym typeface="Symbol" pitchFamily="18" charset="2"/>
              </a:rPr>
              <a:t>  0 ?</a:t>
            </a:r>
            <a:endParaRPr lang="en-US" altLang="en-US" sz="2800">
              <a:solidFill>
                <a:srgbClr val="000099"/>
              </a:solidFill>
              <a:latin typeface="Comic Sans MS" pitchFamily="66" charset="0"/>
              <a:cs typeface="Times New Roman" pitchFamily="18" charset="0"/>
            </a:endParaRPr>
          </a:p>
        </p:txBody>
      </p:sp>
      <p:sp>
        <p:nvSpPr>
          <p:cNvPr id="26631" name="Freeform 7"/>
          <p:cNvSpPr>
            <a:spLocks/>
          </p:cNvSpPr>
          <p:nvPr/>
        </p:nvSpPr>
        <p:spPr bwMode="auto">
          <a:xfrm>
            <a:off x="5530850" y="3835400"/>
            <a:ext cx="585788" cy="676275"/>
          </a:xfrm>
          <a:custGeom>
            <a:avLst/>
            <a:gdLst>
              <a:gd name="T0" fmla="*/ 0 w 960"/>
              <a:gd name="T1" fmla="*/ 0 h 984"/>
              <a:gd name="T2" fmla="*/ 2147483647 w 960"/>
              <a:gd name="T3" fmla="*/ 2147483647 h 984"/>
              <a:gd name="T4" fmla="*/ 2147483647 w 960"/>
              <a:gd name="T5" fmla="*/ 2147483647 h 984"/>
              <a:gd name="T6" fmla="*/ 2147483647 w 960"/>
              <a:gd name="T7" fmla="*/ 2147483647 h 984"/>
              <a:gd name="T8" fmla="*/ 2147483647 w 960"/>
              <a:gd name="T9" fmla="*/ 2147483647 h 984"/>
              <a:gd name="T10" fmla="*/ 2147483647 w 960"/>
              <a:gd name="T11" fmla="*/ 0 h 984"/>
              <a:gd name="T12" fmla="*/ 0 60000 65536"/>
              <a:gd name="T13" fmla="*/ 0 60000 65536"/>
              <a:gd name="T14" fmla="*/ 0 60000 65536"/>
              <a:gd name="T15" fmla="*/ 0 60000 65536"/>
              <a:gd name="T16" fmla="*/ 0 60000 65536"/>
              <a:gd name="T17" fmla="*/ 0 60000 65536"/>
              <a:gd name="T18" fmla="*/ 0 w 960"/>
              <a:gd name="T19" fmla="*/ 0 h 984"/>
              <a:gd name="T20" fmla="*/ 960 w 960"/>
              <a:gd name="T21" fmla="*/ 984 h 984"/>
            </a:gdLst>
            <a:ahLst/>
            <a:cxnLst>
              <a:cxn ang="T12">
                <a:pos x="T0" y="T1"/>
              </a:cxn>
              <a:cxn ang="T13">
                <a:pos x="T2" y="T3"/>
              </a:cxn>
              <a:cxn ang="T14">
                <a:pos x="T4" y="T5"/>
              </a:cxn>
              <a:cxn ang="T15">
                <a:pos x="T6" y="T7"/>
              </a:cxn>
              <a:cxn ang="T16">
                <a:pos x="T8" y="T9"/>
              </a:cxn>
              <a:cxn ang="T17">
                <a:pos x="T10" y="T11"/>
              </a:cxn>
            </a:cxnLst>
            <a:rect l="T18" t="T19" r="T20" b="T21"/>
            <a:pathLst>
              <a:path w="960" h="984">
                <a:moveTo>
                  <a:pt x="0" y="0"/>
                </a:moveTo>
                <a:cubicBezTo>
                  <a:pt x="25" y="94"/>
                  <a:pt x="89" y="410"/>
                  <a:pt x="150" y="564"/>
                </a:cubicBezTo>
                <a:cubicBezTo>
                  <a:pt x="211" y="718"/>
                  <a:pt x="294" y="864"/>
                  <a:pt x="366" y="924"/>
                </a:cubicBezTo>
                <a:cubicBezTo>
                  <a:pt x="438" y="984"/>
                  <a:pt x="516" y="978"/>
                  <a:pt x="582" y="924"/>
                </a:cubicBezTo>
                <a:cubicBezTo>
                  <a:pt x="648" y="870"/>
                  <a:pt x="699" y="754"/>
                  <a:pt x="762" y="600"/>
                </a:cubicBezTo>
                <a:cubicBezTo>
                  <a:pt x="825" y="446"/>
                  <a:pt x="919" y="125"/>
                  <a:pt x="960" y="0"/>
                </a:cubicBezTo>
              </a:path>
            </a:pathLst>
          </a:custGeom>
          <a:noFill/>
          <a:ln w="57150">
            <a:solidFill>
              <a:srgbClr val="6666FF"/>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6632" name="Freeform 8"/>
          <p:cNvSpPr>
            <a:spLocks/>
          </p:cNvSpPr>
          <p:nvPr/>
        </p:nvSpPr>
        <p:spPr bwMode="auto">
          <a:xfrm>
            <a:off x="5297488" y="4197350"/>
            <a:ext cx="906462" cy="314325"/>
          </a:xfrm>
          <a:custGeom>
            <a:avLst/>
            <a:gdLst>
              <a:gd name="T0" fmla="*/ 0 w 1488"/>
              <a:gd name="T1" fmla="*/ 2147483647 h 456"/>
              <a:gd name="T2" fmla="*/ 2147483647 w 1488"/>
              <a:gd name="T3" fmla="*/ 2147483647 h 456"/>
              <a:gd name="T4" fmla="*/ 2147483647 w 1488"/>
              <a:gd name="T5" fmla="*/ 2147483647 h 456"/>
              <a:gd name="T6" fmla="*/ 2147483647 w 1488"/>
              <a:gd name="T7" fmla="*/ 2147483647 h 456"/>
              <a:gd name="T8" fmla="*/ 2147483647 w 1488"/>
              <a:gd name="T9" fmla="*/ 2147483647 h 456"/>
              <a:gd name="T10" fmla="*/ 2147483647 w 1488"/>
              <a:gd name="T11" fmla="*/ 0 h 456"/>
              <a:gd name="T12" fmla="*/ 2147483647 w 1488"/>
              <a:gd name="T13" fmla="*/ 2147483647 h 456"/>
              <a:gd name="T14" fmla="*/ 2147483647 w 1488"/>
              <a:gd name="T15" fmla="*/ 2147483647 h 456"/>
              <a:gd name="T16" fmla="*/ 2147483647 w 1488"/>
              <a:gd name="T17" fmla="*/ 2147483647 h 456"/>
              <a:gd name="T18" fmla="*/ 2147483647 w 1488"/>
              <a:gd name="T19" fmla="*/ 2147483647 h 4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88"/>
              <a:gd name="T31" fmla="*/ 0 h 456"/>
              <a:gd name="T32" fmla="*/ 1488 w 1488"/>
              <a:gd name="T33" fmla="*/ 456 h 4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88" h="456">
                <a:moveTo>
                  <a:pt x="0" y="408"/>
                </a:moveTo>
                <a:cubicBezTo>
                  <a:pt x="48" y="406"/>
                  <a:pt x="201" y="413"/>
                  <a:pt x="288" y="396"/>
                </a:cubicBezTo>
                <a:cubicBezTo>
                  <a:pt x="375" y="379"/>
                  <a:pt x="466" y="344"/>
                  <a:pt x="522" y="306"/>
                </a:cubicBezTo>
                <a:cubicBezTo>
                  <a:pt x="578" y="268"/>
                  <a:pt x="591" y="207"/>
                  <a:pt x="624" y="168"/>
                </a:cubicBezTo>
                <a:cubicBezTo>
                  <a:pt x="657" y="129"/>
                  <a:pt x="677" y="100"/>
                  <a:pt x="720" y="72"/>
                </a:cubicBezTo>
                <a:cubicBezTo>
                  <a:pt x="763" y="44"/>
                  <a:pt x="828" y="0"/>
                  <a:pt x="882" y="0"/>
                </a:cubicBezTo>
                <a:cubicBezTo>
                  <a:pt x="936" y="0"/>
                  <a:pt x="996" y="42"/>
                  <a:pt x="1044" y="72"/>
                </a:cubicBezTo>
                <a:cubicBezTo>
                  <a:pt x="1092" y="102"/>
                  <a:pt x="1131" y="138"/>
                  <a:pt x="1170" y="180"/>
                </a:cubicBezTo>
                <a:cubicBezTo>
                  <a:pt x="1209" y="222"/>
                  <a:pt x="1225" y="278"/>
                  <a:pt x="1278" y="324"/>
                </a:cubicBezTo>
                <a:cubicBezTo>
                  <a:pt x="1331" y="370"/>
                  <a:pt x="1444" y="428"/>
                  <a:pt x="1488" y="456"/>
                </a:cubicBezTo>
              </a:path>
            </a:pathLst>
          </a:custGeom>
          <a:noFill/>
          <a:ln w="38100">
            <a:solidFill>
              <a:srgbClr val="FF0066"/>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6633" name="Oval 9" descr="10%"/>
          <p:cNvSpPr>
            <a:spLocks noChangeArrowheads="1"/>
          </p:cNvSpPr>
          <p:nvPr/>
        </p:nvSpPr>
        <p:spPr bwMode="auto">
          <a:xfrm>
            <a:off x="5375275" y="4749800"/>
            <a:ext cx="1025525" cy="396875"/>
          </a:xfrm>
          <a:prstGeom prst="ellipse">
            <a:avLst/>
          </a:prstGeom>
          <a:pattFill prst="pct10">
            <a:fgClr>
              <a:srgbClr val="FF0066"/>
            </a:fgClr>
            <a:bgClr>
              <a:schemeClr val="bg1"/>
            </a:bgClr>
          </a:pattFill>
          <a:ln w="9525">
            <a:solidFill>
              <a:srgbClr val="FF0066"/>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0"/>
              </a:spcBef>
              <a:spcAft>
                <a:spcPct val="0"/>
              </a:spcAft>
              <a:buFontTx/>
              <a:buNone/>
            </a:pPr>
            <a:r>
              <a:rPr lang="en-US" altLang="en-US" sz="1800" b="1">
                <a:solidFill>
                  <a:srgbClr val="000099"/>
                </a:solidFill>
                <a:latin typeface="Comic Sans MS" pitchFamily="66" charset="0"/>
                <a:cs typeface="Times New Roman" pitchFamily="18" charset="0"/>
              </a:rPr>
              <a:t>Vacuum Fluctuations</a:t>
            </a:r>
          </a:p>
        </p:txBody>
      </p:sp>
      <p:sp>
        <p:nvSpPr>
          <p:cNvPr id="26634" name="AutoShape 10"/>
          <p:cNvSpPr>
            <a:spLocks noChangeArrowheads="1"/>
          </p:cNvSpPr>
          <p:nvPr/>
        </p:nvSpPr>
        <p:spPr bwMode="auto">
          <a:xfrm rot="2458742">
            <a:off x="3484563" y="5364163"/>
            <a:ext cx="550862" cy="198437"/>
          </a:xfrm>
          <a:prstGeom prst="leftRightArrow">
            <a:avLst>
              <a:gd name="adj1" fmla="val 50000"/>
              <a:gd name="adj2" fmla="val 55520"/>
            </a:avLst>
          </a:prstGeom>
          <a:solidFill>
            <a:srgbClr val="FF0066"/>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6635" name="AutoShape 11"/>
          <p:cNvSpPr>
            <a:spLocks noChangeArrowheads="1"/>
          </p:cNvSpPr>
          <p:nvPr/>
        </p:nvSpPr>
        <p:spPr bwMode="auto">
          <a:xfrm rot="-526663">
            <a:off x="4232275" y="4311650"/>
            <a:ext cx="552450" cy="200025"/>
          </a:xfrm>
          <a:prstGeom prst="leftRightArrow">
            <a:avLst>
              <a:gd name="adj1" fmla="val 50000"/>
              <a:gd name="adj2" fmla="val 55238"/>
            </a:avLst>
          </a:prstGeom>
          <a:solidFill>
            <a:srgbClr val="FF0066"/>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6636" name="AutoShape 12"/>
          <p:cNvSpPr>
            <a:spLocks noChangeArrowheads="1"/>
          </p:cNvSpPr>
          <p:nvPr/>
        </p:nvSpPr>
        <p:spPr bwMode="auto">
          <a:xfrm rot="-3306967">
            <a:off x="4744244" y="5147469"/>
            <a:ext cx="552450" cy="198438"/>
          </a:xfrm>
          <a:prstGeom prst="leftRightArrow">
            <a:avLst>
              <a:gd name="adj1" fmla="val 50000"/>
              <a:gd name="adj2" fmla="val 55680"/>
            </a:avLst>
          </a:prstGeom>
          <a:solidFill>
            <a:srgbClr val="FF0066"/>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ABE1E8AE-D457-4B33-A40D-57E1F47FFC83}"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24</a:t>
            </a:fld>
            <a:endParaRPr lang="en-US">
              <a:solidFill>
                <a:srgbClr val="002060">
                  <a:tint val="75000"/>
                </a:srgbClr>
              </a:solidFill>
            </a:endParaRPr>
          </a:p>
        </p:txBody>
      </p:sp>
    </p:spTree>
    <p:extLst>
      <p:ext uri="{BB962C8B-B14F-4D97-AF65-F5344CB8AC3E}">
        <p14:creationId xmlns:p14="http://schemas.microsoft.com/office/powerpoint/2010/main" val="149444936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2"/>
          <p:cNvSpPr txBox="1">
            <a:spLocks noChangeArrowheads="1"/>
          </p:cNvSpPr>
          <p:nvPr/>
        </p:nvSpPr>
        <p:spPr bwMode="auto">
          <a:xfrm>
            <a:off x="457200" y="381000"/>
            <a:ext cx="7467600" cy="394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800">
                <a:solidFill>
                  <a:srgbClr val="002060"/>
                </a:solidFill>
                <a:latin typeface="Arial" charset="0"/>
                <a:cs typeface="Arial" charset="0"/>
              </a:rPr>
              <a:t>Some general issues</a:t>
            </a:r>
          </a:p>
          <a:p>
            <a:pPr eaLnBrk="1" fontAlgn="base" hangingPunct="1">
              <a:spcBef>
                <a:spcPct val="50000"/>
              </a:spcBef>
              <a:spcAft>
                <a:spcPct val="0"/>
              </a:spcAft>
              <a:buFontTx/>
              <a:buNone/>
            </a:pPr>
            <a:r>
              <a:rPr lang="en-US" altLang="en-US" sz="2800">
                <a:solidFill>
                  <a:srgbClr val="002060"/>
                </a:solidFill>
                <a:latin typeface="Arial" charset="0"/>
                <a:cs typeface="Arial" charset="0"/>
              </a:rPr>
              <a:t>A cosmological constant</a:t>
            </a:r>
          </a:p>
          <a:p>
            <a:pPr eaLnBrk="1" fontAlgn="base" hangingPunct="1">
              <a:spcBef>
                <a:spcPct val="50000"/>
              </a:spcBef>
              <a:spcAft>
                <a:spcPct val="0"/>
              </a:spcAft>
              <a:buFontTx/>
              <a:buNone/>
            </a:pPr>
            <a:endParaRPr lang="en-US" altLang="en-US" sz="2400" u="sng">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p:txBody>
      </p:sp>
      <p:sp>
        <p:nvSpPr>
          <p:cNvPr id="27651" name="Text Box 3"/>
          <p:cNvSpPr txBox="1">
            <a:spLocks noChangeArrowheads="1"/>
          </p:cNvSpPr>
          <p:nvPr/>
        </p:nvSpPr>
        <p:spPr bwMode="auto">
          <a:xfrm>
            <a:off x="914400" y="1962150"/>
            <a:ext cx="746760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Clr>
                <a:srgbClr val="FF0000"/>
              </a:buClr>
              <a:buFontTx/>
              <a:buChar char="•"/>
            </a:pPr>
            <a:r>
              <a:rPr lang="en-US" altLang="en-US" sz="2400">
                <a:solidFill>
                  <a:srgbClr val="002060"/>
                </a:solidFill>
                <a:latin typeface="Arial" charset="0"/>
                <a:cs typeface="Arial" charset="0"/>
              </a:rPr>
              <a:t> Nice “textbook”  solutions BUT</a:t>
            </a:r>
          </a:p>
          <a:p>
            <a:pPr eaLnBrk="1" fontAlgn="base" hangingPunct="1">
              <a:spcBef>
                <a:spcPct val="50000"/>
              </a:spcBef>
              <a:spcAft>
                <a:spcPct val="0"/>
              </a:spcAft>
              <a:buClr>
                <a:srgbClr val="FF0000"/>
              </a:buClr>
              <a:buFontTx/>
              <a:buChar char="•"/>
            </a:pPr>
            <a:r>
              <a:rPr lang="en-US" altLang="en-US" sz="2400">
                <a:solidFill>
                  <a:srgbClr val="002060"/>
                </a:solidFill>
                <a:latin typeface="Arial" charset="0"/>
                <a:cs typeface="Arial" charset="0"/>
              </a:rPr>
              <a:t> Deep problems/impacts re fundamental physics</a:t>
            </a:r>
          </a:p>
          <a:p>
            <a:pPr lvl="1" eaLnBrk="1" fontAlgn="base" hangingPunct="1">
              <a:spcBef>
                <a:spcPct val="50000"/>
              </a:spcBef>
              <a:spcAft>
                <a:spcPct val="0"/>
              </a:spcAft>
              <a:buClr>
                <a:srgbClr val="FF0000"/>
              </a:buClr>
              <a:buFont typeface="Wingdings" pitchFamily="2" charset="2"/>
              <a:buChar char="Ø"/>
            </a:pPr>
            <a:r>
              <a:rPr lang="en-US" altLang="en-US" sz="2400">
                <a:solidFill>
                  <a:srgbClr val="002060"/>
                </a:solidFill>
                <a:latin typeface="Arial" charset="0"/>
                <a:cs typeface="Arial" charset="0"/>
              </a:rPr>
              <a:t>Vacuum energy problem (not resolved by scalar field models)</a:t>
            </a:r>
          </a:p>
          <a:p>
            <a:pPr lvl="1" eaLnBrk="1" fontAlgn="base" hangingPunct="1">
              <a:spcBef>
                <a:spcPct val="50000"/>
              </a:spcBef>
              <a:spcAft>
                <a:spcPct val="0"/>
              </a:spcAft>
              <a:buClr>
                <a:srgbClr val="FF0000"/>
              </a:buClr>
              <a:buFont typeface="Wingdings" pitchFamily="2" charset="2"/>
              <a:buChar char="Ø"/>
            </a:pPr>
            <a:endParaRPr lang="en-US" altLang="en-US" sz="2400">
              <a:solidFill>
                <a:srgbClr val="002060"/>
              </a:solidFill>
              <a:latin typeface="Arial" charset="0"/>
              <a:cs typeface="Arial" charset="0"/>
            </a:endParaRPr>
          </a:p>
          <a:p>
            <a:pPr lvl="1" eaLnBrk="1" fontAlgn="base" hangingPunct="1">
              <a:spcBef>
                <a:spcPct val="50000"/>
              </a:spcBef>
              <a:spcAft>
                <a:spcPct val="0"/>
              </a:spcAft>
              <a:buClr>
                <a:srgbClr val="FF0000"/>
              </a:buClr>
              <a:buFont typeface="Wingdings" pitchFamily="2" charset="2"/>
              <a:buNone/>
            </a:pPr>
            <a:endParaRPr lang="en-US" altLang="en-US" sz="2400">
              <a:solidFill>
                <a:srgbClr val="002060"/>
              </a:solidFill>
              <a:latin typeface="Arial" charset="0"/>
              <a:cs typeface="Arial" charset="0"/>
            </a:endParaRPr>
          </a:p>
          <a:p>
            <a:pPr lvl="1" eaLnBrk="1" fontAlgn="base" hangingPunct="1">
              <a:spcBef>
                <a:spcPct val="50000"/>
              </a:spcBef>
              <a:spcAft>
                <a:spcPct val="0"/>
              </a:spcAft>
              <a:buClr>
                <a:srgbClr val="FF0000"/>
              </a:buClr>
              <a:buFont typeface="Wingdings" pitchFamily="2" charset="2"/>
              <a:buNone/>
            </a:pPr>
            <a:r>
              <a:rPr lang="en-US" altLang="en-US" sz="2400">
                <a:solidFill>
                  <a:srgbClr val="002060"/>
                </a:solidFill>
                <a:latin typeface="Arial" charset="0"/>
                <a:cs typeface="Arial" charset="0"/>
              </a:rPr>
              <a:t> </a:t>
            </a:r>
          </a:p>
        </p:txBody>
      </p:sp>
      <p:graphicFrame>
        <p:nvGraphicFramePr>
          <p:cNvPr id="27652" name="Object 4"/>
          <p:cNvGraphicFramePr>
            <a:graphicFrameLocks noChangeAspect="1"/>
          </p:cNvGraphicFramePr>
          <p:nvPr/>
        </p:nvGraphicFramePr>
        <p:xfrm>
          <a:off x="4876800" y="990600"/>
          <a:ext cx="488950" cy="530225"/>
        </p:xfrm>
        <a:graphic>
          <a:graphicData uri="http://schemas.openxmlformats.org/presentationml/2006/ole">
            <mc:AlternateContent xmlns:mc="http://schemas.openxmlformats.org/markup-compatibility/2006">
              <mc:Choice xmlns:v="urn:schemas-microsoft-com:vml" Requires="v">
                <p:oleObj name="Equation" r:id="rId3" imgW="152268" imgH="164957" progId="Equation.DSMT4">
                  <p:embed/>
                </p:oleObj>
              </mc:Choice>
              <mc:Fallback>
                <p:oleObj name="Equation" r:id="rId3" imgW="152268" imgH="164957" progId="Equation.DSMT4">
                  <p:embed/>
                  <p:pic>
                    <p:nvPicPr>
                      <p:cNvPr id="27652"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6800" y="990600"/>
                        <a:ext cx="488950" cy="5302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7653" name="Text Box 5"/>
          <p:cNvSpPr txBox="1">
            <a:spLocks noChangeArrowheads="1"/>
          </p:cNvSpPr>
          <p:nvPr/>
        </p:nvSpPr>
        <p:spPr bwMode="auto">
          <a:xfrm>
            <a:off x="2971800" y="4471988"/>
            <a:ext cx="10636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Clr>
                <a:srgbClr val="FF0066"/>
              </a:buClr>
              <a:buFont typeface="Wingdings" pitchFamily="2" charset="2"/>
              <a:buNone/>
            </a:pPr>
            <a:r>
              <a:rPr lang="en-US" altLang="en-US" sz="2800">
                <a:solidFill>
                  <a:srgbClr val="000099"/>
                </a:solidFill>
                <a:latin typeface="Comic Sans MS" pitchFamily="66" charset="0"/>
                <a:cs typeface="Times New Roman" pitchFamily="18" charset="0"/>
                <a:sym typeface="Symbol" pitchFamily="18" charset="2"/>
              </a:rPr>
              <a:t> = 10</a:t>
            </a:r>
            <a:r>
              <a:rPr lang="en-US" altLang="en-US" sz="2800" baseline="30000">
                <a:solidFill>
                  <a:srgbClr val="000099"/>
                </a:solidFill>
                <a:latin typeface="Comic Sans MS" pitchFamily="66" charset="0"/>
                <a:cs typeface="Times New Roman" pitchFamily="18" charset="0"/>
                <a:sym typeface="Symbol" pitchFamily="18" charset="2"/>
              </a:rPr>
              <a:t>120</a:t>
            </a:r>
            <a:endParaRPr lang="en-US" altLang="en-US" sz="2800">
              <a:solidFill>
                <a:srgbClr val="000099"/>
              </a:solidFill>
              <a:latin typeface="Comic Sans MS" pitchFamily="66" charset="0"/>
              <a:cs typeface="Times New Roman" pitchFamily="18" charset="0"/>
            </a:endParaRPr>
          </a:p>
        </p:txBody>
      </p:sp>
      <p:sp>
        <p:nvSpPr>
          <p:cNvPr id="27654" name="Text Box 6"/>
          <p:cNvSpPr txBox="1">
            <a:spLocks noChangeArrowheads="1"/>
          </p:cNvSpPr>
          <p:nvPr/>
        </p:nvSpPr>
        <p:spPr bwMode="auto">
          <a:xfrm>
            <a:off x="3878263" y="5226050"/>
            <a:ext cx="10636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Clr>
                <a:srgbClr val="FF0066"/>
              </a:buClr>
              <a:buFont typeface="Wingdings" pitchFamily="2" charset="2"/>
              <a:buNone/>
            </a:pPr>
            <a:r>
              <a:rPr lang="en-US" altLang="en-US" sz="2800">
                <a:solidFill>
                  <a:srgbClr val="000099"/>
                </a:solidFill>
                <a:latin typeface="Comic Sans MS" pitchFamily="66" charset="0"/>
                <a:cs typeface="Times New Roman" pitchFamily="18" charset="0"/>
                <a:sym typeface="Symbol" pitchFamily="18" charset="2"/>
              </a:rPr>
              <a:t>  0 ?</a:t>
            </a:r>
            <a:endParaRPr lang="en-US" altLang="en-US" sz="2800">
              <a:solidFill>
                <a:srgbClr val="000099"/>
              </a:solidFill>
              <a:latin typeface="Comic Sans MS" pitchFamily="66" charset="0"/>
              <a:cs typeface="Times New Roman" pitchFamily="18" charset="0"/>
            </a:endParaRPr>
          </a:p>
        </p:txBody>
      </p:sp>
      <p:sp>
        <p:nvSpPr>
          <p:cNvPr id="27655" name="Freeform 7"/>
          <p:cNvSpPr>
            <a:spLocks/>
          </p:cNvSpPr>
          <p:nvPr/>
        </p:nvSpPr>
        <p:spPr bwMode="auto">
          <a:xfrm>
            <a:off x="5530850" y="3835400"/>
            <a:ext cx="585788" cy="676275"/>
          </a:xfrm>
          <a:custGeom>
            <a:avLst/>
            <a:gdLst>
              <a:gd name="T0" fmla="*/ 0 w 960"/>
              <a:gd name="T1" fmla="*/ 0 h 984"/>
              <a:gd name="T2" fmla="*/ 2147483647 w 960"/>
              <a:gd name="T3" fmla="*/ 2147483647 h 984"/>
              <a:gd name="T4" fmla="*/ 2147483647 w 960"/>
              <a:gd name="T5" fmla="*/ 2147483647 h 984"/>
              <a:gd name="T6" fmla="*/ 2147483647 w 960"/>
              <a:gd name="T7" fmla="*/ 2147483647 h 984"/>
              <a:gd name="T8" fmla="*/ 2147483647 w 960"/>
              <a:gd name="T9" fmla="*/ 2147483647 h 984"/>
              <a:gd name="T10" fmla="*/ 2147483647 w 960"/>
              <a:gd name="T11" fmla="*/ 0 h 984"/>
              <a:gd name="T12" fmla="*/ 0 60000 65536"/>
              <a:gd name="T13" fmla="*/ 0 60000 65536"/>
              <a:gd name="T14" fmla="*/ 0 60000 65536"/>
              <a:gd name="T15" fmla="*/ 0 60000 65536"/>
              <a:gd name="T16" fmla="*/ 0 60000 65536"/>
              <a:gd name="T17" fmla="*/ 0 60000 65536"/>
              <a:gd name="T18" fmla="*/ 0 w 960"/>
              <a:gd name="T19" fmla="*/ 0 h 984"/>
              <a:gd name="T20" fmla="*/ 960 w 960"/>
              <a:gd name="T21" fmla="*/ 984 h 984"/>
            </a:gdLst>
            <a:ahLst/>
            <a:cxnLst>
              <a:cxn ang="T12">
                <a:pos x="T0" y="T1"/>
              </a:cxn>
              <a:cxn ang="T13">
                <a:pos x="T2" y="T3"/>
              </a:cxn>
              <a:cxn ang="T14">
                <a:pos x="T4" y="T5"/>
              </a:cxn>
              <a:cxn ang="T15">
                <a:pos x="T6" y="T7"/>
              </a:cxn>
              <a:cxn ang="T16">
                <a:pos x="T8" y="T9"/>
              </a:cxn>
              <a:cxn ang="T17">
                <a:pos x="T10" y="T11"/>
              </a:cxn>
            </a:cxnLst>
            <a:rect l="T18" t="T19" r="T20" b="T21"/>
            <a:pathLst>
              <a:path w="960" h="984">
                <a:moveTo>
                  <a:pt x="0" y="0"/>
                </a:moveTo>
                <a:cubicBezTo>
                  <a:pt x="25" y="94"/>
                  <a:pt x="89" y="410"/>
                  <a:pt x="150" y="564"/>
                </a:cubicBezTo>
                <a:cubicBezTo>
                  <a:pt x="211" y="718"/>
                  <a:pt x="294" y="864"/>
                  <a:pt x="366" y="924"/>
                </a:cubicBezTo>
                <a:cubicBezTo>
                  <a:pt x="438" y="984"/>
                  <a:pt x="516" y="978"/>
                  <a:pt x="582" y="924"/>
                </a:cubicBezTo>
                <a:cubicBezTo>
                  <a:pt x="648" y="870"/>
                  <a:pt x="699" y="754"/>
                  <a:pt x="762" y="600"/>
                </a:cubicBezTo>
                <a:cubicBezTo>
                  <a:pt x="825" y="446"/>
                  <a:pt x="919" y="125"/>
                  <a:pt x="960" y="0"/>
                </a:cubicBezTo>
              </a:path>
            </a:pathLst>
          </a:custGeom>
          <a:noFill/>
          <a:ln w="57150">
            <a:solidFill>
              <a:srgbClr val="6666FF"/>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7656" name="Freeform 8"/>
          <p:cNvSpPr>
            <a:spLocks/>
          </p:cNvSpPr>
          <p:nvPr/>
        </p:nvSpPr>
        <p:spPr bwMode="auto">
          <a:xfrm>
            <a:off x="5297488" y="4197350"/>
            <a:ext cx="906462" cy="314325"/>
          </a:xfrm>
          <a:custGeom>
            <a:avLst/>
            <a:gdLst>
              <a:gd name="T0" fmla="*/ 0 w 1488"/>
              <a:gd name="T1" fmla="*/ 2147483647 h 456"/>
              <a:gd name="T2" fmla="*/ 2147483647 w 1488"/>
              <a:gd name="T3" fmla="*/ 2147483647 h 456"/>
              <a:gd name="T4" fmla="*/ 2147483647 w 1488"/>
              <a:gd name="T5" fmla="*/ 2147483647 h 456"/>
              <a:gd name="T6" fmla="*/ 2147483647 w 1488"/>
              <a:gd name="T7" fmla="*/ 2147483647 h 456"/>
              <a:gd name="T8" fmla="*/ 2147483647 w 1488"/>
              <a:gd name="T9" fmla="*/ 2147483647 h 456"/>
              <a:gd name="T10" fmla="*/ 2147483647 w 1488"/>
              <a:gd name="T11" fmla="*/ 0 h 456"/>
              <a:gd name="T12" fmla="*/ 2147483647 w 1488"/>
              <a:gd name="T13" fmla="*/ 2147483647 h 456"/>
              <a:gd name="T14" fmla="*/ 2147483647 w 1488"/>
              <a:gd name="T15" fmla="*/ 2147483647 h 456"/>
              <a:gd name="T16" fmla="*/ 2147483647 w 1488"/>
              <a:gd name="T17" fmla="*/ 2147483647 h 456"/>
              <a:gd name="T18" fmla="*/ 2147483647 w 1488"/>
              <a:gd name="T19" fmla="*/ 2147483647 h 4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88"/>
              <a:gd name="T31" fmla="*/ 0 h 456"/>
              <a:gd name="T32" fmla="*/ 1488 w 1488"/>
              <a:gd name="T33" fmla="*/ 456 h 4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88" h="456">
                <a:moveTo>
                  <a:pt x="0" y="408"/>
                </a:moveTo>
                <a:cubicBezTo>
                  <a:pt x="48" y="406"/>
                  <a:pt x="201" y="413"/>
                  <a:pt x="288" y="396"/>
                </a:cubicBezTo>
                <a:cubicBezTo>
                  <a:pt x="375" y="379"/>
                  <a:pt x="466" y="344"/>
                  <a:pt x="522" y="306"/>
                </a:cubicBezTo>
                <a:cubicBezTo>
                  <a:pt x="578" y="268"/>
                  <a:pt x="591" y="207"/>
                  <a:pt x="624" y="168"/>
                </a:cubicBezTo>
                <a:cubicBezTo>
                  <a:pt x="657" y="129"/>
                  <a:pt x="677" y="100"/>
                  <a:pt x="720" y="72"/>
                </a:cubicBezTo>
                <a:cubicBezTo>
                  <a:pt x="763" y="44"/>
                  <a:pt x="828" y="0"/>
                  <a:pt x="882" y="0"/>
                </a:cubicBezTo>
                <a:cubicBezTo>
                  <a:pt x="936" y="0"/>
                  <a:pt x="996" y="42"/>
                  <a:pt x="1044" y="72"/>
                </a:cubicBezTo>
                <a:cubicBezTo>
                  <a:pt x="1092" y="102"/>
                  <a:pt x="1131" y="138"/>
                  <a:pt x="1170" y="180"/>
                </a:cubicBezTo>
                <a:cubicBezTo>
                  <a:pt x="1209" y="222"/>
                  <a:pt x="1225" y="278"/>
                  <a:pt x="1278" y="324"/>
                </a:cubicBezTo>
                <a:cubicBezTo>
                  <a:pt x="1331" y="370"/>
                  <a:pt x="1444" y="428"/>
                  <a:pt x="1488" y="456"/>
                </a:cubicBezTo>
              </a:path>
            </a:pathLst>
          </a:custGeom>
          <a:noFill/>
          <a:ln w="38100">
            <a:solidFill>
              <a:srgbClr val="FF0066"/>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7657" name="Oval 9" descr="10%"/>
          <p:cNvSpPr>
            <a:spLocks noChangeArrowheads="1"/>
          </p:cNvSpPr>
          <p:nvPr/>
        </p:nvSpPr>
        <p:spPr bwMode="auto">
          <a:xfrm>
            <a:off x="5375275" y="4749800"/>
            <a:ext cx="1025525" cy="396875"/>
          </a:xfrm>
          <a:prstGeom prst="ellipse">
            <a:avLst/>
          </a:prstGeom>
          <a:pattFill prst="pct10">
            <a:fgClr>
              <a:srgbClr val="FF0066"/>
            </a:fgClr>
            <a:bgClr>
              <a:schemeClr val="bg1"/>
            </a:bgClr>
          </a:pattFill>
          <a:ln w="9525">
            <a:solidFill>
              <a:srgbClr val="FF0066"/>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0"/>
              </a:spcBef>
              <a:spcAft>
                <a:spcPct val="0"/>
              </a:spcAft>
              <a:buFontTx/>
              <a:buNone/>
            </a:pPr>
            <a:r>
              <a:rPr lang="en-US" altLang="en-US" sz="1800" b="1">
                <a:solidFill>
                  <a:srgbClr val="000099"/>
                </a:solidFill>
                <a:latin typeface="Comic Sans MS" pitchFamily="66" charset="0"/>
                <a:cs typeface="Times New Roman" pitchFamily="18" charset="0"/>
              </a:rPr>
              <a:t>Vacuum Fluctuations</a:t>
            </a:r>
          </a:p>
        </p:txBody>
      </p:sp>
      <p:sp>
        <p:nvSpPr>
          <p:cNvPr id="27658" name="AutoShape 10"/>
          <p:cNvSpPr>
            <a:spLocks noChangeArrowheads="1"/>
          </p:cNvSpPr>
          <p:nvPr/>
        </p:nvSpPr>
        <p:spPr bwMode="auto">
          <a:xfrm rot="2458742">
            <a:off x="3484563" y="5364163"/>
            <a:ext cx="550862" cy="198437"/>
          </a:xfrm>
          <a:prstGeom prst="leftRightArrow">
            <a:avLst>
              <a:gd name="adj1" fmla="val 50000"/>
              <a:gd name="adj2" fmla="val 55520"/>
            </a:avLst>
          </a:prstGeom>
          <a:solidFill>
            <a:srgbClr val="FF0066"/>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7659" name="AutoShape 11"/>
          <p:cNvSpPr>
            <a:spLocks noChangeArrowheads="1"/>
          </p:cNvSpPr>
          <p:nvPr/>
        </p:nvSpPr>
        <p:spPr bwMode="auto">
          <a:xfrm rot="-526663">
            <a:off x="4232275" y="4311650"/>
            <a:ext cx="552450" cy="200025"/>
          </a:xfrm>
          <a:prstGeom prst="leftRightArrow">
            <a:avLst>
              <a:gd name="adj1" fmla="val 50000"/>
              <a:gd name="adj2" fmla="val 55238"/>
            </a:avLst>
          </a:prstGeom>
          <a:solidFill>
            <a:srgbClr val="FF0066"/>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7660" name="AutoShape 12"/>
          <p:cNvSpPr>
            <a:spLocks noChangeArrowheads="1"/>
          </p:cNvSpPr>
          <p:nvPr/>
        </p:nvSpPr>
        <p:spPr bwMode="auto">
          <a:xfrm rot="-3306967">
            <a:off x="4744244" y="5147469"/>
            <a:ext cx="552450" cy="198438"/>
          </a:xfrm>
          <a:prstGeom prst="leftRightArrow">
            <a:avLst>
              <a:gd name="adj1" fmla="val 50000"/>
              <a:gd name="adj2" fmla="val 55680"/>
            </a:avLst>
          </a:prstGeom>
          <a:solidFill>
            <a:srgbClr val="FF0066"/>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5F68338A-0C59-4592-8601-22DDD12E75EB}"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25</a:t>
            </a:fld>
            <a:endParaRPr lang="en-US">
              <a:solidFill>
                <a:srgbClr val="002060">
                  <a:tint val="75000"/>
                </a:srgbClr>
              </a:solidFill>
            </a:endParaRPr>
          </a:p>
        </p:txBody>
      </p:sp>
    </p:spTree>
    <p:extLst>
      <p:ext uri="{BB962C8B-B14F-4D97-AF65-F5344CB8AC3E}">
        <p14:creationId xmlns:p14="http://schemas.microsoft.com/office/powerpoint/2010/main" val="425882065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2"/>
          <p:cNvSpPr txBox="1">
            <a:spLocks noChangeArrowheads="1"/>
          </p:cNvSpPr>
          <p:nvPr/>
        </p:nvSpPr>
        <p:spPr bwMode="auto">
          <a:xfrm>
            <a:off x="457200" y="381000"/>
            <a:ext cx="7467600" cy="325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 A cosmological constant</a:t>
            </a:r>
          </a:p>
          <a:p>
            <a:pPr eaLnBrk="0" fontAlgn="base" hangingPunct="0">
              <a:spcBef>
                <a:spcPct val="50000"/>
              </a:spcBef>
              <a:spcAft>
                <a:spcPct val="0"/>
              </a:spcAft>
              <a:buFontTx/>
              <a:buNone/>
            </a:pPr>
            <a:endParaRPr lang="en-US" altLang="en-US" sz="2400" u="sng">
              <a:solidFill>
                <a:srgbClr val="FF0000"/>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p:txBody>
      </p:sp>
      <p:sp>
        <p:nvSpPr>
          <p:cNvPr id="30723" name="Text Box 3"/>
          <p:cNvSpPr txBox="1">
            <a:spLocks noChangeArrowheads="1"/>
          </p:cNvSpPr>
          <p:nvPr/>
        </p:nvSpPr>
        <p:spPr bwMode="auto">
          <a:xfrm>
            <a:off x="914400" y="1295400"/>
            <a:ext cx="7467600" cy="3925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a:solidFill>
                  <a:srgbClr val="333399"/>
                </a:solidFill>
              </a:rPr>
              <a:t> Nice “textbook”  solutions BUT</a:t>
            </a:r>
          </a:p>
          <a:p>
            <a:pPr eaLnBrk="0" fontAlgn="base" hangingPunct="0">
              <a:spcBef>
                <a:spcPct val="50000"/>
              </a:spcBef>
              <a:spcAft>
                <a:spcPct val="0"/>
              </a:spcAft>
              <a:buClr>
                <a:srgbClr val="FF0000"/>
              </a:buClr>
            </a:pPr>
            <a:r>
              <a:rPr lang="en-US" altLang="en-US" sz="2400">
                <a:solidFill>
                  <a:srgbClr val="333399"/>
                </a:solidFill>
              </a:rPr>
              <a:t> Deep problems/impacts re fundamental physics</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The string theory landscape (a radically different idea of what we mean by a fundamental theory)</a:t>
            </a:r>
          </a:p>
          <a:p>
            <a:pPr lvl="1" eaLnBrk="0" fontAlgn="base" hangingPunct="0">
              <a:spcBef>
                <a:spcPct val="50000"/>
              </a:spcBef>
              <a:spcAft>
                <a:spcPct val="0"/>
              </a:spcAft>
              <a:buClr>
                <a:srgbClr val="FF0000"/>
              </a:buClr>
              <a:buFont typeface="Wingdings" pitchFamily="2" charset="2"/>
              <a:buChar char="Ø"/>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r>
              <a:rPr lang="en-US" altLang="en-US" sz="2400">
                <a:solidFill>
                  <a:srgbClr val="333399"/>
                </a:solidFill>
              </a:rPr>
              <a:t> </a:t>
            </a:r>
          </a:p>
        </p:txBody>
      </p:sp>
      <p:graphicFrame>
        <p:nvGraphicFramePr>
          <p:cNvPr id="30724" name="Object 4"/>
          <p:cNvGraphicFramePr>
            <a:graphicFrameLocks noChangeAspect="1"/>
          </p:cNvGraphicFramePr>
          <p:nvPr/>
        </p:nvGraphicFramePr>
        <p:xfrm>
          <a:off x="7467600" y="381000"/>
          <a:ext cx="488950" cy="530225"/>
        </p:xfrm>
        <a:graphic>
          <a:graphicData uri="http://schemas.openxmlformats.org/presentationml/2006/ole">
            <mc:AlternateContent xmlns:mc="http://schemas.openxmlformats.org/markup-compatibility/2006">
              <mc:Choice xmlns:v="urn:schemas-microsoft-com:vml" Requires="v">
                <p:oleObj name="Equation" r:id="rId3" imgW="152268" imgH="164957" progId="Equation.DSMT4">
                  <p:embed/>
                </p:oleObj>
              </mc:Choice>
              <mc:Fallback>
                <p:oleObj name="Equation" r:id="rId3" imgW="152268" imgH="164957" progId="Equation.DSMT4">
                  <p:embed/>
                  <p:pic>
                    <p:nvPicPr>
                      <p:cNvPr id="30724"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67600" y="381000"/>
                        <a:ext cx="488950" cy="5302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30725" name="Picture 5" descr="fantasy"/>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62400" y="3276600"/>
            <a:ext cx="3733800" cy="2800350"/>
          </a:xfrm>
          <a:prstGeom prst="rect">
            <a:avLst/>
          </a:prstGeom>
          <a:noFill/>
          <a:ln w="28575">
            <a:solidFill>
              <a:srgbClr val="E82D08"/>
            </a:solidFill>
            <a:miter lim="800000"/>
            <a:headEnd/>
            <a:tailEnd/>
          </a:ln>
          <a:extLst>
            <a:ext uri="{909E8E84-426E-40DD-AFC4-6F175D3DCCD1}">
              <a14:hiddenFill xmlns:a14="http://schemas.microsoft.com/office/drawing/2010/main">
                <a:solidFill>
                  <a:srgbClr val="FFFFFF"/>
                </a:solidFill>
              </a14:hiddenFill>
            </a:ext>
          </a:extLst>
        </p:spPr>
      </p:pic>
      <p:sp>
        <p:nvSpPr>
          <p:cNvPr id="2" name="Date Placeholder 1"/>
          <p:cNvSpPr>
            <a:spLocks noGrp="1"/>
          </p:cNvSpPr>
          <p:nvPr>
            <p:ph type="dt" sz="half" idx="10"/>
          </p:nvPr>
        </p:nvSpPr>
        <p:spPr/>
        <p:txBody>
          <a:bodyPr/>
          <a:lstStyle/>
          <a:p>
            <a:pPr>
              <a:defRPr/>
            </a:pPr>
            <a:fld id="{53929666-4628-4E8E-A2E5-6AC37343260F}"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26</a:t>
            </a:fld>
            <a:endParaRPr lang="en-US">
              <a:solidFill>
                <a:srgbClr val="000000"/>
              </a:solidFill>
            </a:endParaRPr>
          </a:p>
        </p:txBody>
      </p:sp>
    </p:spTree>
    <p:extLst>
      <p:ext uri="{BB962C8B-B14F-4D97-AF65-F5344CB8AC3E}">
        <p14:creationId xmlns:p14="http://schemas.microsoft.com/office/powerpoint/2010/main" val="317541460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2"/>
          <p:cNvSpPr txBox="1">
            <a:spLocks noChangeArrowheads="1"/>
          </p:cNvSpPr>
          <p:nvPr/>
        </p:nvSpPr>
        <p:spPr bwMode="auto">
          <a:xfrm>
            <a:off x="457200" y="381000"/>
            <a:ext cx="7467600" cy="325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 A cosmological constant</a:t>
            </a:r>
          </a:p>
          <a:p>
            <a:pPr eaLnBrk="0" fontAlgn="base" hangingPunct="0">
              <a:spcBef>
                <a:spcPct val="50000"/>
              </a:spcBef>
              <a:spcAft>
                <a:spcPct val="0"/>
              </a:spcAft>
              <a:buFontTx/>
              <a:buNone/>
            </a:pPr>
            <a:endParaRPr lang="en-US" altLang="en-US" sz="2400" u="sng">
              <a:solidFill>
                <a:srgbClr val="FF0000"/>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p:txBody>
      </p:sp>
      <p:sp>
        <p:nvSpPr>
          <p:cNvPr id="31747" name="Text Box 3"/>
          <p:cNvSpPr txBox="1">
            <a:spLocks noChangeArrowheads="1"/>
          </p:cNvSpPr>
          <p:nvPr/>
        </p:nvSpPr>
        <p:spPr bwMode="auto">
          <a:xfrm>
            <a:off x="914400" y="1295400"/>
            <a:ext cx="7467600" cy="3925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a:solidFill>
                  <a:srgbClr val="333399"/>
                </a:solidFill>
              </a:rPr>
              <a:t> Nice “textbook”  solutions BUT</a:t>
            </a:r>
          </a:p>
          <a:p>
            <a:pPr eaLnBrk="0" fontAlgn="base" hangingPunct="0">
              <a:spcBef>
                <a:spcPct val="50000"/>
              </a:spcBef>
              <a:spcAft>
                <a:spcPct val="0"/>
              </a:spcAft>
              <a:buClr>
                <a:srgbClr val="FF0000"/>
              </a:buClr>
            </a:pPr>
            <a:r>
              <a:rPr lang="en-US" altLang="en-US" sz="2400">
                <a:solidFill>
                  <a:srgbClr val="333399"/>
                </a:solidFill>
              </a:rPr>
              <a:t> Deep problems/impacts re fundamental physics</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The string theory landscape (a radically different idea of what we mean by a fundamental theory)</a:t>
            </a:r>
          </a:p>
          <a:p>
            <a:pPr lvl="1" eaLnBrk="0" fontAlgn="base" hangingPunct="0">
              <a:spcBef>
                <a:spcPct val="50000"/>
              </a:spcBef>
              <a:spcAft>
                <a:spcPct val="0"/>
              </a:spcAft>
              <a:buClr>
                <a:srgbClr val="FF0000"/>
              </a:buClr>
              <a:buFont typeface="Wingdings" pitchFamily="2" charset="2"/>
              <a:buChar char="Ø"/>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r>
              <a:rPr lang="en-US" altLang="en-US" sz="2400">
                <a:solidFill>
                  <a:srgbClr val="333399"/>
                </a:solidFill>
              </a:rPr>
              <a:t> </a:t>
            </a:r>
          </a:p>
        </p:txBody>
      </p:sp>
      <p:graphicFrame>
        <p:nvGraphicFramePr>
          <p:cNvPr id="31748" name="Object 4"/>
          <p:cNvGraphicFramePr>
            <a:graphicFrameLocks noChangeAspect="1"/>
          </p:cNvGraphicFramePr>
          <p:nvPr/>
        </p:nvGraphicFramePr>
        <p:xfrm>
          <a:off x="7467600" y="381000"/>
          <a:ext cx="488950" cy="530225"/>
        </p:xfrm>
        <a:graphic>
          <a:graphicData uri="http://schemas.openxmlformats.org/presentationml/2006/ole">
            <mc:AlternateContent xmlns:mc="http://schemas.openxmlformats.org/markup-compatibility/2006">
              <mc:Choice xmlns:v="urn:schemas-microsoft-com:vml" Requires="v">
                <p:oleObj name="Equation" r:id="rId3" imgW="152268" imgH="164957" progId="Equation.DSMT4">
                  <p:embed/>
                </p:oleObj>
              </mc:Choice>
              <mc:Fallback>
                <p:oleObj name="Equation" r:id="rId3" imgW="152268" imgH="164957" progId="Equation.DSMT4">
                  <p:embed/>
                  <p:pic>
                    <p:nvPicPr>
                      <p:cNvPr id="31748"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67600" y="381000"/>
                        <a:ext cx="488950" cy="5302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31749" name="Picture 5" descr="fantasy"/>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62400" y="3276600"/>
            <a:ext cx="3733800" cy="2800350"/>
          </a:xfrm>
          <a:prstGeom prst="rect">
            <a:avLst/>
          </a:prstGeom>
          <a:noFill/>
          <a:ln w="28575">
            <a:solidFill>
              <a:srgbClr val="E82D08"/>
            </a:solidFill>
            <a:miter lim="800000"/>
            <a:headEnd/>
            <a:tailEnd/>
          </a:ln>
          <a:extLst>
            <a:ext uri="{909E8E84-426E-40DD-AFC4-6F175D3DCCD1}">
              <a14:hiddenFill xmlns:a14="http://schemas.microsoft.com/office/drawing/2010/main">
                <a:solidFill>
                  <a:srgbClr val="FFFFFF"/>
                </a:solidFill>
              </a14:hiddenFill>
            </a:ext>
          </a:extLst>
        </p:spPr>
      </p:pic>
      <p:sp>
        <p:nvSpPr>
          <p:cNvPr id="31750" name="Text Box 6"/>
          <p:cNvSpPr txBox="1">
            <a:spLocks noChangeArrowheads="1"/>
          </p:cNvSpPr>
          <p:nvPr/>
        </p:nvSpPr>
        <p:spPr bwMode="auto">
          <a:xfrm>
            <a:off x="228600" y="3810000"/>
            <a:ext cx="3581400" cy="1562100"/>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0033CC"/>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50000"/>
              </a:spcBef>
              <a:spcAft>
                <a:spcPct val="0"/>
              </a:spcAft>
              <a:buFontTx/>
              <a:buNone/>
            </a:pPr>
            <a:r>
              <a:rPr lang="en-US" altLang="en-US" sz="2400">
                <a:solidFill>
                  <a:srgbClr val="333399"/>
                </a:solidFill>
              </a:rPr>
              <a:t>“Theory of Everything”</a:t>
            </a:r>
          </a:p>
          <a:p>
            <a:pPr eaLnBrk="0" fontAlgn="base" hangingPunct="0">
              <a:spcBef>
                <a:spcPct val="50000"/>
              </a:spcBef>
              <a:spcAft>
                <a:spcPct val="0"/>
              </a:spcAft>
              <a:buFontTx/>
              <a:buNone/>
            </a:pPr>
            <a:endParaRPr lang="en-US" altLang="en-US" sz="2400">
              <a:solidFill>
                <a:srgbClr val="333399"/>
              </a:solidFill>
            </a:endParaRPr>
          </a:p>
          <a:p>
            <a:pPr algn="ctr" eaLnBrk="0" fontAlgn="base" hangingPunct="0">
              <a:spcBef>
                <a:spcPct val="50000"/>
              </a:spcBef>
              <a:spcAft>
                <a:spcPct val="0"/>
              </a:spcAft>
              <a:buFontTx/>
              <a:buNone/>
            </a:pPr>
            <a:r>
              <a:rPr lang="en-US" altLang="en-US" sz="2400">
                <a:solidFill>
                  <a:srgbClr val="333399"/>
                </a:solidFill>
              </a:rPr>
              <a:t>“Theory of Anything”</a:t>
            </a:r>
          </a:p>
        </p:txBody>
      </p:sp>
      <p:sp>
        <p:nvSpPr>
          <p:cNvPr id="31751" name="AutoShape 7"/>
          <p:cNvSpPr>
            <a:spLocks noChangeArrowheads="1"/>
          </p:cNvSpPr>
          <p:nvPr/>
        </p:nvSpPr>
        <p:spPr bwMode="auto">
          <a:xfrm>
            <a:off x="1752600" y="4267200"/>
            <a:ext cx="609600" cy="609600"/>
          </a:xfrm>
          <a:prstGeom prst="downArrow">
            <a:avLst>
              <a:gd name="adj1" fmla="val 50000"/>
              <a:gd name="adj2" fmla="val 25000"/>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a:solidFill>
                  <a:srgbClr val="333399"/>
                </a:solidFill>
              </a:rPr>
              <a:t>?</a:t>
            </a:r>
          </a:p>
        </p:txBody>
      </p:sp>
      <p:sp>
        <p:nvSpPr>
          <p:cNvPr id="2" name="Date Placeholder 1"/>
          <p:cNvSpPr>
            <a:spLocks noGrp="1"/>
          </p:cNvSpPr>
          <p:nvPr>
            <p:ph type="dt" sz="half" idx="10"/>
          </p:nvPr>
        </p:nvSpPr>
        <p:spPr/>
        <p:txBody>
          <a:bodyPr/>
          <a:lstStyle/>
          <a:p>
            <a:pPr>
              <a:defRPr/>
            </a:pPr>
            <a:fld id="{421A75E3-DEDE-4878-831C-7CBE3D4E3FCB}"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27</a:t>
            </a:fld>
            <a:endParaRPr lang="en-US">
              <a:solidFill>
                <a:srgbClr val="000000"/>
              </a:solidFill>
            </a:endParaRPr>
          </a:p>
        </p:txBody>
      </p:sp>
    </p:spTree>
    <p:extLst>
      <p:ext uri="{BB962C8B-B14F-4D97-AF65-F5344CB8AC3E}">
        <p14:creationId xmlns:p14="http://schemas.microsoft.com/office/powerpoint/2010/main" val="421358034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nvSpPr>
        <p:spPr bwMode="auto">
          <a:xfrm>
            <a:off x="457200" y="381000"/>
            <a:ext cx="7467600" cy="325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 A cosmological constant</a:t>
            </a:r>
          </a:p>
          <a:p>
            <a:pPr eaLnBrk="0" fontAlgn="base" hangingPunct="0">
              <a:spcBef>
                <a:spcPct val="50000"/>
              </a:spcBef>
              <a:spcAft>
                <a:spcPct val="0"/>
              </a:spcAft>
              <a:buFontTx/>
              <a:buNone/>
            </a:pPr>
            <a:endParaRPr lang="en-US" altLang="en-US" sz="2400" u="sng">
              <a:solidFill>
                <a:srgbClr val="FF0000"/>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p:txBody>
      </p:sp>
      <p:sp>
        <p:nvSpPr>
          <p:cNvPr id="32771" name="Text Box 3"/>
          <p:cNvSpPr txBox="1">
            <a:spLocks noChangeArrowheads="1"/>
          </p:cNvSpPr>
          <p:nvPr/>
        </p:nvSpPr>
        <p:spPr bwMode="auto">
          <a:xfrm>
            <a:off x="914400" y="1295400"/>
            <a:ext cx="7467600" cy="3925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a:solidFill>
                  <a:srgbClr val="333399"/>
                </a:solidFill>
              </a:rPr>
              <a:t> Nice “textbook”  solutions BUT</a:t>
            </a:r>
          </a:p>
          <a:p>
            <a:pPr eaLnBrk="0" fontAlgn="base" hangingPunct="0">
              <a:spcBef>
                <a:spcPct val="50000"/>
              </a:spcBef>
              <a:spcAft>
                <a:spcPct val="0"/>
              </a:spcAft>
              <a:buClr>
                <a:srgbClr val="FF0000"/>
              </a:buClr>
            </a:pPr>
            <a:r>
              <a:rPr lang="en-US" altLang="en-US" sz="2400">
                <a:solidFill>
                  <a:srgbClr val="333399"/>
                </a:solidFill>
              </a:rPr>
              <a:t> Deep problems/impacts re fundamental physics</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The string theory landscape (a radically different idea of what we mean by a fundamental theory)</a:t>
            </a:r>
          </a:p>
          <a:p>
            <a:pPr lvl="1" eaLnBrk="0" fontAlgn="base" hangingPunct="0">
              <a:spcBef>
                <a:spcPct val="50000"/>
              </a:spcBef>
              <a:spcAft>
                <a:spcPct val="0"/>
              </a:spcAft>
              <a:buClr>
                <a:srgbClr val="FF0000"/>
              </a:buClr>
              <a:buFont typeface="Wingdings" pitchFamily="2" charset="2"/>
              <a:buChar char="Ø"/>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r>
              <a:rPr lang="en-US" altLang="en-US" sz="2400">
                <a:solidFill>
                  <a:srgbClr val="333399"/>
                </a:solidFill>
              </a:rPr>
              <a:t> </a:t>
            </a:r>
          </a:p>
        </p:txBody>
      </p:sp>
      <p:graphicFrame>
        <p:nvGraphicFramePr>
          <p:cNvPr id="32772" name="Object 4"/>
          <p:cNvGraphicFramePr>
            <a:graphicFrameLocks noChangeAspect="1"/>
          </p:cNvGraphicFramePr>
          <p:nvPr/>
        </p:nvGraphicFramePr>
        <p:xfrm>
          <a:off x="7467600" y="381000"/>
          <a:ext cx="488950" cy="530225"/>
        </p:xfrm>
        <a:graphic>
          <a:graphicData uri="http://schemas.openxmlformats.org/presentationml/2006/ole">
            <mc:AlternateContent xmlns:mc="http://schemas.openxmlformats.org/markup-compatibility/2006">
              <mc:Choice xmlns:v="urn:schemas-microsoft-com:vml" Requires="v">
                <p:oleObj name="Equation" r:id="rId3" imgW="152268" imgH="164957" progId="Equation.DSMT4">
                  <p:embed/>
                </p:oleObj>
              </mc:Choice>
              <mc:Fallback>
                <p:oleObj name="Equation" r:id="rId3" imgW="152268" imgH="164957" progId="Equation.DSMT4">
                  <p:embed/>
                  <p:pic>
                    <p:nvPicPr>
                      <p:cNvPr id="32772"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67600" y="381000"/>
                        <a:ext cx="488950" cy="5302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32773" name="Picture 5" descr="fantasy"/>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76600" y="3276600"/>
            <a:ext cx="3733800" cy="2800350"/>
          </a:xfrm>
          <a:prstGeom prst="rect">
            <a:avLst/>
          </a:prstGeom>
          <a:noFill/>
          <a:ln w="28575">
            <a:solidFill>
              <a:srgbClr val="E82D08"/>
            </a:solidFill>
            <a:miter lim="800000"/>
            <a:headEnd/>
            <a:tailEnd/>
          </a:ln>
          <a:extLst>
            <a:ext uri="{909E8E84-426E-40DD-AFC4-6F175D3DCCD1}">
              <a14:hiddenFill xmlns:a14="http://schemas.microsoft.com/office/drawing/2010/main">
                <a:solidFill>
                  <a:srgbClr val="FFFFFF"/>
                </a:solidFill>
              </a14:hiddenFill>
            </a:ext>
          </a:extLst>
        </p:spPr>
      </p:pic>
      <p:sp>
        <p:nvSpPr>
          <p:cNvPr id="32774" name="Oval 6"/>
          <p:cNvSpPr>
            <a:spLocks noChangeArrowheads="1"/>
          </p:cNvSpPr>
          <p:nvPr/>
        </p:nvSpPr>
        <p:spPr bwMode="auto">
          <a:xfrm>
            <a:off x="304800" y="3962400"/>
            <a:ext cx="2209800" cy="2438400"/>
          </a:xfrm>
          <a:prstGeom prst="ellipse">
            <a:avLst/>
          </a:prstGeom>
          <a:solidFill>
            <a:schemeClr val="accent1"/>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a:solidFill>
                  <a:srgbClr val="333399"/>
                </a:solidFill>
              </a:rPr>
              <a:t>Not exactly </a:t>
            </a:r>
          </a:p>
          <a:p>
            <a:pPr algn="ctr" eaLnBrk="0" fontAlgn="base" hangingPunct="0">
              <a:spcBef>
                <a:spcPct val="0"/>
              </a:spcBef>
              <a:spcAft>
                <a:spcPct val="0"/>
              </a:spcAft>
              <a:buFontTx/>
              <a:buNone/>
            </a:pPr>
            <a:r>
              <a:rPr lang="en-US" altLang="en-US" sz="2400">
                <a:solidFill>
                  <a:srgbClr val="333399"/>
                </a:solidFill>
              </a:rPr>
              <a:t>a cosmological </a:t>
            </a:r>
          </a:p>
          <a:p>
            <a:pPr algn="ctr" eaLnBrk="0" fontAlgn="base" hangingPunct="0">
              <a:spcBef>
                <a:spcPct val="0"/>
              </a:spcBef>
              <a:spcAft>
                <a:spcPct val="0"/>
              </a:spcAft>
              <a:buFontTx/>
              <a:buNone/>
            </a:pPr>
            <a:r>
              <a:rPr lang="en-US" altLang="en-US" sz="2400">
                <a:solidFill>
                  <a:srgbClr val="333399"/>
                </a:solidFill>
              </a:rPr>
              <a:t>constant</a:t>
            </a:r>
          </a:p>
        </p:txBody>
      </p:sp>
      <p:sp>
        <p:nvSpPr>
          <p:cNvPr id="2" name="Date Placeholder 1"/>
          <p:cNvSpPr>
            <a:spLocks noGrp="1"/>
          </p:cNvSpPr>
          <p:nvPr>
            <p:ph type="dt" sz="half" idx="10"/>
          </p:nvPr>
        </p:nvSpPr>
        <p:spPr/>
        <p:txBody>
          <a:bodyPr/>
          <a:lstStyle/>
          <a:p>
            <a:pPr>
              <a:defRPr/>
            </a:pPr>
            <a:fld id="{05478724-27E8-4EA9-95FC-2289831B6DC7}"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28</a:t>
            </a:fld>
            <a:endParaRPr lang="en-US">
              <a:solidFill>
                <a:srgbClr val="000000"/>
              </a:solidFill>
            </a:endParaRPr>
          </a:p>
        </p:txBody>
      </p:sp>
    </p:spTree>
    <p:extLst>
      <p:ext uri="{BB962C8B-B14F-4D97-AF65-F5344CB8AC3E}">
        <p14:creationId xmlns:p14="http://schemas.microsoft.com/office/powerpoint/2010/main" val="52561150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38200" y="914400"/>
            <a:ext cx="7467600" cy="5262563"/>
          </a:xfrm>
          <a:prstGeom prst="rect">
            <a:avLst/>
          </a:prstGeom>
          <a:solidFill>
            <a:schemeClr val="tx1">
              <a:lumMod val="50000"/>
              <a:lumOff val="50000"/>
            </a:schemeClr>
          </a:solidFill>
          <a:ln>
            <a:solidFill>
              <a:srgbClr val="FF0000"/>
            </a:solidFill>
          </a:ln>
        </p:spPr>
        <p:txBody>
          <a:bodyPr>
            <a:spAutoFit/>
          </a:bodyPr>
          <a:lstStyle/>
          <a:p>
            <a:pPr>
              <a:buClr>
                <a:srgbClr val="FF0000"/>
              </a:buClr>
              <a:defRPr/>
            </a:pPr>
            <a:r>
              <a:rPr lang="en-US" sz="2800" dirty="0">
                <a:solidFill>
                  <a:srgbClr val="002060"/>
                </a:solidFill>
              </a:rPr>
              <a:t>			OUTLINE</a:t>
            </a:r>
          </a:p>
          <a:p>
            <a:pPr>
              <a:buClr>
                <a:srgbClr val="FF0000"/>
              </a:buCl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The Basics: Data, Directions and Issues</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Anthropics, Landscape &amp; Critique</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Alternative Viewpoints</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Conclusions</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endParaRPr lang="en-US" sz="2800" dirty="0">
              <a:solidFill>
                <a:srgbClr val="002060"/>
              </a:solidFill>
            </a:endParaRPr>
          </a:p>
        </p:txBody>
      </p:sp>
      <p:sp>
        <p:nvSpPr>
          <p:cNvPr id="28675" name="TextBox 2"/>
          <p:cNvSpPr txBox="1">
            <a:spLocks noChangeArrowheads="1"/>
          </p:cNvSpPr>
          <p:nvPr/>
        </p:nvSpPr>
        <p:spPr bwMode="auto">
          <a:xfrm>
            <a:off x="76200" y="1752600"/>
            <a:ext cx="1143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r" eaLnBrk="1" fontAlgn="base" hangingPunct="1">
              <a:spcBef>
                <a:spcPct val="0"/>
              </a:spcBef>
              <a:spcAft>
                <a:spcPct val="0"/>
              </a:spcAft>
              <a:buClr>
                <a:srgbClr val="FF0000"/>
              </a:buClr>
              <a:buFontTx/>
              <a:buNone/>
            </a:pPr>
            <a:r>
              <a:rPr lang="en-US" altLang="en-US" sz="2800">
                <a:solidFill>
                  <a:srgbClr val="FF0000"/>
                </a:solidFill>
                <a:cs typeface="Arial" charset="0"/>
                <a:sym typeface="Wingdings" pitchFamily="2" charset="2"/>
              </a:rPr>
              <a:t></a:t>
            </a:r>
            <a:endParaRPr lang="en-US" altLang="en-US" sz="2800">
              <a:solidFill>
                <a:srgbClr val="FF0000"/>
              </a:solidFill>
              <a:cs typeface="Arial" charset="0"/>
            </a:endParaRPr>
          </a:p>
        </p:txBody>
      </p:sp>
      <p:sp>
        <p:nvSpPr>
          <p:cNvPr id="3" name="Date Placeholder 2"/>
          <p:cNvSpPr>
            <a:spLocks noGrp="1"/>
          </p:cNvSpPr>
          <p:nvPr>
            <p:ph type="dt" sz="half" idx="10"/>
          </p:nvPr>
        </p:nvSpPr>
        <p:spPr/>
        <p:txBody>
          <a:bodyPr/>
          <a:lstStyle/>
          <a:p>
            <a:pPr>
              <a:defRPr/>
            </a:pPr>
            <a:fld id="{A1A55A47-7FC0-42EC-B441-6E5C2EE54918}"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29</a:t>
            </a:fld>
            <a:endParaRPr lang="en-US">
              <a:solidFill>
                <a:srgbClr val="002060">
                  <a:tint val="75000"/>
                </a:srgbClr>
              </a:solidFill>
            </a:endParaRPr>
          </a:p>
        </p:txBody>
      </p:sp>
    </p:spTree>
    <p:extLst>
      <p:ext uri="{BB962C8B-B14F-4D97-AF65-F5344CB8AC3E}">
        <p14:creationId xmlns:p14="http://schemas.microsoft.com/office/powerpoint/2010/main" val="45642449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38200" y="914400"/>
            <a:ext cx="7467600" cy="5262979"/>
          </a:xfrm>
          <a:prstGeom prst="rect">
            <a:avLst/>
          </a:prstGeom>
          <a:solidFill>
            <a:schemeClr val="tx1">
              <a:lumMod val="50000"/>
              <a:lumOff val="50000"/>
            </a:schemeClr>
          </a:solidFill>
          <a:ln>
            <a:solidFill>
              <a:srgbClr val="FF0000"/>
            </a:solidFill>
          </a:ln>
        </p:spPr>
        <p:txBody>
          <a:bodyPr>
            <a:spAutoFit/>
          </a:bodyPr>
          <a:lstStyle/>
          <a:p>
            <a:pPr>
              <a:buClr>
                <a:srgbClr val="FF0000"/>
              </a:buClr>
              <a:defRPr/>
            </a:pPr>
            <a:r>
              <a:rPr lang="en-US" sz="2800" dirty="0">
                <a:solidFill>
                  <a:srgbClr val="002060"/>
                </a:solidFill>
              </a:rPr>
              <a:t>			OUTLINE needs updating</a:t>
            </a:r>
          </a:p>
          <a:p>
            <a:pPr>
              <a:buClr>
                <a:srgbClr val="FF0000"/>
              </a:buCl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The Basics: Data, Directions and Issues</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Anthropics, Landscape &amp; Critique</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Alternative Viewpoints</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Conclusions</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endParaRPr lang="en-US" sz="2800" dirty="0">
              <a:solidFill>
                <a:srgbClr val="002060"/>
              </a:solidFill>
            </a:endParaRPr>
          </a:p>
        </p:txBody>
      </p:sp>
      <p:sp>
        <p:nvSpPr>
          <p:cNvPr id="3" name="Date Placeholder 2"/>
          <p:cNvSpPr>
            <a:spLocks noGrp="1"/>
          </p:cNvSpPr>
          <p:nvPr>
            <p:ph type="dt" sz="half" idx="10"/>
          </p:nvPr>
        </p:nvSpPr>
        <p:spPr/>
        <p:txBody>
          <a:bodyPr/>
          <a:lstStyle/>
          <a:p>
            <a:pPr>
              <a:defRPr/>
            </a:pPr>
            <a:fld id="{5C49A50C-7167-4D18-AA4D-02B9731F3A63}"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3</a:t>
            </a:fld>
            <a:endParaRPr lang="en-US">
              <a:solidFill>
                <a:srgbClr val="002060">
                  <a:tint val="75000"/>
                </a:srgbClr>
              </a:solidFill>
            </a:endParaRPr>
          </a:p>
        </p:txBody>
      </p:sp>
    </p:spTree>
    <p:extLst>
      <p:ext uri="{BB962C8B-B14F-4D97-AF65-F5344CB8AC3E}">
        <p14:creationId xmlns:p14="http://schemas.microsoft.com/office/powerpoint/2010/main" val="44588368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38200" y="914400"/>
            <a:ext cx="7467600" cy="5262563"/>
          </a:xfrm>
          <a:prstGeom prst="rect">
            <a:avLst/>
          </a:prstGeom>
          <a:solidFill>
            <a:schemeClr val="tx1">
              <a:lumMod val="50000"/>
              <a:lumOff val="50000"/>
            </a:schemeClr>
          </a:solidFill>
          <a:ln>
            <a:solidFill>
              <a:srgbClr val="FF0000"/>
            </a:solidFill>
          </a:ln>
        </p:spPr>
        <p:txBody>
          <a:bodyPr>
            <a:spAutoFit/>
          </a:bodyPr>
          <a:lstStyle/>
          <a:p>
            <a:pPr>
              <a:buClr>
                <a:srgbClr val="FF0000"/>
              </a:buClr>
              <a:defRPr/>
            </a:pPr>
            <a:r>
              <a:rPr lang="en-US" sz="2800" dirty="0">
                <a:solidFill>
                  <a:srgbClr val="002060"/>
                </a:solidFill>
              </a:rPr>
              <a:t>			OUTLINE</a:t>
            </a:r>
          </a:p>
          <a:p>
            <a:pPr>
              <a:buClr>
                <a:srgbClr val="FF0000"/>
              </a:buCl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The Basics: Data, Directions and Issues</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Anthropics, Landscape &amp; Critique</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Alternative Viewpoints</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r>
              <a:rPr lang="en-US" sz="2800" dirty="0">
                <a:solidFill>
                  <a:srgbClr val="002060"/>
                </a:solidFill>
              </a:rPr>
              <a:t>Conclusions</a:t>
            </a: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endParaRPr lang="en-US" sz="2800" dirty="0">
              <a:solidFill>
                <a:srgbClr val="002060"/>
              </a:solidFill>
            </a:endParaRPr>
          </a:p>
          <a:p>
            <a:pPr marL="457200" indent="-457200">
              <a:buClr>
                <a:srgbClr val="FF0000"/>
              </a:buClr>
              <a:buFont typeface="Arial" pitchFamily="34" charset="0"/>
              <a:buChar char="•"/>
              <a:defRPr/>
            </a:pPr>
            <a:endParaRPr lang="en-US" sz="2800" dirty="0">
              <a:solidFill>
                <a:srgbClr val="002060"/>
              </a:solidFill>
            </a:endParaRPr>
          </a:p>
        </p:txBody>
      </p:sp>
      <p:sp>
        <p:nvSpPr>
          <p:cNvPr id="29699" name="TextBox 2"/>
          <p:cNvSpPr txBox="1">
            <a:spLocks noChangeArrowheads="1"/>
          </p:cNvSpPr>
          <p:nvPr/>
        </p:nvSpPr>
        <p:spPr bwMode="auto">
          <a:xfrm>
            <a:off x="76200" y="2676525"/>
            <a:ext cx="1143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r" eaLnBrk="1" fontAlgn="base" hangingPunct="1">
              <a:spcBef>
                <a:spcPct val="0"/>
              </a:spcBef>
              <a:spcAft>
                <a:spcPct val="0"/>
              </a:spcAft>
              <a:buClr>
                <a:srgbClr val="FF0000"/>
              </a:buClr>
              <a:buFontTx/>
              <a:buNone/>
            </a:pPr>
            <a:r>
              <a:rPr lang="en-US" altLang="en-US" sz="2800">
                <a:solidFill>
                  <a:srgbClr val="FF0000"/>
                </a:solidFill>
                <a:cs typeface="Arial" charset="0"/>
                <a:sym typeface="Wingdings" pitchFamily="2" charset="2"/>
              </a:rPr>
              <a:t></a:t>
            </a:r>
            <a:endParaRPr lang="en-US" altLang="en-US" sz="2800">
              <a:solidFill>
                <a:srgbClr val="FF0000"/>
              </a:solidFill>
              <a:cs typeface="Arial" charset="0"/>
            </a:endParaRPr>
          </a:p>
        </p:txBody>
      </p:sp>
      <p:sp>
        <p:nvSpPr>
          <p:cNvPr id="3" name="Date Placeholder 2"/>
          <p:cNvSpPr>
            <a:spLocks noGrp="1"/>
          </p:cNvSpPr>
          <p:nvPr>
            <p:ph type="dt" sz="half" idx="10"/>
          </p:nvPr>
        </p:nvSpPr>
        <p:spPr/>
        <p:txBody>
          <a:bodyPr/>
          <a:lstStyle/>
          <a:p>
            <a:pPr>
              <a:defRPr/>
            </a:pPr>
            <a:fld id="{02EE8771-BBA5-42C0-82CD-D36A504D7BE8}"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30</a:t>
            </a:fld>
            <a:endParaRPr lang="en-US">
              <a:solidFill>
                <a:srgbClr val="002060">
                  <a:tint val="75000"/>
                </a:srgbClr>
              </a:solidFill>
            </a:endParaRPr>
          </a:p>
        </p:txBody>
      </p:sp>
    </p:spTree>
    <p:extLst>
      <p:ext uri="{BB962C8B-B14F-4D97-AF65-F5344CB8AC3E}">
        <p14:creationId xmlns:p14="http://schemas.microsoft.com/office/powerpoint/2010/main" val="354743133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3"/>
          <p:cNvSpPr txBox="1">
            <a:spLocks noChangeArrowheads="1"/>
          </p:cNvSpPr>
          <p:nvPr/>
        </p:nvSpPr>
        <p:spPr bwMode="auto">
          <a:xfrm>
            <a:off x="457200" y="381000"/>
            <a:ext cx="7467600"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800" u="sng">
                <a:solidFill>
                  <a:srgbClr val="002060"/>
                </a:solidFill>
                <a:latin typeface="Arial" charset="0"/>
                <a:cs typeface="Arial" charset="0"/>
              </a:rPr>
              <a:t>Anthropics and the value of</a:t>
            </a:r>
            <a:r>
              <a:rPr lang="el-GR" altLang="en-US" sz="2800" u="sng">
                <a:solidFill>
                  <a:srgbClr val="002060"/>
                </a:solidFill>
                <a:latin typeface="Arial" charset="0"/>
                <a:cs typeface="Arial" charset="0"/>
              </a:rPr>
              <a:t> Λ </a:t>
            </a:r>
            <a:r>
              <a:rPr lang="en-US" altLang="en-US" sz="2800" u="sng">
                <a:solidFill>
                  <a:srgbClr val="002060"/>
                </a:solidFill>
                <a:latin typeface="Arial" charset="0"/>
                <a:cs typeface="Arial" charset="0"/>
              </a:rPr>
              <a:t> </a:t>
            </a:r>
          </a:p>
          <a:p>
            <a:pPr eaLnBrk="1" fontAlgn="base" hangingPunct="1">
              <a:spcBef>
                <a:spcPct val="50000"/>
              </a:spcBef>
              <a:spcAft>
                <a:spcPct val="0"/>
              </a:spcAft>
              <a:buFontTx/>
              <a:buNone/>
            </a:pPr>
            <a:endParaRPr lang="en-US" altLang="en-US" sz="2400" u="sng">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p:txBody>
      </p:sp>
      <p:sp>
        <p:nvSpPr>
          <p:cNvPr id="12" name="TextBox 11"/>
          <p:cNvSpPr txBox="1"/>
          <p:nvPr/>
        </p:nvSpPr>
        <p:spPr>
          <a:xfrm>
            <a:off x="457200" y="838200"/>
            <a:ext cx="8382000" cy="1200150"/>
          </a:xfrm>
          <a:prstGeom prst="rect">
            <a:avLst/>
          </a:prstGeom>
          <a:noFill/>
          <a:ln>
            <a:noFill/>
          </a:ln>
        </p:spPr>
        <p:txBody>
          <a:bodyPr>
            <a:spAutoFit/>
          </a:bodyPr>
          <a:lstStyle/>
          <a:p>
            <a:pPr>
              <a:buClr>
                <a:srgbClr val="FF0000"/>
              </a:buClr>
              <a:defRPr/>
            </a:pPr>
            <a:r>
              <a:rPr lang="en-US" sz="2400" dirty="0">
                <a:solidFill>
                  <a:srgbClr val="002060"/>
                </a:solidFill>
              </a:rPr>
              <a:t>Basic idea:</a:t>
            </a:r>
          </a:p>
          <a:p>
            <a:pPr marL="457200" indent="-457200">
              <a:buClr>
                <a:srgbClr val="FF0000"/>
              </a:buClr>
              <a:buFont typeface="Arial" pitchFamily="34" charset="0"/>
              <a:buChar char="•"/>
              <a:defRPr/>
            </a:pPr>
            <a:r>
              <a:rPr lang="en-US" sz="2400" dirty="0">
                <a:solidFill>
                  <a:srgbClr val="002060"/>
                </a:solidFill>
              </a:rPr>
              <a:t>When </a:t>
            </a:r>
            <a:r>
              <a:rPr lang="el-GR" sz="2400" dirty="0">
                <a:solidFill>
                  <a:srgbClr val="002060"/>
                </a:solidFill>
              </a:rPr>
              <a:t>Λ</a:t>
            </a:r>
            <a:r>
              <a:rPr lang="en-US" sz="2400" dirty="0">
                <a:solidFill>
                  <a:srgbClr val="002060"/>
                </a:solidFill>
              </a:rPr>
              <a:t> or radiation dominates the universe structure (i.e. galaxies) cannot form </a:t>
            </a:r>
          </a:p>
        </p:txBody>
      </p:sp>
      <p:sp>
        <p:nvSpPr>
          <p:cNvPr id="2" name="Date Placeholder 1"/>
          <p:cNvSpPr>
            <a:spLocks noGrp="1"/>
          </p:cNvSpPr>
          <p:nvPr>
            <p:ph type="dt" sz="half" idx="10"/>
          </p:nvPr>
        </p:nvSpPr>
        <p:spPr/>
        <p:txBody>
          <a:bodyPr/>
          <a:lstStyle/>
          <a:p>
            <a:pPr>
              <a:defRPr/>
            </a:pPr>
            <a:fld id="{1EC70219-1107-4F4C-9C3D-65765F5E63CF}"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31</a:t>
            </a:fld>
            <a:endParaRPr lang="en-US">
              <a:solidFill>
                <a:srgbClr val="002060">
                  <a:tint val="75000"/>
                </a:srgbClr>
              </a:solidFill>
            </a:endParaRPr>
          </a:p>
        </p:txBody>
      </p:sp>
    </p:spTree>
    <p:extLst>
      <p:ext uri="{BB962C8B-B14F-4D97-AF65-F5344CB8AC3E}">
        <p14:creationId xmlns:p14="http://schemas.microsoft.com/office/powerpoint/2010/main" val="248296834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3"/>
          <p:cNvSpPr txBox="1">
            <a:spLocks noChangeArrowheads="1"/>
          </p:cNvSpPr>
          <p:nvPr/>
        </p:nvSpPr>
        <p:spPr bwMode="auto">
          <a:xfrm>
            <a:off x="457200" y="381000"/>
            <a:ext cx="7467600"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800" u="sng">
                <a:solidFill>
                  <a:srgbClr val="002060"/>
                </a:solidFill>
                <a:latin typeface="Arial" charset="0"/>
                <a:cs typeface="Arial" charset="0"/>
              </a:rPr>
              <a:t>Anthropics and the value of</a:t>
            </a:r>
            <a:r>
              <a:rPr lang="el-GR" altLang="en-US" sz="2800" u="sng">
                <a:solidFill>
                  <a:srgbClr val="002060"/>
                </a:solidFill>
                <a:latin typeface="Arial" charset="0"/>
                <a:cs typeface="Arial" charset="0"/>
              </a:rPr>
              <a:t> Λ </a:t>
            </a:r>
            <a:r>
              <a:rPr lang="en-US" altLang="en-US" sz="2800" u="sng">
                <a:solidFill>
                  <a:srgbClr val="002060"/>
                </a:solidFill>
                <a:latin typeface="Arial" charset="0"/>
                <a:cs typeface="Arial" charset="0"/>
              </a:rPr>
              <a:t> </a:t>
            </a:r>
          </a:p>
          <a:p>
            <a:pPr eaLnBrk="1" fontAlgn="base" hangingPunct="1">
              <a:spcBef>
                <a:spcPct val="50000"/>
              </a:spcBef>
              <a:spcAft>
                <a:spcPct val="0"/>
              </a:spcAft>
              <a:buFontTx/>
              <a:buNone/>
            </a:pPr>
            <a:endParaRPr lang="en-US" altLang="en-US" sz="2400" u="sng">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p:txBody>
      </p:sp>
      <p:pic>
        <p:nvPicPr>
          <p:cNvPr id="31747"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86050" y="2027238"/>
            <a:ext cx="5257800" cy="3943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1748" name="TextBox 7"/>
          <p:cNvSpPr txBox="1">
            <a:spLocks noChangeArrowheads="1"/>
          </p:cNvSpPr>
          <p:nvPr/>
        </p:nvSpPr>
        <p:spPr bwMode="auto">
          <a:xfrm>
            <a:off x="4648200" y="6172200"/>
            <a:ext cx="1371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Time </a:t>
            </a:r>
            <a:r>
              <a:rPr lang="en-US" altLang="en-US" sz="2400">
                <a:solidFill>
                  <a:srgbClr val="002060"/>
                </a:solidFill>
                <a:cs typeface="Arial" charset="0"/>
                <a:sym typeface="Wingdings" pitchFamily="2" charset="2"/>
              </a:rPr>
              <a:t></a:t>
            </a:r>
            <a:endParaRPr lang="en-US" altLang="en-US" sz="2400">
              <a:solidFill>
                <a:srgbClr val="002060"/>
              </a:solidFill>
              <a:cs typeface="Arial" charset="0"/>
            </a:endParaRPr>
          </a:p>
        </p:txBody>
      </p:sp>
      <p:sp>
        <p:nvSpPr>
          <p:cNvPr id="31749" name="TextBox 8"/>
          <p:cNvSpPr txBox="1">
            <a:spLocks noChangeArrowheads="1"/>
          </p:cNvSpPr>
          <p:nvPr/>
        </p:nvSpPr>
        <p:spPr bwMode="auto">
          <a:xfrm rot="-5400000">
            <a:off x="1606550" y="3902076"/>
            <a:ext cx="16398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Density</a:t>
            </a:r>
            <a:r>
              <a:rPr lang="en-US" altLang="en-US" sz="2400">
                <a:solidFill>
                  <a:srgbClr val="002060"/>
                </a:solidFill>
                <a:cs typeface="Arial" charset="0"/>
                <a:sym typeface="Wingdings" pitchFamily="2" charset="2"/>
              </a:rPr>
              <a:t></a:t>
            </a:r>
            <a:endParaRPr lang="en-US" altLang="en-US" sz="2400">
              <a:solidFill>
                <a:srgbClr val="002060"/>
              </a:solidFill>
              <a:cs typeface="Arial" charset="0"/>
            </a:endParaRPr>
          </a:p>
        </p:txBody>
      </p:sp>
      <p:sp>
        <p:nvSpPr>
          <p:cNvPr id="10" name="Left Brace 9"/>
          <p:cNvSpPr/>
          <p:nvPr/>
        </p:nvSpPr>
        <p:spPr>
          <a:xfrm rot="5400000" flipH="1">
            <a:off x="5295900" y="3619500"/>
            <a:ext cx="304800" cy="1600200"/>
          </a:xfrm>
          <a:prstGeom prst="leftBrace">
            <a:avLst>
              <a:gd name="adj1" fmla="val 8333"/>
              <a:gd name="adj2" fmla="val 45833"/>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solidFill>
                <a:srgbClr val="002060"/>
              </a:solidFill>
            </a:endParaRPr>
          </a:p>
        </p:txBody>
      </p:sp>
      <p:sp>
        <p:nvSpPr>
          <p:cNvPr id="31751" name="TextBox 10"/>
          <p:cNvSpPr txBox="1">
            <a:spLocks noChangeArrowheads="1"/>
          </p:cNvSpPr>
          <p:nvPr/>
        </p:nvSpPr>
        <p:spPr bwMode="auto">
          <a:xfrm>
            <a:off x="4800600" y="4724400"/>
            <a:ext cx="1371600" cy="1200150"/>
          </a:xfrm>
          <a:prstGeom prst="rect">
            <a:avLst/>
          </a:prstGeom>
          <a:solidFill>
            <a:srgbClr val="FFFFFF"/>
          </a:solidFill>
          <a:ln w="9525">
            <a:solidFill>
              <a:srgbClr val="FF0000"/>
            </a:solidFill>
            <a:miter lim="800000"/>
            <a:headEnd/>
            <a:tailEnd/>
          </a:ln>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Structure forming zone</a:t>
            </a:r>
          </a:p>
        </p:txBody>
      </p:sp>
      <p:sp>
        <p:nvSpPr>
          <p:cNvPr id="12" name="TextBox 11"/>
          <p:cNvSpPr txBox="1"/>
          <p:nvPr/>
        </p:nvSpPr>
        <p:spPr>
          <a:xfrm>
            <a:off x="457200" y="838200"/>
            <a:ext cx="8382000" cy="1200150"/>
          </a:xfrm>
          <a:prstGeom prst="rect">
            <a:avLst/>
          </a:prstGeom>
          <a:noFill/>
          <a:ln>
            <a:noFill/>
          </a:ln>
        </p:spPr>
        <p:txBody>
          <a:bodyPr>
            <a:spAutoFit/>
          </a:bodyPr>
          <a:lstStyle/>
          <a:p>
            <a:pPr>
              <a:buClr>
                <a:srgbClr val="FF0000"/>
              </a:buClr>
              <a:defRPr/>
            </a:pPr>
            <a:r>
              <a:rPr lang="en-US" sz="2400" dirty="0">
                <a:solidFill>
                  <a:srgbClr val="002060"/>
                </a:solidFill>
              </a:rPr>
              <a:t>Basic idea:</a:t>
            </a:r>
          </a:p>
          <a:p>
            <a:pPr marL="457200" indent="-457200">
              <a:buClr>
                <a:srgbClr val="FF0000"/>
              </a:buClr>
              <a:buFont typeface="Arial" pitchFamily="34" charset="0"/>
              <a:buChar char="•"/>
              <a:defRPr/>
            </a:pPr>
            <a:r>
              <a:rPr lang="en-US" sz="2400" dirty="0">
                <a:solidFill>
                  <a:srgbClr val="002060"/>
                </a:solidFill>
              </a:rPr>
              <a:t>When </a:t>
            </a:r>
            <a:r>
              <a:rPr lang="el-GR" sz="2400" dirty="0">
                <a:solidFill>
                  <a:srgbClr val="002060"/>
                </a:solidFill>
              </a:rPr>
              <a:t>Λ</a:t>
            </a:r>
            <a:r>
              <a:rPr lang="en-US" sz="2400" dirty="0">
                <a:solidFill>
                  <a:srgbClr val="002060"/>
                </a:solidFill>
              </a:rPr>
              <a:t> or radiation dominates the universe structure (i.e. galaxies) cannot form </a:t>
            </a:r>
          </a:p>
        </p:txBody>
      </p:sp>
      <p:sp>
        <p:nvSpPr>
          <p:cNvPr id="2" name="Date Placeholder 1"/>
          <p:cNvSpPr>
            <a:spLocks noGrp="1"/>
          </p:cNvSpPr>
          <p:nvPr>
            <p:ph type="dt" sz="half" idx="10"/>
          </p:nvPr>
        </p:nvSpPr>
        <p:spPr/>
        <p:txBody>
          <a:bodyPr/>
          <a:lstStyle/>
          <a:p>
            <a:pPr>
              <a:defRPr/>
            </a:pPr>
            <a:fld id="{7055DF4A-FEC2-4C49-B266-6C15A3141266}"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32</a:t>
            </a:fld>
            <a:endParaRPr lang="en-US">
              <a:solidFill>
                <a:srgbClr val="002060">
                  <a:tint val="75000"/>
                </a:srgbClr>
              </a:solidFill>
            </a:endParaRPr>
          </a:p>
        </p:txBody>
      </p:sp>
    </p:spTree>
    <p:extLst>
      <p:ext uri="{BB962C8B-B14F-4D97-AF65-F5344CB8AC3E}">
        <p14:creationId xmlns:p14="http://schemas.microsoft.com/office/powerpoint/2010/main" val="101082540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3"/>
          <p:cNvSpPr txBox="1">
            <a:spLocks noChangeArrowheads="1"/>
          </p:cNvSpPr>
          <p:nvPr/>
        </p:nvSpPr>
        <p:spPr bwMode="auto">
          <a:xfrm>
            <a:off x="457200" y="381000"/>
            <a:ext cx="7467600"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800" u="sng">
                <a:solidFill>
                  <a:srgbClr val="002060"/>
                </a:solidFill>
                <a:latin typeface="Arial" charset="0"/>
                <a:cs typeface="Arial" charset="0"/>
              </a:rPr>
              <a:t>Anthropics and the value of</a:t>
            </a:r>
            <a:r>
              <a:rPr lang="el-GR" altLang="en-US" sz="2800" u="sng">
                <a:solidFill>
                  <a:srgbClr val="002060"/>
                </a:solidFill>
                <a:latin typeface="Arial" charset="0"/>
                <a:cs typeface="Arial" charset="0"/>
              </a:rPr>
              <a:t> Λ </a:t>
            </a:r>
            <a:r>
              <a:rPr lang="en-US" altLang="en-US" sz="2800" u="sng">
                <a:solidFill>
                  <a:srgbClr val="002060"/>
                </a:solidFill>
                <a:latin typeface="Arial" charset="0"/>
                <a:cs typeface="Arial" charset="0"/>
              </a:rPr>
              <a:t> </a:t>
            </a:r>
          </a:p>
          <a:p>
            <a:pPr eaLnBrk="1" fontAlgn="base" hangingPunct="1">
              <a:spcBef>
                <a:spcPct val="50000"/>
              </a:spcBef>
              <a:spcAft>
                <a:spcPct val="0"/>
              </a:spcAft>
              <a:buFontTx/>
              <a:buNone/>
            </a:pPr>
            <a:endParaRPr lang="en-US" altLang="en-US" sz="2400" u="sng">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p:txBody>
      </p:sp>
      <p:pic>
        <p:nvPicPr>
          <p:cNvPr id="32771"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86050" y="2027238"/>
            <a:ext cx="5257800" cy="3943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772" name="TextBox 7"/>
          <p:cNvSpPr txBox="1">
            <a:spLocks noChangeArrowheads="1"/>
          </p:cNvSpPr>
          <p:nvPr/>
        </p:nvSpPr>
        <p:spPr bwMode="auto">
          <a:xfrm>
            <a:off x="4648200" y="6172200"/>
            <a:ext cx="1371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Time </a:t>
            </a:r>
            <a:r>
              <a:rPr lang="en-US" altLang="en-US" sz="2400">
                <a:solidFill>
                  <a:srgbClr val="002060"/>
                </a:solidFill>
                <a:cs typeface="Arial" charset="0"/>
                <a:sym typeface="Wingdings" pitchFamily="2" charset="2"/>
              </a:rPr>
              <a:t></a:t>
            </a:r>
            <a:endParaRPr lang="en-US" altLang="en-US" sz="2400">
              <a:solidFill>
                <a:srgbClr val="002060"/>
              </a:solidFill>
              <a:cs typeface="Arial" charset="0"/>
            </a:endParaRPr>
          </a:p>
        </p:txBody>
      </p:sp>
      <p:sp>
        <p:nvSpPr>
          <p:cNvPr id="32773" name="TextBox 8"/>
          <p:cNvSpPr txBox="1">
            <a:spLocks noChangeArrowheads="1"/>
          </p:cNvSpPr>
          <p:nvPr/>
        </p:nvSpPr>
        <p:spPr bwMode="auto">
          <a:xfrm rot="-5400000">
            <a:off x="1606550" y="3902076"/>
            <a:ext cx="16398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Density</a:t>
            </a:r>
            <a:r>
              <a:rPr lang="en-US" altLang="en-US" sz="2400">
                <a:solidFill>
                  <a:srgbClr val="002060"/>
                </a:solidFill>
                <a:cs typeface="Arial" charset="0"/>
                <a:sym typeface="Wingdings" pitchFamily="2" charset="2"/>
              </a:rPr>
              <a:t></a:t>
            </a:r>
            <a:endParaRPr lang="en-US" altLang="en-US" sz="2400">
              <a:solidFill>
                <a:srgbClr val="002060"/>
              </a:solidFill>
              <a:cs typeface="Arial" charset="0"/>
            </a:endParaRPr>
          </a:p>
        </p:txBody>
      </p:sp>
      <p:sp>
        <p:nvSpPr>
          <p:cNvPr id="10" name="Left Brace 9"/>
          <p:cNvSpPr/>
          <p:nvPr/>
        </p:nvSpPr>
        <p:spPr>
          <a:xfrm rot="5400000" flipH="1">
            <a:off x="4876800" y="3581400"/>
            <a:ext cx="533400" cy="990600"/>
          </a:xfrm>
          <a:prstGeom prst="leftBrace">
            <a:avLst>
              <a:gd name="adj1" fmla="val 8333"/>
              <a:gd name="adj2" fmla="val 46795"/>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solidFill>
                <a:srgbClr val="002060"/>
              </a:solidFill>
            </a:endParaRPr>
          </a:p>
        </p:txBody>
      </p:sp>
      <p:sp>
        <p:nvSpPr>
          <p:cNvPr id="32775" name="TextBox 10"/>
          <p:cNvSpPr txBox="1">
            <a:spLocks noChangeArrowheads="1"/>
          </p:cNvSpPr>
          <p:nvPr/>
        </p:nvSpPr>
        <p:spPr bwMode="auto">
          <a:xfrm>
            <a:off x="4800600" y="4724400"/>
            <a:ext cx="1371600" cy="1200150"/>
          </a:xfrm>
          <a:prstGeom prst="rect">
            <a:avLst/>
          </a:prstGeom>
          <a:solidFill>
            <a:srgbClr val="FFFFFF"/>
          </a:solidFill>
          <a:ln w="9525">
            <a:solidFill>
              <a:srgbClr val="FF0000"/>
            </a:solidFill>
            <a:miter lim="800000"/>
            <a:headEnd/>
            <a:tailEnd/>
          </a:ln>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Structure forming zone</a:t>
            </a:r>
          </a:p>
        </p:txBody>
      </p:sp>
      <p:cxnSp>
        <p:nvCxnSpPr>
          <p:cNvPr id="5" name="Straight Connector 4"/>
          <p:cNvCxnSpPr/>
          <p:nvPr/>
        </p:nvCxnSpPr>
        <p:spPr>
          <a:xfrm>
            <a:off x="3429000" y="3810000"/>
            <a:ext cx="39624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457200" y="838200"/>
            <a:ext cx="8382000" cy="1200150"/>
          </a:xfrm>
          <a:prstGeom prst="rect">
            <a:avLst/>
          </a:prstGeom>
          <a:noFill/>
          <a:ln>
            <a:noFill/>
          </a:ln>
        </p:spPr>
        <p:txBody>
          <a:bodyPr>
            <a:spAutoFit/>
          </a:bodyPr>
          <a:lstStyle/>
          <a:p>
            <a:pPr>
              <a:buClr>
                <a:srgbClr val="FF0000"/>
              </a:buClr>
              <a:defRPr/>
            </a:pPr>
            <a:r>
              <a:rPr lang="en-US" sz="2400" dirty="0">
                <a:solidFill>
                  <a:srgbClr val="002060"/>
                </a:solidFill>
              </a:rPr>
              <a:t>Basic idea:</a:t>
            </a:r>
          </a:p>
          <a:p>
            <a:pPr marL="457200" indent="-457200">
              <a:buClr>
                <a:srgbClr val="FF0000"/>
              </a:buClr>
              <a:buFont typeface="Arial" pitchFamily="34" charset="0"/>
              <a:buChar char="•"/>
              <a:defRPr/>
            </a:pPr>
            <a:r>
              <a:rPr lang="en-US" sz="2400" dirty="0">
                <a:solidFill>
                  <a:srgbClr val="002060"/>
                </a:solidFill>
              </a:rPr>
              <a:t>When </a:t>
            </a:r>
            <a:r>
              <a:rPr lang="el-GR" sz="2400" dirty="0">
                <a:solidFill>
                  <a:srgbClr val="002060"/>
                </a:solidFill>
              </a:rPr>
              <a:t>Λ</a:t>
            </a:r>
            <a:r>
              <a:rPr lang="en-US" sz="2400" dirty="0">
                <a:solidFill>
                  <a:srgbClr val="002060"/>
                </a:solidFill>
              </a:rPr>
              <a:t> or radiation dominates the universe structure (i.e. galaxies) cannot form </a:t>
            </a:r>
          </a:p>
        </p:txBody>
      </p:sp>
      <p:sp>
        <p:nvSpPr>
          <p:cNvPr id="2" name="Date Placeholder 1"/>
          <p:cNvSpPr>
            <a:spLocks noGrp="1"/>
          </p:cNvSpPr>
          <p:nvPr>
            <p:ph type="dt" sz="half" idx="10"/>
          </p:nvPr>
        </p:nvSpPr>
        <p:spPr/>
        <p:txBody>
          <a:bodyPr/>
          <a:lstStyle/>
          <a:p>
            <a:pPr>
              <a:defRPr/>
            </a:pPr>
            <a:fld id="{F8EE5513-E3E2-4341-8101-2493E3165D18}"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33</a:t>
            </a:fld>
            <a:endParaRPr lang="en-US">
              <a:solidFill>
                <a:srgbClr val="002060">
                  <a:tint val="75000"/>
                </a:srgbClr>
              </a:solidFill>
            </a:endParaRPr>
          </a:p>
        </p:txBody>
      </p:sp>
    </p:spTree>
    <p:extLst>
      <p:ext uri="{BB962C8B-B14F-4D97-AF65-F5344CB8AC3E}">
        <p14:creationId xmlns:p14="http://schemas.microsoft.com/office/powerpoint/2010/main" val="138956458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3"/>
          <p:cNvSpPr txBox="1">
            <a:spLocks noChangeArrowheads="1"/>
          </p:cNvSpPr>
          <p:nvPr/>
        </p:nvSpPr>
        <p:spPr bwMode="auto">
          <a:xfrm>
            <a:off x="457200" y="381000"/>
            <a:ext cx="7467600"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800" u="sng">
                <a:solidFill>
                  <a:srgbClr val="002060"/>
                </a:solidFill>
                <a:latin typeface="Arial" charset="0"/>
                <a:cs typeface="Arial" charset="0"/>
              </a:rPr>
              <a:t>Anthropics and the value of</a:t>
            </a:r>
            <a:r>
              <a:rPr lang="el-GR" altLang="en-US" sz="2800" u="sng">
                <a:solidFill>
                  <a:srgbClr val="002060"/>
                </a:solidFill>
                <a:latin typeface="Arial" charset="0"/>
                <a:cs typeface="Arial" charset="0"/>
              </a:rPr>
              <a:t> Λ </a:t>
            </a:r>
            <a:r>
              <a:rPr lang="en-US" altLang="en-US" sz="2800" u="sng">
                <a:solidFill>
                  <a:srgbClr val="002060"/>
                </a:solidFill>
                <a:latin typeface="Arial" charset="0"/>
                <a:cs typeface="Arial" charset="0"/>
              </a:rPr>
              <a:t> </a:t>
            </a:r>
          </a:p>
          <a:p>
            <a:pPr eaLnBrk="1" fontAlgn="base" hangingPunct="1">
              <a:spcBef>
                <a:spcPct val="50000"/>
              </a:spcBef>
              <a:spcAft>
                <a:spcPct val="0"/>
              </a:spcAft>
              <a:buFontTx/>
              <a:buNone/>
            </a:pPr>
            <a:endParaRPr lang="en-US" altLang="en-US" sz="2400" u="sng">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p:txBody>
      </p:sp>
      <p:sp>
        <p:nvSpPr>
          <p:cNvPr id="4" name="TextBox 3"/>
          <p:cNvSpPr txBox="1"/>
          <p:nvPr/>
        </p:nvSpPr>
        <p:spPr>
          <a:xfrm>
            <a:off x="457200" y="838200"/>
            <a:ext cx="8382000" cy="1200150"/>
          </a:xfrm>
          <a:prstGeom prst="rect">
            <a:avLst/>
          </a:prstGeom>
          <a:noFill/>
          <a:ln>
            <a:noFill/>
          </a:ln>
        </p:spPr>
        <p:txBody>
          <a:bodyPr>
            <a:spAutoFit/>
          </a:bodyPr>
          <a:lstStyle/>
          <a:p>
            <a:pPr>
              <a:buClr>
                <a:srgbClr val="FF0000"/>
              </a:buClr>
              <a:defRPr/>
            </a:pPr>
            <a:r>
              <a:rPr lang="en-US" sz="2400" dirty="0">
                <a:solidFill>
                  <a:srgbClr val="002060"/>
                </a:solidFill>
              </a:rPr>
              <a:t>Basic idea:</a:t>
            </a:r>
          </a:p>
          <a:p>
            <a:pPr marL="457200" indent="-457200">
              <a:buClr>
                <a:srgbClr val="FF0000"/>
              </a:buClr>
              <a:buFont typeface="Arial" pitchFamily="34" charset="0"/>
              <a:buChar char="•"/>
              <a:defRPr/>
            </a:pPr>
            <a:r>
              <a:rPr lang="en-US" sz="2400" dirty="0">
                <a:solidFill>
                  <a:srgbClr val="002060"/>
                </a:solidFill>
              </a:rPr>
              <a:t>When </a:t>
            </a:r>
            <a:r>
              <a:rPr lang="el-GR" sz="2400" dirty="0">
                <a:solidFill>
                  <a:srgbClr val="002060"/>
                </a:solidFill>
              </a:rPr>
              <a:t>Λ</a:t>
            </a:r>
            <a:r>
              <a:rPr lang="en-US" sz="2400" dirty="0">
                <a:solidFill>
                  <a:srgbClr val="002060"/>
                </a:solidFill>
              </a:rPr>
              <a:t> or radiation dominates the universe structure (i.e. galaxies) cannot form </a:t>
            </a:r>
          </a:p>
        </p:txBody>
      </p:sp>
      <p:pic>
        <p:nvPicPr>
          <p:cNvPr id="33796"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86050" y="2027238"/>
            <a:ext cx="5257800" cy="3943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797" name="TextBox 7"/>
          <p:cNvSpPr txBox="1">
            <a:spLocks noChangeArrowheads="1"/>
          </p:cNvSpPr>
          <p:nvPr/>
        </p:nvSpPr>
        <p:spPr bwMode="auto">
          <a:xfrm>
            <a:off x="4648200" y="6172200"/>
            <a:ext cx="1371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Time </a:t>
            </a:r>
            <a:r>
              <a:rPr lang="en-US" altLang="en-US" sz="2400">
                <a:solidFill>
                  <a:srgbClr val="002060"/>
                </a:solidFill>
                <a:cs typeface="Arial" charset="0"/>
                <a:sym typeface="Wingdings" pitchFamily="2" charset="2"/>
              </a:rPr>
              <a:t></a:t>
            </a:r>
            <a:endParaRPr lang="en-US" altLang="en-US" sz="2400">
              <a:solidFill>
                <a:srgbClr val="002060"/>
              </a:solidFill>
              <a:cs typeface="Arial" charset="0"/>
            </a:endParaRPr>
          </a:p>
        </p:txBody>
      </p:sp>
      <p:sp>
        <p:nvSpPr>
          <p:cNvPr id="33798" name="TextBox 8"/>
          <p:cNvSpPr txBox="1">
            <a:spLocks noChangeArrowheads="1"/>
          </p:cNvSpPr>
          <p:nvPr/>
        </p:nvSpPr>
        <p:spPr bwMode="auto">
          <a:xfrm rot="-5400000">
            <a:off x="1606550" y="3902076"/>
            <a:ext cx="16398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Density</a:t>
            </a:r>
            <a:r>
              <a:rPr lang="en-US" altLang="en-US" sz="2400">
                <a:solidFill>
                  <a:srgbClr val="002060"/>
                </a:solidFill>
                <a:cs typeface="Arial" charset="0"/>
                <a:sym typeface="Wingdings" pitchFamily="2" charset="2"/>
              </a:rPr>
              <a:t></a:t>
            </a:r>
            <a:endParaRPr lang="en-US" altLang="en-US" sz="2400">
              <a:solidFill>
                <a:srgbClr val="002060"/>
              </a:solidFill>
              <a:cs typeface="Arial" charset="0"/>
            </a:endParaRPr>
          </a:p>
        </p:txBody>
      </p:sp>
      <p:sp>
        <p:nvSpPr>
          <p:cNvPr id="10" name="Left Brace 9"/>
          <p:cNvSpPr/>
          <p:nvPr/>
        </p:nvSpPr>
        <p:spPr>
          <a:xfrm rot="5400000" flipH="1">
            <a:off x="4648200" y="3505200"/>
            <a:ext cx="533400" cy="533400"/>
          </a:xfrm>
          <a:prstGeom prst="leftBrace">
            <a:avLst>
              <a:gd name="adj1" fmla="val 8333"/>
              <a:gd name="adj2" fmla="val 46795"/>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solidFill>
                <a:srgbClr val="002060"/>
              </a:solidFill>
            </a:endParaRPr>
          </a:p>
        </p:txBody>
      </p:sp>
      <p:sp>
        <p:nvSpPr>
          <p:cNvPr id="33800" name="TextBox 10"/>
          <p:cNvSpPr txBox="1">
            <a:spLocks noChangeArrowheads="1"/>
          </p:cNvSpPr>
          <p:nvPr/>
        </p:nvSpPr>
        <p:spPr bwMode="auto">
          <a:xfrm>
            <a:off x="4343400" y="4724400"/>
            <a:ext cx="1371600" cy="1200150"/>
          </a:xfrm>
          <a:prstGeom prst="rect">
            <a:avLst/>
          </a:prstGeom>
          <a:solidFill>
            <a:srgbClr val="FFFFFF"/>
          </a:solidFill>
          <a:ln w="9525">
            <a:solidFill>
              <a:srgbClr val="FF0000"/>
            </a:solidFill>
            <a:miter lim="800000"/>
            <a:headEnd/>
            <a:tailEnd/>
          </a:ln>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Structure forming zone</a:t>
            </a:r>
          </a:p>
        </p:txBody>
      </p:sp>
      <p:cxnSp>
        <p:nvCxnSpPr>
          <p:cNvPr id="5" name="Straight Connector 4"/>
          <p:cNvCxnSpPr/>
          <p:nvPr/>
        </p:nvCxnSpPr>
        <p:spPr>
          <a:xfrm>
            <a:off x="3429000" y="3810000"/>
            <a:ext cx="39624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3429000" y="3505200"/>
            <a:ext cx="39624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Date Placeholder 1"/>
          <p:cNvSpPr>
            <a:spLocks noGrp="1"/>
          </p:cNvSpPr>
          <p:nvPr>
            <p:ph type="dt" sz="half" idx="10"/>
          </p:nvPr>
        </p:nvSpPr>
        <p:spPr/>
        <p:txBody>
          <a:bodyPr/>
          <a:lstStyle/>
          <a:p>
            <a:pPr>
              <a:defRPr/>
            </a:pPr>
            <a:fld id="{ABF4FE96-6051-4C11-B456-4665E060BCDC}"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6" name="Slide Number Placeholder 5"/>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34</a:t>
            </a:fld>
            <a:endParaRPr lang="en-US">
              <a:solidFill>
                <a:srgbClr val="002060">
                  <a:tint val="75000"/>
                </a:srgbClr>
              </a:solidFill>
            </a:endParaRPr>
          </a:p>
        </p:txBody>
      </p:sp>
    </p:spTree>
    <p:extLst>
      <p:ext uri="{BB962C8B-B14F-4D97-AF65-F5344CB8AC3E}">
        <p14:creationId xmlns:p14="http://schemas.microsoft.com/office/powerpoint/2010/main" val="348530612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3"/>
          <p:cNvSpPr txBox="1">
            <a:spLocks noChangeArrowheads="1"/>
          </p:cNvSpPr>
          <p:nvPr/>
        </p:nvSpPr>
        <p:spPr bwMode="auto">
          <a:xfrm>
            <a:off x="457200" y="381000"/>
            <a:ext cx="7467600"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800" u="sng">
                <a:solidFill>
                  <a:srgbClr val="002060"/>
                </a:solidFill>
                <a:latin typeface="Arial" charset="0"/>
                <a:cs typeface="Arial" charset="0"/>
              </a:rPr>
              <a:t>Anthropics and the value of</a:t>
            </a:r>
            <a:r>
              <a:rPr lang="el-GR" altLang="en-US" sz="2800" u="sng">
                <a:solidFill>
                  <a:srgbClr val="002060"/>
                </a:solidFill>
                <a:latin typeface="Arial" charset="0"/>
                <a:cs typeface="Arial" charset="0"/>
              </a:rPr>
              <a:t> Λ </a:t>
            </a:r>
            <a:r>
              <a:rPr lang="en-US" altLang="en-US" sz="2800" u="sng">
                <a:solidFill>
                  <a:srgbClr val="002060"/>
                </a:solidFill>
                <a:latin typeface="Arial" charset="0"/>
                <a:cs typeface="Arial" charset="0"/>
              </a:rPr>
              <a:t> </a:t>
            </a:r>
          </a:p>
          <a:p>
            <a:pPr eaLnBrk="1" fontAlgn="base" hangingPunct="1">
              <a:spcBef>
                <a:spcPct val="50000"/>
              </a:spcBef>
              <a:spcAft>
                <a:spcPct val="0"/>
              </a:spcAft>
              <a:buFontTx/>
              <a:buNone/>
            </a:pPr>
            <a:endParaRPr lang="en-US" altLang="en-US" sz="2400" u="sng">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p:txBody>
      </p:sp>
      <p:sp>
        <p:nvSpPr>
          <p:cNvPr id="12" name="TextBox 11"/>
          <p:cNvSpPr txBox="1"/>
          <p:nvPr/>
        </p:nvSpPr>
        <p:spPr>
          <a:xfrm>
            <a:off x="457200" y="838200"/>
            <a:ext cx="8382000" cy="3786188"/>
          </a:xfrm>
          <a:prstGeom prst="rect">
            <a:avLst/>
          </a:prstGeom>
          <a:noFill/>
          <a:ln>
            <a:noFill/>
          </a:ln>
        </p:spPr>
        <p:txBody>
          <a:bodyPr>
            <a:spAutoFit/>
          </a:bodyPr>
          <a:lstStyle/>
          <a:p>
            <a:pPr>
              <a:buClr>
                <a:srgbClr val="FF0000"/>
              </a:buClr>
              <a:defRPr/>
            </a:pPr>
            <a:r>
              <a:rPr lang="en-US" sz="2400" dirty="0">
                <a:solidFill>
                  <a:srgbClr val="002060"/>
                </a:solidFill>
              </a:rPr>
              <a:t>Basic idea:</a:t>
            </a:r>
          </a:p>
          <a:p>
            <a:pPr marL="457200" indent="-457200">
              <a:buClr>
                <a:srgbClr val="FF0000"/>
              </a:buClr>
              <a:buFont typeface="Arial" pitchFamily="34" charset="0"/>
              <a:buChar char="•"/>
              <a:defRPr/>
            </a:pPr>
            <a:r>
              <a:rPr lang="en-US" sz="2400" dirty="0">
                <a:solidFill>
                  <a:srgbClr val="002060"/>
                </a:solidFill>
              </a:rPr>
              <a:t>When </a:t>
            </a:r>
            <a:r>
              <a:rPr lang="el-GR" sz="2400" dirty="0">
                <a:solidFill>
                  <a:srgbClr val="002060"/>
                </a:solidFill>
              </a:rPr>
              <a:t>Λ</a:t>
            </a:r>
            <a:r>
              <a:rPr lang="en-US" sz="2400" dirty="0">
                <a:solidFill>
                  <a:srgbClr val="002060"/>
                </a:solidFill>
              </a:rPr>
              <a:t> or radiation dominates the universe structure (i.e. galaxies) cannot form </a:t>
            </a:r>
          </a:p>
          <a:p>
            <a:pPr marL="457200" indent="-457200">
              <a:buClr>
                <a:srgbClr val="FF0000"/>
              </a:buClr>
              <a:buFont typeface="Arial" pitchFamily="34" charset="0"/>
              <a:buChar char="•"/>
              <a:defRPr/>
            </a:pPr>
            <a:r>
              <a:rPr lang="en-US" sz="2400" dirty="0">
                <a:solidFill>
                  <a:srgbClr val="002060"/>
                </a:solidFill>
              </a:rPr>
              <a:t>Can we input that data that we have cosmic structure and predict the (very small) value of </a:t>
            </a:r>
            <a:r>
              <a:rPr lang="el-GR" sz="2400" dirty="0">
                <a:solidFill>
                  <a:srgbClr val="002060"/>
                </a:solidFill>
              </a:rPr>
              <a:t>Λ</a:t>
            </a:r>
            <a:r>
              <a:rPr lang="en-US" sz="2400" dirty="0">
                <a:solidFill>
                  <a:srgbClr val="002060"/>
                </a:solidFill>
              </a:rPr>
              <a:t>? (Life?!)</a:t>
            </a:r>
          </a:p>
          <a:p>
            <a:pPr marL="457200" indent="-457200">
              <a:buClr>
                <a:srgbClr val="FF0000"/>
              </a:buClr>
              <a:buFont typeface="Arial" pitchFamily="34" charset="0"/>
              <a:buChar char="•"/>
              <a:defRPr/>
            </a:pPr>
            <a:r>
              <a:rPr lang="en-US" sz="2400" dirty="0">
                <a:solidFill>
                  <a:srgbClr val="002060"/>
                </a:solidFill>
              </a:rPr>
              <a:t>To do this one requires:</a:t>
            </a:r>
          </a:p>
          <a:p>
            <a:pPr marL="914400" lvl="1" indent="-457200">
              <a:buClr>
                <a:srgbClr val="FF0000"/>
              </a:buClr>
              <a:buFontTx/>
              <a:buAutoNum type="arabicParenR"/>
              <a:defRPr/>
            </a:pPr>
            <a:r>
              <a:rPr lang="en-US" sz="2400" dirty="0">
                <a:solidFill>
                  <a:srgbClr val="002060"/>
                </a:solidFill>
              </a:rPr>
              <a:t>A theory with an ensemble of values of </a:t>
            </a:r>
            <a:r>
              <a:rPr lang="el-GR" sz="2400" dirty="0">
                <a:solidFill>
                  <a:srgbClr val="002060"/>
                </a:solidFill>
              </a:rPr>
              <a:t>Λ</a:t>
            </a:r>
            <a:endParaRPr lang="en-US" sz="2400" dirty="0">
              <a:solidFill>
                <a:srgbClr val="002060"/>
              </a:solidFill>
            </a:endParaRPr>
          </a:p>
          <a:p>
            <a:pPr marL="914400" lvl="1" indent="-457200">
              <a:buClr>
                <a:srgbClr val="FF0000"/>
              </a:buClr>
              <a:buFontTx/>
              <a:buAutoNum type="arabicParenR"/>
              <a:defRPr/>
            </a:pPr>
            <a:r>
              <a:rPr lang="en-US" sz="2400" dirty="0">
                <a:solidFill>
                  <a:srgbClr val="002060"/>
                </a:solidFill>
              </a:rPr>
              <a:t>A way to quantify “having structure” sufficiently</a:t>
            </a:r>
            <a:endParaRPr lang="el-GR" sz="2400" dirty="0">
              <a:solidFill>
                <a:srgbClr val="002060"/>
              </a:solidFill>
            </a:endParaRPr>
          </a:p>
          <a:p>
            <a:pPr marL="342900" indent="-342900">
              <a:buClr>
                <a:srgbClr val="FF0000"/>
              </a:buClr>
              <a:buFont typeface="Arial" pitchFamily="34" charset="0"/>
              <a:buChar char="•"/>
              <a:defRPr/>
            </a:pPr>
            <a:endParaRPr lang="en-US" sz="2400" dirty="0">
              <a:solidFill>
                <a:srgbClr val="002060"/>
              </a:solidFill>
            </a:endParaRPr>
          </a:p>
          <a:p>
            <a:pPr lvl="1">
              <a:buClr>
                <a:srgbClr val="FF0000"/>
              </a:buClr>
              <a:defRPr/>
            </a:pPr>
            <a:endParaRPr lang="en-US" sz="2400" dirty="0">
              <a:solidFill>
                <a:srgbClr val="002060"/>
              </a:solidFill>
            </a:endParaRPr>
          </a:p>
        </p:txBody>
      </p:sp>
      <p:sp>
        <p:nvSpPr>
          <p:cNvPr id="2" name="Date Placeholder 1"/>
          <p:cNvSpPr>
            <a:spLocks noGrp="1"/>
          </p:cNvSpPr>
          <p:nvPr>
            <p:ph type="dt" sz="half" idx="10"/>
          </p:nvPr>
        </p:nvSpPr>
        <p:spPr/>
        <p:txBody>
          <a:bodyPr/>
          <a:lstStyle/>
          <a:p>
            <a:pPr>
              <a:defRPr/>
            </a:pPr>
            <a:fld id="{77DD0A33-6891-48A8-9CAC-46EE5AEA3CDF}"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35</a:t>
            </a:fld>
            <a:endParaRPr lang="en-US">
              <a:solidFill>
                <a:srgbClr val="002060">
                  <a:tint val="75000"/>
                </a:srgbClr>
              </a:solidFill>
            </a:endParaRPr>
          </a:p>
        </p:txBody>
      </p:sp>
    </p:spTree>
    <p:extLst>
      <p:ext uri="{BB962C8B-B14F-4D97-AF65-F5344CB8AC3E}">
        <p14:creationId xmlns:p14="http://schemas.microsoft.com/office/powerpoint/2010/main" val="332234313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3"/>
          <p:cNvSpPr txBox="1">
            <a:spLocks noChangeArrowheads="1"/>
          </p:cNvSpPr>
          <p:nvPr/>
        </p:nvSpPr>
        <p:spPr bwMode="auto">
          <a:xfrm>
            <a:off x="457200" y="381000"/>
            <a:ext cx="7467600" cy="329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800" u="sng">
                <a:solidFill>
                  <a:srgbClr val="002060"/>
                </a:solidFill>
                <a:latin typeface="Arial" charset="0"/>
                <a:cs typeface="Arial" charset="0"/>
              </a:rPr>
              <a:t>Anthropics and the value of</a:t>
            </a:r>
            <a:r>
              <a:rPr lang="el-GR" altLang="en-US" sz="2800" u="sng">
                <a:solidFill>
                  <a:srgbClr val="002060"/>
                </a:solidFill>
                <a:latin typeface="Arial" charset="0"/>
                <a:cs typeface="Arial" charset="0"/>
              </a:rPr>
              <a:t> Λ </a:t>
            </a:r>
            <a:r>
              <a:rPr lang="en-US" altLang="en-US" sz="2800" u="sng">
                <a:solidFill>
                  <a:srgbClr val="002060"/>
                </a:solidFill>
                <a:latin typeface="Arial" charset="0"/>
                <a:cs typeface="Arial" charset="0"/>
              </a:rPr>
              <a:t> </a:t>
            </a:r>
          </a:p>
          <a:p>
            <a:pPr eaLnBrk="1" fontAlgn="base" hangingPunct="1">
              <a:spcBef>
                <a:spcPct val="50000"/>
              </a:spcBef>
              <a:spcAft>
                <a:spcPct val="0"/>
              </a:spcAft>
              <a:buFontTx/>
              <a:buNone/>
            </a:pPr>
            <a:endParaRPr lang="en-US" altLang="en-US" sz="2400" u="sng">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a:p>
            <a:pPr eaLnBrk="1" fontAlgn="base" hangingPunct="1">
              <a:spcBef>
                <a:spcPct val="50000"/>
              </a:spcBef>
              <a:spcAft>
                <a:spcPct val="0"/>
              </a:spcAft>
              <a:buFontTx/>
              <a:buNone/>
            </a:pPr>
            <a:endParaRPr lang="en-US" altLang="en-US" sz="2400">
              <a:solidFill>
                <a:srgbClr val="002060"/>
              </a:solidFill>
              <a:latin typeface="Arial" charset="0"/>
              <a:cs typeface="Arial" charset="0"/>
            </a:endParaRPr>
          </a:p>
        </p:txBody>
      </p:sp>
      <p:sp>
        <p:nvSpPr>
          <p:cNvPr id="12" name="TextBox 11"/>
          <p:cNvSpPr txBox="1"/>
          <p:nvPr/>
        </p:nvSpPr>
        <p:spPr>
          <a:xfrm>
            <a:off x="457200" y="838200"/>
            <a:ext cx="8382000" cy="6370638"/>
          </a:xfrm>
          <a:prstGeom prst="rect">
            <a:avLst/>
          </a:prstGeom>
          <a:noFill/>
          <a:ln>
            <a:noFill/>
          </a:ln>
        </p:spPr>
        <p:txBody>
          <a:bodyPr>
            <a:spAutoFit/>
          </a:bodyPr>
          <a:lstStyle/>
          <a:p>
            <a:pPr>
              <a:buClr>
                <a:srgbClr val="FF0000"/>
              </a:buClr>
              <a:defRPr/>
            </a:pPr>
            <a:r>
              <a:rPr lang="en-US" sz="2400" dirty="0">
                <a:solidFill>
                  <a:srgbClr val="002060"/>
                </a:solidFill>
              </a:rPr>
              <a:t>Basic idea:</a:t>
            </a:r>
          </a:p>
          <a:p>
            <a:pPr marL="457200" indent="-457200">
              <a:buClr>
                <a:srgbClr val="FF0000"/>
              </a:buClr>
              <a:buFont typeface="Arial" pitchFamily="34" charset="0"/>
              <a:buChar char="•"/>
              <a:defRPr/>
            </a:pPr>
            <a:r>
              <a:rPr lang="en-US" sz="2400" dirty="0">
                <a:solidFill>
                  <a:srgbClr val="002060"/>
                </a:solidFill>
              </a:rPr>
              <a:t>When </a:t>
            </a:r>
            <a:r>
              <a:rPr lang="el-GR" sz="2400" dirty="0">
                <a:solidFill>
                  <a:srgbClr val="002060"/>
                </a:solidFill>
              </a:rPr>
              <a:t>Λ</a:t>
            </a:r>
            <a:r>
              <a:rPr lang="en-US" sz="2400" dirty="0">
                <a:solidFill>
                  <a:srgbClr val="002060"/>
                </a:solidFill>
              </a:rPr>
              <a:t> or radiation dominates the universe structure (i.e. galaxies) cannot form </a:t>
            </a:r>
          </a:p>
          <a:p>
            <a:pPr marL="457200" indent="-457200">
              <a:buClr>
                <a:srgbClr val="FF0000"/>
              </a:buClr>
              <a:buFont typeface="Arial" pitchFamily="34" charset="0"/>
              <a:buChar char="•"/>
              <a:defRPr/>
            </a:pPr>
            <a:r>
              <a:rPr lang="en-US" sz="2400" dirty="0">
                <a:solidFill>
                  <a:srgbClr val="002060"/>
                </a:solidFill>
              </a:rPr>
              <a:t>Can we input that data that we have cosmic structure and predict the (very small) value of </a:t>
            </a:r>
            <a:r>
              <a:rPr lang="el-GR" sz="2400" dirty="0">
                <a:solidFill>
                  <a:srgbClr val="002060"/>
                </a:solidFill>
              </a:rPr>
              <a:t>Λ</a:t>
            </a:r>
            <a:r>
              <a:rPr lang="en-US" sz="2400" dirty="0">
                <a:solidFill>
                  <a:srgbClr val="002060"/>
                </a:solidFill>
              </a:rPr>
              <a:t>? (Life?!)</a:t>
            </a:r>
          </a:p>
          <a:p>
            <a:pPr marL="457200" indent="-457200">
              <a:buClr>
                <a:srgbClr val="FF0000"/>
              </a:buClr>
              <a:buFont typeface="Arial" pitchFamily="34" charset="0"/>
              <a:buChar char="•"/>
              <a:defRPr/>
            </a:pPr>
            <a:r>
              <a:rPr lang="en-US" sz="2400" dirty="0">
                <a:solidFill>
                  <a:srgbClr val="002060"/>
                </a:solidFill>
              </a:rPr>
              <a:t>To do this one requires:</a:t>
            </a:r>
          </a:p>
          <a:p>
            <a:pPr marL="914400" lvl="1" indent="-457200">
              <a:buClr>
                <a:srgbClr val="FF0000"/>
              </a:buClr>
              <a:buFontTx/>
              <a:buAutoNum type="arabicParenR"/>
              <a:defRPr/>
            </a:pPr>
            <a:r>
              <a:rPr lang="en-US" sz="2400" dirty="0">
                <a:solidFill>
                  <a:srgbClr val="002060"/>
                </a:solidFill>
              </a:rPr>
              <a:t>A theory with an ensemble of values of </a:t>
            </a:r>
            <a:r>
              <a:rPr lang="el-GR" sz="2400" dirty="0">
                <a:solidFill>
                  <a:srgbClr val="002060"/>
                </a:solidFill>
              </a:rPr>
              <a:t>Λ</a:t>
            </a:r>
            <a:endParaRPr lang="en-US" sz="2400" dirty="0">
              <a:solidFill>
                <a:srgbClr val="002060"/>
              </a:solidFill>
            </a:endParaRPr>
          </a:p>
          <a:p>
            <a:pPr marL="914400" lvl="1" indent="-457200">
              <a:buClr>
                <a:srgbClr val="FF0000"/>
              </a:buClr>
              <a:buFontTx/>
              <a:buAutoNum type="arabicParenR"/>
              <a:defRPr/>
            </a:pPr>
            <a:r>
              <a:rPr lang="en-US" sz="2400" dirty="0">
                <a:solidFill>
                  <a:srgbClr val="002060"/>
                </a:solidFill>
              </a:rPr>
              <a:t>A way to quantify “having structure” sufficiently</a:t>
            </a:r>
          </a:p>
          <a:p>
            <a:pPr marL="342900" indent="-342900">
              <a:buClr>
                <a:srgbClr val="FF0000"/>
              </a:buClr>
              <a:buFont typeface="Arial" pitchFamily="34" charset="0"/>
              <a:buChar char="•"/>
              <a:defRPr/>
            </a:pPr>
            <a:r>
              <a:rPr lang="en-US" sz="2400" dirty="0">
                <a:solidFill>
                  <a:srgbClr val="002060"/>
                </a:solidFill>
              </a:rPr>
              <a:t>Weinberg used some simple choices for 1) and 2) and “predicted” a value of </a:t>
            </a:r>
            <a:r>
              <a:rPr lang="el-GR" sz="2400" dirty="0">
                <a:solidFill>
                  <a:srgbClr val="002060"/>
                </a:solidFill>
              </a:rPr>
              <a:t>Λ</a:t>
            </a:r>
            <a:r>
              <a:rPr lang="en-US" sz="2400" dirty="0">
                <a:solidFill>
                  <a:srgbClr val="002060"/>
                </a:solidFill>
              </a:rPr>
              <a:t> in 1987 similar to the value discovered ~10 years later. </a:t>
            </a:r>
          </a:p>
          <a:p>
            <a:pPr marL="342900" indent="-342900">
              <a:buClr>
                <a:srgbClr val="FF0000"/>
              </a:buClr>
              <a:buFont typeface="Arial" pitchFamily="34" charset="0"/>
              <a:buChar char="•"/>
              <a:defRPr/>
            </a:pPr>
            <a:r>
              <a:rPr lang="en-US" sz="2400" dirty="0">
                <a:solidFill>
                  <a:srgbClr val="002060"/>
                </a:solidFill>
              </a:rPr>
              <a:t>Since then string theorists have argued that the string theory landscape delivers a suitable ensemble of </a:t>
            </a:r>
            <a:r>
              <a:rPr lang="el-GR" sz="2400" dirty="0">
                <a:solidFill>
                  <a:srgbClr val="002060"/>
                </a:solidFill>
              </a:rPr>
              <a:t>Λ</a:t>
            </a:r>
            <a:r>
              <a:rPr lang="en-US" sz="2400" dirty="0">
                <a:solidFill>
                  <a:srgbClr val="002060"/>
                </a:solidFill>
              </a:rPr>
              <a:t>’s (Bousso &amp; Polchinski) </a:t>
            </a:r>
            <a:endParaRPr lang="el-GR" sz="2400" dirty="0">
              <a:solidFill>
                <a:srgbClr val="002060"/>
              </a:solidFill>
            </a:endParaRPr>
          </a:p>
          <a:p>
            <a:pPr marL="342900" indent="-342900">
              <a:buClr>
                <a:srgbClr val="FF0000"/>
              </a:buClr>
              <a:buFont typeface="Arial" pitchFamily="34" charset="0"/>
              <a:buChar char="•"/>
              <a:defRPr/>
            </a:pPr>
            <a:endParaRPr lang="el-GR" sz="2400" dirty="0">
              <a:solidFill>
                <a:srgbClr val="002060"/>
              </a:solidFill>
            </a:endParaRPr>
          </a:p>
          <a:p>
            <a:pPr marL="342900" indent="-342900">
              <a:buClr>
                <a:srgbClr val="FF0000"/>
              </a:buClr>
              <a:buFont typeface="Arial" pitchFamily="34" charset="0"/>
              <a:buChar char="•"/>
              <a:defRPr/>
            </a:pPr>
            <a:endParaRPr lang="en-US" sz="2400" dirty="0">
              <a:solidFill>
                <a:srgbClr val="002060"/>
              </a:solidFill>
            </a:endParaRPr>
          </a:p>
          <a:p>
            <a:pPr lvl="1">
              <a:buClr>
                <a:srgbClr val="FF0000"/>
              </a:buClr>
              <a:defRPr/>
            </a:pPr>
            <a:endParaRPr lang="en-US" sz="2400" dirty="0">
              <a:solidFill>
                <a:srgbClr val="002060"/>
              </a:solidFill>
            </a:endParaRPr>
          </a:p>
        </p:txBody>
      </p:sp>
      <p:sp>
        <p:nvSpPr>
          <p:cNvPr id="2" name="Date Placeholder 1"/>
          <p:cNvSpPr>
            <a:spLocks noGrp="1"/>
          </p:cNvSpPr>
          <p:nvPr>
            <p:ph type="dt" sz="half" idx="10"/>
          </p:nvPr>
        </p:nvSpPr>
        <p:spPr/>
        <p:txBody>
          <a:bodyPr/>
          <a:lstStyle/>
          <a:p>
            <a:pPr>
              <a:defRPr/>
            </a:pPr>
            <a:fld id="{DDCD7B51-3B68-40A3-8713-3A318C34AA4C}"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36</a:t>
            </a:fld>
            <a:endParaRPr lang="en-US">
              <a:solidFill>
                <a:srgbClr val="002060">
                  <a:tint val="75000"/>
                </a:srgbClr>
              </a:solidFill>
            </a:endParaRPr>
          </a:p>
        </p:txBody>
      </p:sp>
    </p:spTree>
    <p:extLst>
      <p:ext uri="{BB962C8B-B14F-4D97-AF65-F5344CB8AC3E}">
        <p14:creationId xmlns:p14="http://schemas.microsoft.com/office/powerpoint/2010/main" val="286700019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890" name="Group 19"/>
          <p:cNvGrpSpPr>
            <a:grpSpLocks/>
          </p:cNvGrpSpPr>
          <p:nvPr/>
        </p:nvGrpSpPr>
        <p:grpSpPr bwMode="auto">
          <a:xfrm>
            <a:off x="5562600" y="1057275"/>
            <a:ext cx="2438400" cy="1228725"/>
            <a:chOff x="1152" y="666"/>
            <a:chExt cx="1536" cy="774"/>
          </a:xfrm>
        </p:grpSpPr>
        <p:sp>
          <p:nvSpPr>
            <p:cNvPr id="37945" name="AutoShape 10"/>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46" name="AutoShape 9"/>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47" name="AutoShape 8"/>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48" name="AutoShape 4"/>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49" name="AutoShape 5"/>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50" name="AutoShape 6"/>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51" name="AutoShape 7"/>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52" name="Text Box 11"/>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7891" name="Group 20"/>
          <p:cNvGrpSpPr>
            <a:grpSpLocks/>
          </p:cNvGrpSpPr>
          <p:nvPr/>
        </p:nvGrpSpPr>
        <p:grpSpPr bwMode="auto">
          <a:xfrm>
            <a:off x="5562600" y="828675"/>
            <a:ext cx="2438400" cy="1228725"/>
            <a:chOff x="1152" y="666"/>
            <a:chExt cx="1536" cy="774"/>
          </a:xfrm>
        </p:grpSpPr>
        <p:sp>
          <p:nvSpPr>
            <p:cNvPr id="37937" name="AutoShape 21"/>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38" name="AutoShape 22"/>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39" name="AutoShape 23"/>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40" name="AutoShape 24"/>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41" name="AutoShape 25"/>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42" name="AutoShape 26"/>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43" name="AutoShape 27"/>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44" name="Text Box 28"/>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7892" name="Group 29"/>
          <p:cNvGrpSpPr>
            <a:grpSpLocks/>
          </p:cNvGrpSpPr>
          <p:nvPr/>
        </p:nvGrpSpPr>
        <p:grpSpPr bwMode="auto">
          <a:xfrm>
            <a:off x="5562600" y="609600"/>
            <a:ext cx="2438400" cy="1228725"/>
            <a:chOff x="1152" y="666"/>
            <a:chExt cx="1536" cy="774"/>
          </a:xfrm>
        </p:grpSpPr>
        <p:sp>
          <p:nvSpPr>
            <p:cNvPr id="37929" name="AutoShape 30"/>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30" name="AutoShape 31"/>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31" name="AutoShape 32"/>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32" name="AutoShape 33"/>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33" name="AutoShape 34"/>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34" name="AutoShape 35"/>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35" name="AutoShape 36"/>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36" name="Text Box 37"/>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7893" name="Group 38"/>
          <p:cNvGrpSpPr>
            <a:grpSpLocks/>
          </p:cNvGrpSpPr>
          <p:nvPr/>
        </p:nvGrpSpPr>
        <p:grpSpPr bwMode="auto">
          <a:xfrm>
            <a:off x="5562600" y="371475"/>
            <a:ext cx="2438400" cy="1228725"/>
            <a:chOff x="1152" y="666"/>
            <a:chExt cx="1536" cy="774"/>
          </a:xfrm>
        </p:grpSpPr>
        <p:sp>
          <p:nvSpPr>
            <p:cNvPr id="37921" name="AutoShape 39"/>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22" name="AutoShape 40"/>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23" name="AutoShape 41"/>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24" name="AutoShape 42"/>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25" name="AutoShape 43"/>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26" name="AutoShape 44"/>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27" name="AutoShape 45"/>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28" name="Text Box 46"/>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7894" name="Group 47"/>
          <p:cNvGrpSpPr>
            <a:grpSpLocks/>
          </p:cNvGrpSpPr>
          <p:nvPr/>
        </p:nvGrpSpPr>
        <p:grpSpPr bwMode="auto">
          <a:xfrm>
            <a:off x="5562600" y="142875"/>
            <a:ext cx="2438400" cy="1228725"/>
            <a:chOff x="1152" y="666"/>
            <a:chExt cx="1536" cy="774"/>
          </a:xfrm>
        </p:grpSpPr>
        <p:sp>
          <p:nvSpPr>
            <p:cNvPr id="37913" name="AutoShape 48"/>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14" name="AutoShape 49"/>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15" name="AutoShape 50"/>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16" name="AutoShape 51"/>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17" name="AutoShape 52"/>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18" name="AutoShape 53"/>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19" name="AutoShape 54"/>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20" name="Text Box 55"/>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7895" name="Group 56"/>
          <p:cNvGrpSpPr>
            <a:grpSpLocks/>
          </p:cNvGrpSpPr>
          <p:nvPr/>
        </p:nvGrpSpPr>
        <p:grpSpPr bwMode="auto">
          <a:xfrm>
            <a:off x="5562600" y="-76200"/>
            <a:ext cx="2438400" cy="1228725"/>
            <a:chOff x="1152" y="666"/>
            <a:chExt cx="1536" cy="774"/>
          </a:xfrm>
        </p:grpSpPr>
        <p:sp>
          <p:nvSpPr>
            <p:cNvPr id="37905" name="AutoShape 57"/>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06" name="AutoShape 58"/>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07" name="AutoShape 59"/>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08" name="AutoShape 60"/>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09" name="AutoShape 61"/>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10" name="AutoShape 62"/>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11" name="AutoShape 63"/>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12" name="Text Box 64"/>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sp>
        <p:nvSpPr>
          <p:cNvPr id="37896" name="Text Box 65"/>
          <p:cNvSpPr txBox="1">
            <a:spLocks noChangeArrowheads="1"/>
          </p:cNvSpPr>
          <p:nvPr/>
        </p:nvSpPr>
        <p:spPr bwMode="auto">
          <a:xfrm>
            <a:off x="228600" y="228600"/>
            <a:ext cx="39624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3399"/>
                </a:solidFill>
                <a:latin typeface="Comic Sans MS" pitchFamily="66" charset="0"/>
                <a:cs typeface="Arial" charset="0"/>
              </a:rPr>
              <a:t>Comment on how we use knowledge (“A” word!)</a:t>
            </a:r>
          </a:p>
        </p:txBody>
      </p:sp>
      <p:sp>
        <p:nvSpPr>
          <p:cNvPr id="37897" name="Text Box 66"/>
          <p:cNvSpPr txBox="1">
            <a:spLocks noChangeArrowheads="1"/>
          </p:cNvSpPr>
          <p:nvPr/>
        </p:nvSpPr>
        <p:spPr bwMode="auto">
          <a:xfrm>
            <a:off x="990600" y="1219200"/>
            <a:ext cx="3657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3399"/>
                </a:solidFill>
                <a:latin typeface="Comic Sans MS" pitchFamily="66" charset="0"/>
                <a:cs typeface="Arial" charset="0"/>
              </a:rPr>
              <a:t>Total knowledge about the universe</a:t>
            </a:r>
            <a:r>
              <a:rPr lang="en-US" altLang="en-US" sz="2400">
                <a:solidFill>
                  <a:srgbClr val="003399"/>
                </a:solidFill>
                <a:latin typeface="Comic Sans MS" pitchFamily="66" charset="0"/>
                <a:cs typeface="Arial" charset="0"/>
                <a:sym typeface="Wingdings" pitchFamily="2" charset="2"/>
              </a:rPr>
              <a:t></a:t>
            </a:r>
            <a:endParaRPr lang="en-US" altLang="en-US" sz="2400">
              <a:solidFill>
                <a:srgbClr val="003399"/>
              </a:solidFill>
              <a:latin typeface="Comic Sans MS" pitchFamily="66" charset="0"/>
              <a:cs typeface="Arial" charset="0"/>
            </a:endParaRPr>
          </a:p>
        </p:txBody>
      </p:sp>
      <p:sp>
        <p:nvSpPr>
          <p:cNvPr id="37898" name="Text Box 67"/>
          <p:cNvSpPr txBox="1">
            <a:spLocks noChangeArrowheads="1"/>
          </p:cNvSpPr>
          <p:nvPr/>
        </p:nvSpPr>
        <p:spPr bwMode="auto">
          <a:xfrm>
            <a:off x="533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Input</a:t>
            </a:r>
          </a:p>
        </p:txBody>
      </p:sp>
      <p:sp>
        <p:nvSpPr>
          <p:cNvPr id="37899" name="Text Box 68"/>
          <p:cNvSpPr txBox="1">
            <a:spLocks noChangeArrowheads="1"/>
          </p:cNvSpPr>
          <p:nvPr/>
        </p:nvSpPr>
        <p:spPr bwMode="auto">
          <a:xfrm>
            <a:off x="3200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Theory</a:t>
            </a:r>
          </a:p>
        </p:txBody>
      </p:sp>
      <p:sp>
        <p:nvSpPr>
          <p:cNvPr id="37900" name="Text Box 69"/>
          <p:cNvSpPr txBox="1">
            <a:spLocks noChangeArrowheads="1"/>
          </p:cNvSpPr>
          <p:nvPr/>
        </p:nvSpPr>
        <p:spPr bwMode="auto">
          <a:xfrm>
            <a:off x="59436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Output</a:t>
            </a:r>
          </a:p>
        </p:txBody>
      </p:sp>
      <p:sp>
        <p:nvSpPr>
          <p:cNvPr id="37901" name="AutoShape 70"/>
          <p:cNvSpPr>
            <a:spLocks noChangeArrowheads="1"/>
          </p:cNvSpPr>
          <p:nvPr/>
        </p:nvSpPr>
        <p:spPr bwMode="auto">
          <a:xfrm>
            <a:off x="3200400" y="3429000"/>
            <a:ext cx="1371600" cy="1371600"/>
          </a:xfrm>
          <a:prstGeom prst="sun">
            <a:avLst>
              <a:gd name="adj" fmla="val 14583"/>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02" name="AutoShape 71"/>
          <p:cNvSpPr>
            <a:spLocks noChangeArrowheads="1"/>
          </p:cNvSpPr>
          <p:nvPr/>
        </p:nvSpPr>
        <p:spPr bwMode="auto">
          <a:xfrm>
            <a:off x="4038600" y="4495800"/>
            <a:ext cx="914400" cy="838200"/>
          </a:xfrm>
          <a:prstGeom prst="sun">
            <a:avLst>
              <a:gd name="adj" fmla="val 25000"/>
            </a:avLst>
          </a:prstGeom>
          <a:solidFill>
            <a:schemeClr val="accent2"/>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03" name="AutoShape 72"/>
          <p:cNvSpPr>
            <a:spLocks noChangeArrowheads="1"/>
          </p:cNvSpPr>
          <p:nvPr/>
        </p:nvSpPr>
        <p:spPr bwMode="auto">
          <a:xfrm>
            <a:off x="3505200" y="5029200"/>
            <a:ext cx="1066800" cy="990600"/>
          </a:xfrm>
          <a:prstGeom prst="sun">
            <a:avLst>
              <a:gd name="adj" fmla="val 25000"/>
            </a:avLst>
          </a:prstGeom>
          <a:solidFill>
            <a:srgbClr val="FFFF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7904" name="Oval 76">
            <a:hlinkClick r:id="rId2" action="ppaction://hlinksldjump"/>
          </p:cNvPr>
          <p:cNvSpPr>
            <a:spLocks noChangeArrowheads="1"/>
          </p:cNvSpPr>
          <p:nvPr/>
        </p:nvSpPr>
        <p:spPr bwMode="auto">
          <a:xfrm>
            <a:off x="8610600" y="76200"/>
            <a:ext cx="381000" cy="381000"/>
          </a:xfrm>
          <a:prstGeom prst="ellipse">
            <a:avLst/>
          </a:prstGeom>
          <a:solidFill>
            <a:srgbClr val="DDDDDD">
              <a:alpha val="4117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610174C7-9E9A-45D3-ABBF-33B86074CB6F}"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37</a:t>
            </a:fld>
            <a:endParaRPr lang="en-US">
              <a:solidFill>
                <a:srgbClr val="002060">
                  <a:tint val="75000"/>
                </a:srgbClr>
              </a:solidFill>
            </a:endParaRPr>
          </a:p>
        </p:txBody>
      </p:sp>
    </p:spTree>
    <p:extLst>
      <p:ext uri="{BB962C8B-B14F-4D97-AF65-F5344CB8AC3E}">
        <p14:creationId xmlns:p14="http://schemas.microsoft.com/office/powerpoint/2010/main" val="1166415554"/>
      </p:ext>
    </p:extLst>
  </p:cSld>
  <p:clrMapOvr>
    <a:masterClrMapping/>
  </p:clrMapOvr>
  <p:transition spd="slow"/>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4" name="Group 2"/>
          <p:cNvGrpSpPr>
            <a:grpSpLocks/>
          </p:cNvGrpSpPr>
          <p:nvPr/>
        </p:nvGrpSpPr>
        <p:grpSpPr bwMode="auto">
          <a:xfrm>
            <a:off x="5562600" y="1057275"/>
            <a:ext cx="2438400" cy="1228725"/>
            <a:chOff x="1152" y="666"/>
            <a:chExt cx="1536" cy="774"/>
          </a:xfrm>
        </p:grpSpPr>
        <p:sp>
          <p:nvSpPr>
            <p:cNvPr id="38970" name="AutoShape 3"/>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71" name="AutoShape 4"/>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72" name="AutoShape 5"/>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73" name="AutoShape 6"/>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74" name="AutoShape 7"/>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75" name="AutoShape 8"/>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76" name="AutoShape 9"/>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77" name="Text Box 10"/>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8915" name="Group 11"/>
          <p:cNvGrpSpPr>
            <a:grpSpLocks/>
          </p:cNvGrpSpPr>
          <p:nvPr/>
        </p:nvGrpSpPr>
        <p:grpSpPr bwMode="auto">
          <a:xfrm>
            <a:off x="5562600" y="828675"/>
            <a:ext cx="2438400" cy="1228725"/>
            <a:chOff x="1152" y="666"/>
            <a:chExt cx="1536" cy="774"/>
          </a:xfrm>
        </p:grpSpPr>
        <p:sp>
          <p:nvSpPr>
            <p:cNvPr id="38962" name="AutoShape 12"/>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63" name="AutoShape 13"/>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64" name="AutoShape 14"/>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65" name="AutoShape 15"/>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66" name="AutoShape 16"/>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67" name="AutoShape 17"/>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68" name="AutoShape 18"/>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69" name="Text Box 19"/>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8916" name="Group 20"/>
          <p:cNvGrpSpPr>
            <a:grpSpLocks/>
          </p:cNvGrpSpPr>
          <p:nvPr/>
        </p:nvGrpSpPr>
        <p:grpSpPr bwMode="auto">
          <a:xfrm>
            <a:off x="5562600" y="609600"/>
            <a:ext cx="2438400" cy="1228725"/>
            <a:chOff x="1152" y="666"/>
            <a:chExt cx="1536" cy="774"/>
          </a:xfrm>
        </p:grpSpPr>
        <p:sp>
          <p:nvSpPr>
            <p:cNvPr id="38954" name="AutoShape 21"/>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55" name="AutoShape 22"/>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56" name="AutoShape 23"/>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57" name="AutoShape 24"/>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58" name="AutoShape 25"/>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59" name="AutoShape 26"/>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60" name="AutoShape 27"/>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61" name="Text Box 28"/>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8917" name="Group 29"/>
          <p:cNvGrpSpPr>
            <a:grpSpLocks/>
          </p:cNvGrpSpPr>
          <p:nvPr/>
        </p:nvGrpSpPr>
        <p:grpSpPr bwMode="auto">
          <a:xfrm>
            <a:off x="5562600" y="371475"/>
            <a:ext cx="2438400" cy="1228725"/>
            <a:chOff x="1152" y="666"/>
            <a:chExt cx="1536" cy="774"/>
          </a:xfrm>
        </p:grpSpPr>
        <p:sp>
          <p:nvSpPr>
            <p:cNvPr id="38946" name="AutoShape 30"/>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47" name="AutoShape 31"/>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48" name="AutoShape 32"/>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49" name="AutoShape 33"/>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50" name="AutoShape 34"/>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51" name="AutoShape 35"/>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52" name="AutoShape 36"/>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53" name="Text Box 37"/>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8918" name="Group 38"/>
          <p:cNvGrpSpPr>
            <a:grpSpLocks/>
          </p:cNvGrpSpPr>
          <p:nvPr/>
        </p:nvGrpSpPr>
        <p:grpSpPr bwMode="auto">
          <a:xfrm>
            <a:off x="5562600" y="152400"/>
            <a:ext cx="2438400" cy="1228725"/>
            <a:chOff x="1152" y="666"/>
            <a:chExt cx="1536" cy="774"/>
          </a:xfrm>
        </p:grpSpPr>
        <p:sp>
          <p:nvSpPr>
            <p:cNvPr id="38938" name="AutoShape 39"/>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39" name="AutoShape 40"/>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40" name="AutoShape 41"/>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41" name="AutoShape 42"/>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42" name="AutoShape 43"/>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43" name="AutoShape 44"/>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44" name="AutoShape 45"/>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45" name="Text Box 46"/>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7" name="Group 47"/>
          <p:cNvGrpSpPr>
            <a:grpSpLocks/>
          </p:cNvGrpSpPr>
          <p:nvPr/>
        </p:nvGrpSpPr>
        <p:grpSpPr bwMode="auto">
          <a:xfrm>
            <a:off x="0" y="3419475"/>
            <a:ext cx="2438400" cy="1228725"/>
            <a:chOff x="1152" y="666"/>
            <a:chExt cx="1536" cy="774"/>
          </a:xfrm>
        </p:grpSpPr>
        <p:sp>
          <p:nvSpPr>
            <p:cNvPr id="38930" name="AutoShape 48"/>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31" name="AutoShape 49"/>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32" name="AutoShape 50"/>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33" name="AutoShape 51"/>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34" name="AutoShape 52"/>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35" name="AutoShape 53"/>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36" name="AutoShape 54"/>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37" name="Text Box 55"/>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sp>
        <p:nvSpPr>
          <p:cNvPr id="38920" name="Text Box 56"/>
          <p:cNvSpPr txBox="1">
            <a:spLocks noChangeArrowheads="1"/>
          </p:cNvSpPr>
          <p:nvPr/>
        </p:nvSpPr>
        <p:spPr bwMode="auto">
          <a:xfrm>
            <a:off x="228600" y="457200"/>
            <a:ext cx="396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3399"/>
                </a:solidFill>
                <a:latin typeface="Comic Sans MS" pitchFamily="66" charset="0"/>
                <a:cs typeface="Arial" charset="0"/>
              </a:rPr>
              <a:t>Comment on the “A” word:</a:t>
            </a:r>
          </a:p>
        </p:txBody>
      </p:sp>
      <p:sp>
        <p:nvSpPr>
          <p:cNvPr id="38921" name="Text Box 57"/>
          <p:cNvSpPr txBox="1">
            <a:spLocks noChangeArrowheads="1"/>
          </p:cNvSpPr>
          <p:nvPr/>
        </p:nvSpPr>
        <p:spPr bwMode="auto">
          <a:xfrm>
            <a:off x="990600" y="1219200"/>
            <a:ext cx="3657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3399"/>
                </a:solidFill>
                <a:latin typeface="Comic Sans MS" pitchFamily="66" charset="0"/>
                <a:cs typeface="Arial" charset="0"/>
              </a:rPr>
              <a:t>Total knowledge about the universe</a:t>
            </a:r>
            <a:r>
              <a:rPr lang="en-US" altLang="en-US" sz="2400">
                <a:solidFill>
                  <a:srgbClr val="003399"/>
                </a:solidFill>
                <a:latin typeface="Comic Sans MS" pitchFamily="66" charset="0"/>
                <a:cs typeface="Arial" charset="0"/>
                <a:sym typeface="Wingdings" pitchFamily="2" charset="2"/>
              </a:rPr>
              <a:t></a:t>
            </a:r>
            <a:endParaRPr lang="en-US" altLang="en-US" sz="2400">
              <a:solidFill>
                <a:srgbClr val="003399"/>
              </a:solidFill>
              <a:latin typeface="Comic Sans MS" pitchFamily="66" charset="0"/>
              <a:cs typeface="Arial" charset="0"/>
            </a:endParaRPr>
          </a:p>
        </p:txBody>
      </p:sp>
      <p:sp>
        <p:nvSpPr>
          <p:cNvPr id="38922" name="Text Box 58"/>
          <p:cNvSpPr txBox="1">
            <a:spLocks noChangeArrowheads="1"/>
          </p:cNvSpPr>
          <p:nvPr/>
        </p:nvSpPr>
        <p:spPr bwMode="auto">
          <a:xfrm>
            <a:off x="533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Input</a:t>
            </a:r>
          </a:p>
        </p:txBody>
      </p:sp>
      <p:sp>
        <p:nvSpPr>
          <p:cNvPr id="38923" name="Text Box 59"/>
          <p:cNvSpPr txBox="1">
            <a:spLocks noChangeArrowheads="1"/>
          </p:cNvSpPr>
          <p:nvPr/>
        </p:nvSpPr>
        <p:spPr bwMode="auto">
          <a:xfrm>
            <a:off x="3200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Theory</a:t>
            </a:r>
          </a:p>
        </p:txBody>
      </p:sp>
      <p:sp>
        <p:nvSpPr>
          <p:cNvPr id="38924" name="Text Box 60"/>
          <p:cNvSpPr txBox="1">
            <a:spLocks noChangeArrowheads="1"/>
          </p:cNvSpPr>
          <p:nvPr/>
        </p:nvSpPr>
        <p:spPr bwMode="auto">
          <a:xfrm>
            <a:off x="59436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Output</a:t>
            </a:r>
          </a:p>
        </p:txBody>
      </p:sp>
      <p:sp>
        <p:nvSpPr>
          <p:cNvPr id="38925" name="AutoShape 61"/>
          <p:cNvSpPr>
            <a:spLocks noChangeArrowheads="1"/>
          </p:cNvSpPr>
          <p:nvPr/>
        </p:nvSpPr>
        <p:spPr bwMode="auto">
          <a:xfrm>
            <a:off x="3200400" y="3429000"/>
            <a:ext cx="1371600" cy="1371600"/>
          </a:xfrm>
          <a:prstGeom prst="sun">
            <a:avLst>
              <a:gd name="adj" fmla="val 14583"/>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26" name="AutoShape 62"/>
          <p:cNvSpPr>
            <a:spLocks noChangeArrowheads="1"/>
          </p:cNvSpPr>
          <p:nvPr/>
        </p:nvSpPr>
        <p:spPr bwMode="auto">
          <a:xfrm>
            <a:off x="4038600" y="4495800"/>
            <a:ext cx="914400" cy="838200"/>
          </a:xfrm>
          <a:prstGeom prst="sun">
            <a:avLst>
              <a:gd name="adj" fmla="val 25000"/>
            </a:avLst>
          </a:prstGeom>
          <a:solidFill>
            <a:schemeClr val="accent2"/>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27" name="AutoShape 63"/>
          <p:cNvSpPr>
            <a:spLocks noChangeArrowheads="1"/>
          </p:cNvSpPr>
          <p:nvPr/>
        </p:nvSpPr>
        <p:spPr bwMode="auto">
          <a:xfrm>
            <a:off x="3505200" y="5029200"/>
            <a:ext cx="1066800" cy="990600"/>
          </a:xfrm>
          <a:prstGeom prst="sun">
            <a:avLst>
              <a:gd name="adj" fmla="val 25000"/>
            </a:avLst>
          </a:prstGeom>
          <a:solidFill>
            <a:srgbClr val="FFFF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7666" name="AutoShape 82"/>
          <p:cNvSpPr>
            <a:spLocks noChangeArrowheads="1"/>
          </p:cNvSpPr>
          <p:nvPr/>
        </p:nvSpPr>
        <p:spPr bwMode="auto">
          <a:xfrm>
            <a:off x="2590800" y="4114800"/>
            <a:ext cx="533400" cy="228600"/>
          </a:xfrm>
          <a:prstGeom prst="rightArrow">
            <a:avLst>
              <a:gd name="adj1" fmla="val 50000"/>
              <a:gd name="adj2" fmla="val 58333"/>
            </a:avLst>
          </a:prstGeom>
          <a:solidFill>
            <a:srgbClr val="003399"/>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8929" name="Oval 88">
            <a:hlinkClick r:id="rId2" action="ppaction://hlinksldjump"/>
          </p:cNvPr>
          <p:cNvSpPr>
            <a:spLocks noChangeArrowheads="1"/>
          </p:cNvSpPr>
          <p:nvPr/>
        </p:nvSpPr>
        <p:spPr bwMode="auto">
          <a:xfrm>
            <a:off x="8610600" y="76200"/>
            <a:ext cx="381000" cy="381000"/>
          </a:xfrm>
          <a:prstGeom prst="ellipse">
            <a:avLst/>
          </a:prstGeom>
          <a:solidFill>
            <a:srgbClr val="DDDDDD">
              <a:alpha val="4117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CE0246DA-9DFA-4E78-8D5A-CF7E3C614A0F}"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38</a:t>
            </a:fld>
            <a:endParaRPr lang="en-US">
              <a:solidFill>
                <a:srgbClr val="002060">
                  <a:tint val="75000"/>
                </a:srgbClr>
              </a:solidFill>
            </a:endParaRPr>
          </a:p>
        </p:txBody>
      </p:sp>
    </p:spTree>
    <p:extLst>
      <p:ext uri="{BB962C8B-B14F-4D97-AF65-F5344CB8AC3E}">
        <p14:creationId xmlns:p14="http://schemas.microsoft.com/office/powerpoint/2010/main" val="215224245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3"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7666"/>
                                        </p:tgtEl>
                                        <p:attrNameLst>
                                          <p:attrName>style.visibility</p:attrName>
                                        </p:attrNameLst>
                                      </p:cBhvr>
                                      <p:to>
                                        <p:strVal val="visible"/>
                                      </p:to>
                                    </p:set>
                                    <p:animEffect transition="in" filter="wipe(left)">
                                      <p:cBhvr>
                                        <p:cTn id="12" dur="500"/>
                                        <p:tgtEl>
                                          <p:spTgt spid="676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6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38" name="Group 2"/>
          <p:cNvGrpSpPr>
            <a:grpSpLocks/>
          </p:cNvGrpSpPr>
          <p:nvPr/>
        </p:nvGrpSpPr>
        <p:grpSpPr bwMode="auto">
          <a:xfrm>
            <a:off x="5562600" y="1057275"/>
            <a:ext cx="2438400" cy="1228725"/>
            <a:chOff x="1152" y="666"/>
            <a:chExt cx="1536" cy="774"/>
          </a:xfrm>
        </p:grpSpPr>
        <p:sp>
          <p:nvSpPr>
            <p:cNvPr id="39994" name="AutoShape 3"/>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95" name="AutoShape 4"/>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96" name="AutoShape 5"/>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97" name="AutoShape 6"/>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98" name="AutoShape 7"/>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99" name="AutoShape 8"/>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000" name="AutoShape 9"/>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001" name="Text Box 10"/>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9939" name="Group 11"/>
          <p:cNvGrpSpPr>
            <a:grpSpLocks/>
          </p:cNvGrpSpPr>
          <p:nvPr/>
        </p:nvGrpSpPr>
        <p:grpSpPr bwMode="auto">
          <a:xfrm>
            <a:off x="5562600" y="828675"/>
            <a:ext cx="2438400" cy="1228725"/>
            <a:chOff x="1152" y="666"/>
            <a:chExt cx="1536" cy="774"/>
          </a:xfrm>
        </p:grpSpPr>
        <p:sp>
          <p:nvSpPr>
            <p:cNvPr id="39986" name="AutoShape 12"/>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87" name="AutoShape 13"/>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88" name="AutoShape 14"/>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89" name="AutoShape 15"/>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90" name="AutoShape 16"/>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91" name="AutoShape 17"/>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92" name="AutoShape 18"/>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93" name="Text Box 19"/>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9940" name="Group 20"/>
          <p:cNvGrpSpPr>
            <a:grpSpLocks/>
          </p:cNvGrpSpPr>
          <p:nvPr/>
        </p:nvGrpSpPr>
        <p:grpSpPr bwMode="auto">
          <a:xfrm>
            <a:off x="5562600" y="609600"/>
            <a:ext cx="2438400" cy="1228725"/>
            <a:chOff x="1152" y="666"/>
            <a:chExt cx="1536" cy="774"/>
          </a:xfrm>
        </p:grpSpPr>
        <p:sp>
          <p:nvSpPr>
            <p:cNvPr id="39978" name="AutoShape 21"/>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79" name="AutoShape 22"/>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80" name="AutoShape 23"/>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81" name="AutoShape 24"/>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82" name="AutoShape 25"/>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83" name="AutoShape 26"/>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84" name="AutoShape 27"/>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85" name="Text Box 28"/>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9941" name="Group 29"/>
          <p:cNvGrpSpPr>
            <a:grpSpLocks/>
          </p:cNvGrpSpPr>
          <p:nvPr/>
        </p:nvGrpSpPr>
        <p:grpSpPr bwMode="auto">
          <a:xfrm>
            <a:off x="5562600" y="371475"/>
            <a:ext cx="2438400" cy="1228725"/>
            <a:chOff x="1152" y="666"/>
            <a:chExt cx="1536" cy="774"/>
          </a:xfrm>
        </p:grpSpPr>
        <p:sp>
          <p:nvSpPr>
            <p:cNvPr id="39970" name="AutoShape 30"/>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71" name="AutoShape 31"/>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72" name="AutoShape 32"/>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73" name="AutoShape 33"/>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74" name="AutoShape 34"/>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75" name="AutoShape 35"/>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76" name="AutoShape 36"/>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77" name="Text Box 37"/>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9942" name="Group 38"/>
          <p:cNvGrpSpPr>
            <a:grpSpLocks/>
          </p:cNvGrpSpPr>
          <p:nvPr/>
        </p:nvGrpSpPr>
        <p:grpSpPr bwMode="auto">
          <a:xfrm>
            <a:off x="5562600" y="152400"/>
            <a:ext cx="2438400" cy="1228725"/>
            <a:chOff x="1152" y="666"/>
            <a:chExt cx="1536" cy="774"/>
          </a:xfrm>
        </p:grpSpPr>
        <p:sp>
          <p:nvSpPr>
            <p:cNvPr id="39962" name="AutoShape 39"/>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63" name="AutoShape 40"/>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64" name="AutoShape 41"/>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65" name="AutoShape 42"/>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66" name="AutoShape 43"/>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67" name="AutoShape 44"/>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68" name="AutoShape 45"/>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69" name="Text Box 46"/>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39943" name="Group 47"/>
          <p:cNvGrpSpPr>
            <a:grpSpLocks/>
          </p:cNvGrpSpPr>
          <p:nvPr/>
        </p:nvGrpSpPr>
        <p:grpSpPr bwMode="auto">
          <a:xfrm>
            <a:off x="0" y="3419475"/>
            <a:ext cx="2438400" cy="1228725"/>
            <a:chOff x="1152" y="666"/>
            <a:chExt cx="1536" cy="774"/>
          </a:xfrm>
        </p:grpSpPr>
        <p:sp>
          <p:nvSpPr>
            <p:cNvPr id="39954" name="AutoShape 48"/>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55" name="AutoShape 49"/>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56" name="AutoShape 50"/>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57" name="AutoShape 51"/>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58" name="AutoShape 52"/>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59" name="AutoShape 53"/>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60" name="AutoShape 54"/>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61" name="Text Box 55"/>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sp>
        <p:nvSpPr>
          <p:cNvPr id="39944" name="Text Box 56"/>
          <p:cNvSpPr txBox="1">
            <a:spLocks noChangeArrowheads="1"/>
          </p:cNvSpPr>
          <p:nvPr/>
        </p:nvSpPr>
        <p:spPr bwMode="auto">
          <a:xfrm>
            <a:off x="228600" y="457200"/>
            <a:ext cx="396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3399"/>
                </a:solidFill>
                <a:latin typeface="Comic Sans MS" pitchFamily="66" charset="0"/>
                <a:cs typeface="Arial" charset="0"/>
              </a:rPr>
              <a:t>Comment on the “A” word:</a:t>
            </a:r>
          </a:p>
        </p:txBody>
      </p:sp>
      <p:sp>
        <p:nvSpPr>
          <p:cNvPr id="39945" name="Text Box 57"/>
          <p:cNvSpPr txBox="1">
            <a:spLocks noChangeArrowheads="1"/>
          </p:cNvSpPr>
          <p:nvPr/>
        </p:nvSpPr>
        <p:spPr bwMode="auto">
          <a:xfrm>
            <a:off x="990600" y="1219200"/>
            <a:ext cx="3657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3399"/>
                </a:solidFill>
                <a:latin typeface="Comic Sans MS" pitchFamily="66" charset="0"/>
                <a:cs typeface="Arial" charset="0"/>
              </a:rPr>
              <a:t>Total knowledge about the universe</a:t>
            </a:r>
            <a:r>
              <a:rPr lang="en-US" altLang="en-US" sz="2400">
                <a:solidFill>
                  <a:srgbClr val="003399"/>
                </a:solidFill>
                <a:latin typeface="Comic Sans MS" pitchFamily="66" charset="0"/>
                <a:cs typeface="Arial" charset="0"/>
                <a:sym typeface="Wingdings" pitchFamily="2" charset="2"/>
              </a:rPr>
              <a:t></a:t>
            </a:r>
            <a:endParaRPr lang="en-US" altLang="en-US" sz="2400">
              <a:solidFill>
                <a:srgbClr val="003399"/>
              </a:solidFill>
              <a:latin typeface="Comic Sans MS" pitchFamily="66" charset="0"/>
              <a:cs typeface="Arial" charset="0"/>
            </a:endParaRPr>
          </a:p>
        </p:txBody>
      </p:sp>
      <p:sp>
        <p:nvSpPr>
          <p:cNvPr id="39946" name="Text Box 58"/>
          <p:cNvSpPr txBox="1">
            <a:spLocks noChangeArrowheads="1"/>
          </p:cNvSpPr>
          <p:nvPr/>
        </p:nvSpPr>
        <p:spPr bwMode="auto">
          <a:xfrm>
            <a:off x="533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Input</a:t>
            </a:r>
          </a:p>
        </p:txBody>
      </p:sp>
      <p:sp>
        <p:nvSpPr>
          <p:cNvPr id="39947" name="Text Box 59"/>
          <p:cNvSpPr txBox="1">
            <a:spLocks noChangeArrowheads="1"/>
          </p:cNvSpPr>
          <p:nvPr/>
        </p:nvSpPr>
        <p:spPr bwMode="auto">
          <a:xfrm>
            <a:off x="3200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Theory</a:t>
            </a:r>
          </a:p>
        </p:txBody>
      </p:sp>
      <p:sp>
        <p:nvSpPr>
          <p:cNvPr id="39948" name="Text Box 60"/>
          <p:cNvSpPr txBox="1">
            <a:spLocks noChangeArrowheads="1"/>
          </p:cNvSpPr>
          <p:nvPr/>
        </p:nvSpPr>
        <p:spPr bwMode="auto">
          <a:xfrm>
            <a:off x="59436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Output</a:t>
            </a:r>
          </a:p>
        </p:txBody>
      </p:sp>
      <p:sp>
        <p:nvSpPr>
          <p:cNvPr id="39949" name="AutoShape 61"/>
          <p:cNvSpPr>
            <a:spLocks noChangeArrowheads="1"/>
          </p:cNvSpPr>
          <p:nvPr/>
        </p:nvSpPr>
        <p:spPr bwMode="auto">
          <a:xfrm rot="942518">
            <a:off x="3200400" y="3429000"/>
            <a:ext cx="1371600" cy="1371600"/>
          </a:xfrm>
          <a:prstGeom prst="sun">
            <a:avLst>
              <a:gd name="adj" fmla="val 14583"/>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50" name="AutoShape 62"/>
          <p:cNvSpPr>
            <a:spLocks noChangeArrowheads="1"/>
          </p:cNvSpPr>
          <p:nvPr/>
        </p:nvSpPr>
        <p:spPr bwMode="auto">
          <a:xfrm rot="1407316">
            <a:off x="4038600" y="4495800"/>
            <a:ext cx="914400" cy="838200"/>
          </a:xfrm>
          <a:prstGeom prst="sun">
            <a:avLst>
              <a:gd name="adj" fmla="val 25000"/>
            </a:avLst>
          </a:prstGeom>
          <a:solidFill>
            <a:schemeClr val="accent2"/>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51" name="AutoShape 63"/>
          <p:cNvSpPr>
            <a:spLocks noChangeArrowheads="1"/>
          </p:cNvSpPr>
          <p:nvPr/>
        </p:nvSpPr>
        <p:spPr bwMode="auto">
          <a:xfrm rot="1144408">
            <a:off x="3505200" y="5029200"/>
            <a:ext cx="1066800" cy="990600"/>
          </a:xfrm>
          <a:prstGeom prst="sun">
            <a:avLst>
              <a:gd name="adj" fmla="val 25000"/>
            </a:avLst>
          </a:prstGeom>
          <a:solidFill>
            <a:srgbClr val="FFFF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52" name="AutoShape 64"/>
          <p:cNvSpPr>
            <a:spLocks noChangeArrowheads="1"/>
          </p:cNvSpPr>
          <p:nvPr/>
        </p:nvSpPr>
        <p:spPr bwMode="auto">
          <a:xfrm>
            <a:off x="2590800" y="4114800"/>
            <a:ext cx="533400" cy="228600"/>
          </a:xfrm>
          <a:prstGeom prst="rightArrow">
            <a:avLst>
              <a:gd name="adj1" fmla="val 50000"/>
              <a:gd name="adj2" fmla="val 58333"/>
            </a:avLst>
          </a:prstGeom>
          <a:solidFill>
            <a:srgbClr val="003399"/>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9953" name="Oval 69">
            <a:hlinkClick r:id="rId2" action="ppaction://hlinksldjump"/>
          </p:cNvPr>
          <p:cNvSpPr>
            <a:spLocks noChangeArrowheads="1"/>
          </p:cNvSpPr>
          <p:nvPr/>
        </p:nvSpPr>
        <p:spPr bwMode="auto">
          <a:xfrm>
            <a:off x="8610600" y="76200"/>
            <a:ext cx="381000" cy="381000"/>
          </a:xfrm>
          <a:prstGeom prst="ellipse">
            <a:avLst/>
          </a:prstGeom>
          <a:solidFill>
            <a:srgbClr val="DDDDDD">
              <a:alpha val="4117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14FDAFEF-F5E6-4A6B-BD60-43400EDA844B}"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39</a:t>
            </a:fld>
            <a:endParaRPr lang="en-US">
              <a:solidFill>
                <a:srgbClr val="002060">
                  <a:tint val="75000"/>
                </a:srgbClr>
              </a:solidFill>
            </a:endParaRPr>
          </a:p>
        </p:txBody>
      </p:sp>
    </p:spTree>
    <p:extLst>
      <p:ext uri="{BB962C8B-B14F-4D97-AF65-F5344CB8AC3E}">
        <p14:creationId xmlns:p14="http://schemas.microsoft.com/office/powerpoint/2010/main" val="3941776107"/>
      </p:ext>
    </p:extLst>
  </p:cSld>
  <p:clrMapOvr>
    <a:masterClrMapping/>
  </p:clrMapOvr>
  <p:transition spd="slow"/>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338" name="Object 3"/>
          <p:cNvGraphicFramePr>
            <a:graphicFrameLocks noChangeAspect="1"/>
          </p:cNvGraphicFramePr>
          <p:nvPr/>
        </p:nvGraphicFramePr>
        <p:xfrm>
          <a:off x="3733800" y="6019800"/>
          <a:ext cx="812800" cy="731838"/>
        </p:xfrm>
        <a:graphic>
          <a:graphicData uri="http://schemas.openxmlformats.org/presentationml/2006/ole">
            <mc:AlternateContent xmlns:mc="http://schemas.openxmlformats.org/markup-compatibility/2006">
              <mc:Choice xmlns:v="urn:schemas-microsoft-com:vml" Requires="v">
                <p:oleObj name="Equation" r:id="rId3" imgW="253890" imgH="228501" progId="Equation.DSMT4">
                  <p:embed/>
                </p:oleObj>
              </mc:Choice>
              <mc:Fallback>
                <p:oleObj name="Equation" r:id="rId3" imgW="253890" imgH="228501" progId="Equation.DSMT4">
                  <p:embed/>
                  <p:pic>
                    <p:nvPicPr>
                      <p:cNvPr id="14338"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3800" y="6019800"/>
                        <a:ext cx="812800" cy="7318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339" name="Text Box 3"/>
          <p:cNvSpPr txBox="1">
            <a:spLocks noChangeArrowheads="1"/>
          </p:cNvSpPr>
          <p:nvPr/>
        </p:nvSpPr>
        <p:spPr bwMode="auto">
          <a:xfrm>
            <a:off x="3276600" y="5715000"/>
            <a:ext cx="20875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800">
                <a:solidFill>
                  <a:srgbClr val="002060"/>
                </a:solidFill>
                <a:latin typeface="Verdana" pitchFamily="34" charset="0"/>
                <a:cs typeface="Arial" charset="0"/>
              </a:rPr>
              <a:t>Supernova</a:t>
            </a:r>
          </a:p>
        </p:txBody>
      </p:sp>
      <p:pic>
        <p:nvPicPr>
          <p:cNvPr id="14340" name="Picture 4" descr="SCP2003SNeCMBClust"/>
          <p:cNvPicPr>
            <a:picLocks noChangeAspect="1" noChangeArrowheads="1"/>
          </p:cNvPicPr>
          <p:nvPr/>
        </p:nvPicPr>
        <p:blipFill>
          <a:blip r:embed="rId5" cstate="print">
            <a:extLst>
              <a:ext uri="{28A0092B-C50C-407E-A947-70E740481C1C}">
                <a14:useLocalDpi xmlns:a14="http://schemas.microsoft.com/office/drawing/2010/main" val="0"/>
              </a:ext>
            </a:extLst>
          </a:blip>
          <a:srcRect l="8630" t="12141" r="16571" b="7785"/>
          <a:stretch>
            <a:fillRect/>
          </a:stretch>
        </p:blipFill>
        <p:spPr bwMode="auto">
          <a:xfrm>
            <a:off x="2286000" y="990600"/>
            <a:ext cx="4741863"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41" name="Line 5"/>
          <p:cNvSpPr>
            <a:spLocks noChangeShapeType="1"/>
          </p:cNvSpPr>
          <p:nvPr/>
        </p:nvSpPr>
        <p:spPr bwMode="auto">
          <a:xfrm>
            <a:off x="3200400" y="4114800"/>
            <a:ext cx="3352800" cy="0"/>
          </a:xfrm>
          <a:prstGeom prst="line">
            <a:avLst/>
          </a:prstGeom>
          <a:noFill/>
          <a:ln w="38100">
            <a:solidFill>
              <a:srgbClr val="CC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14342" name="Text Box 6"/>
          <p:cNvSpPr txBox="1">
            <a:spLocks noChangeArrowheads="1"/>
          </p:cNvSpPr>
          <p:nvPr/>
        </p:nvSpPr>
        <p:spPr bwMode="auto">
          <a:xfrm>
            <a:off x="7010400" y="2362200"/>
            <a:ext cx="2133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000">
                <a:solidFill>
                  <a:srgbClr val="002060"/>
                </a:solidFill>
                <a:latin typeface="Verdana" pitchFamily="34" charset="0"/>
                <a:cs typeface="Arial" charset="0"/>
              </a:rPr>
              <a:t>Preferred by data c. 2003</a:t>
            </a:r>
          </a:p>
        </p:txBody>
      </p:sp>
      <p:sp>
        <p:nvSpPr>
          <p:cNvPr id="14343" name="Oval 10"/>
          <p:cNvSpPr>
            <a:spLocks noChangeArrowheads="1"/>
          </p:cNvSpPr>
          <p:nvPr/>
        </p:nvSpPr>
        <p:spPr bwMode="auto">
          <a:xfrm>
            <a:off x="3276600" y="3124200"/>
            <a:ext cx="685800" cy="685800"/>
          </a:xfrm>
          <a:prstGeom prst="ellipse">
            <a:avLst/>
          </a:prstGeom>
          <a:noFill/>
          <a:ln w="9525">
            <a:solidFill>
              <a:srgbClr val="FF33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14344" name="Line 11"/>
          <p:cNvSpPr>
            <a:spLocks noChangeShapeType="1"/>
          </p:cNvSpPr>
          <p:nvPr/>
        </p:nvSpPr>
        <p:spPr bwMode="auto">
          <a:xfrm flipH="1">
            <a:off x="4038600" y="2895600"/>
            <a:ext cx="2971800" cy="5334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14345" name="Text Box 12"/>
          <p:cNvSpPr txBox="1">
            <a:spLocks noChangeArrowheads="1"/>
          </p:cNvSpPr>
          <p:nvPr/>
        </p:nvSpPr>
        <p:spPr bwMode="auto">
          <a:xfrm>
            <a:off x="76200" y="4191000"/>
            <a:ext cx="21336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000">
                <a:solidFill>
                  <a:srgbClr val="002060"/>
                </a:solidFill>
                <a:latin typeface="Verdana" pitchFamily="34" charset="0"/>
                <a:cs typeface="Arial" charset="0"/>
              </a:rPr>
              <a:t>“Ordinary” non accelerating matter</a:t>
            </a:r>
          </a:p>
        </p:txBody>
      </p:sp>
      <p:sp>
        <p:nvSpPr>
          <p:cNvPr id="14346" name="Text Box 2"/>
          <p:cNvSpPr txBox="1">
            <a:spLocks noChangeArrowheads="1"/>
          </p:cNvSpPr>
          <p:nvPr/>
        </p:nvSpPr>
        <p:spPr bwMode="auto">
          <a:xfrm>
            <a:off x="533400" y="0"/>
            <a:ext cx="8305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800">
                <a:solidFill>
                  <a:srgbClr val="002060"/>
                </a:solidFill>
                <a:latin typeface="Verdana" pitchFamily="34" charset="0"/>
                <a:cs typeface="Arial" charset="0"/>
              </a:rPr>
              <a:t>Cosmic acceleration</a:t>
            </a:r>
          </a:p>
          <a:p>
            <a:pPr eaLnBrk="1" fontAlgn="base" hangingPunct="1">
              <a:spcBef>
                <a:spcPct val="50000"/>
              </a:spcBef>
              <a:spcAft>
                <a:spcPct val="0"/>
              </a:spcAft>
              <a:buFontTx/>
              <a:buNone/>
            </a:pPr>
            <a:r>
              <a:rPr lang="en-US" altLang="en-US" sz="2400">
                <a:solidFill>
                  <a:srgbClr val="002060"/>
                </a:solidFill>
                <a:latin typeface="Verdana" pitchFamily="34" charset="0"/>
                <a:cs typeface="Arial" charset="0"/>
              </a:rPr>
              <a:t>Accelerating matter is required to fit current data</a:t>
            </a:r>
          </a:p>
        </p:txBody>
      </p:sp>
      <p:sp>
        <p:nvSpPr>
          <p:cNvPr id="14347" name="TextBox 1"/>
          <p:cNvSpPr txBox="1">
            <a:spLocks noChangeArrowheads="1"/>
          </p:cNvSpPr>
          <p:nvPr/>
        </p:nvSpPr>
        <p:spPr bwMode="auto">
          <a:xfrm>
            <a:off x="4700588" y="6367463"/>
            <a:ext cx="33766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1600">
                <a:solidFill>
                  <a:srgbClr val="002060"/>
                </a:solidFill>
                <a:cs typeface="Arial" charset="0"/>
              </a:rPr>
              <a:t>(Includes Dark Matter)</a:t>
            </a:r>
          </a:p>
        </p:txBody>
      </p:sp>
      <p:graphicFrame>
        <p:nvGraphicFramePr>
          <p:cNvPr id="14348" name="Object 2"/>
          <p:cNvGraphicFramePr>
            <a:graphicFrameLocks noChangeAspect="1"/>
          </p:cNvGraphicFramePr>
          <p:nvPr/>
        </p:nvGraphicFramePr>
        <p:xfrm>
          <a:off x="1828800" y="3100388"/>
          <a:ext cx="731838" cy="731837"/>
        </p:xfrm>
        <a:graphic>
          <a:graphicData uri="http://schemas.openxmlformats.org/presentationml/2006/ole">
            <mc:AlternateContent xmlns:mc="http://schemas.openxmlformats.org/markup-compatibility/2006">
              <mc:Choice xmlns:v="urn:schemas-microsoft-com:vml" Requires="v">
                <p:oleObj name="Equation" r:id="rId6" imgW="228600" imgH="228600" progId="Equation.DSMT4">
                  <p:embed/>
                </p:oleObj>
              </mc:Choice>
              <mc:Fallback>
                <p:oleObj name="Equation" r:id="rId6" imgW="228600" imgH="228600" progId="Equation.DSMT4">
                  <p:embed/>
                  <p:pic>
                    <p:nvPicPr>
                      <p:cNvPr id="14348" name="Object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28800" y="3100388"/>
                        <a:ext cx="731838" cy="731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349" name="Text Box 7"/>
          <p:cNvSpPr txBox="1">
            <a:spLocks noChangeArrowheads="1"/>
          </p:cNvSpPr>
          <p:nvPr/>
        </p:nvSpPr>
        <p:spPr bwMode="auto">
          <a:xfrm>
            <a:off x="2895600" y="5835650"/>
            <a:ext cx="5105400" cy="3365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2060"/>
                </a:solidFill>
                <a:latin typeface="Verdana" pitchFamily="34" charset="0"/>
                <a:cs typeface="Arial" charset="0"/>
                <a:sym typeface="Wingdings" pitchFamily="2" charset="2"/>
              </a:rPr>
              <a:t> </a:t>
            </a:r>
            <a:r>
              <a:rPr lang="en-US" altLang="en-US" sz="1600">
                <a:solidFill>
                  <a:srgbClr val="002060"/>
                </a:solidFill>
                <a:latin typeface="Verdana" pitchFamily="34" charset="0"/>
                <a:cs typeface="Arial" charset="0"/>
              </a:rPr>
              <a:t>Amount of “ordinary” gravitating matter</a:t>
            </a:r>
            <a:r>
              <a:rPr lang="en-US" altLang="en-US" sz="1600">
                <a:solidFill>
                  <a:srgbClr val="002060"/>
                </a:solidFill>
                <a:latin typeface="Verdana" pitchFamily="34" charset="0"/>
                <a:cs typeface="Arial" charset="0"/>
                <a:sym typeface="Wingdings" pitchFamily="2" charset="2"/>
              </a:rPr>
              <a:t></a:t>
            </a:r>
            <a:endParaRPr lang="en-US" altLang="en-US" sz="1600">
              <a:solidFill>
                <a:srgbClr val="002060"/>
              </a:solidFill>
              <a:latin typeface="Verdana" pitchFamily="34" charset="0"/>
              <a:cs typeface="Arial" charset="0"/>
            </a:endParaRPr>
          </a:p>
        </p:txBody>
      </p:sp>
      <p:sp>
        <p:nvSpPr>
          <p:cNvPr id="14350" name="Text Box 8"/>
          <p:cNvSpPr txBox="1">
            <a:spLocks noChangeArrowheads="1"/>
          </p:cNvSpPr>
          <p:nvPr/>
        </p:nvSpPr>
        <p:spPr bwMode="auto">
          <a:xfrm rot="-5400000">
            <a:off x="246062" y="3567113"/>
            <a:ext cx="4873625" cy="3365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2060"/>
                </a:solidFill>
                <a:latin typeface="Verdana" pitchFamily="34" charset="0"/>
                <a:cs typeface="Arial" charset="0"/>
                <a:sym typeface="Wingdings" pitchFamily="2" charset="2"/>
              </a:rPr>
              <a:t> </a:t>
            </a:r>
            <a:r>
              <a:rPr lang="en-US" altLang="en-US" sz="1600">
                <a:solidFill>
                  <a:srgbClr val="002060"/>
                </a:solidFill>
                <a:latin typeface="Verdana" pitchFamily="34" charset="0"/>
                <a:cs typeface="Arial" charset="0"/>
              </a:rPr>
              <a:t>Amount of w=-1 matter (“Dark energy”)</a:t>
            </a:r>
            <a:r>
              <a:rPr lang="en-US" altLang="en-US" sz="1600">
                <a:solidFill>
                  <a:srgbClr val="002060"/>
                </a:solidFill>
                <a:latin typeface="Verdana" pitchFamily="34" charset="0"/>
                <a:cs typeface="Arial" charset="0"/>
                <a:sym typeface="Wingdings" pitchFamily="2" charset="2"/>
              </a:rPr>
              <a:t></a:t>
            </a:r>
            <a:endParaRPr lang="en-US" altLang="en-US" sz="1600">
              <a:solidFill>
                <a:srgbClr val="002060"/>
              </a:solidFill>
              <a:latin typeface="Verdana" pitchFamily="34" charset="0"/>
              <a:cs typeface="Arial" charset="0"/>
            </a:endParaRPr>
          </a:p>
        </p:txBody>
      </p:sp>
      <p:sp>
        <p:nvSpPr>
          <p:cNvPr id="14351" name="Line 9"/>
          <p:cNvSpPr>
            <a:spLocks noChangeShapeType="1"/>
          </p:cNvSpPr>
          <p:nvPr/>
        </p:nvSpPr>
        <p:spPr bwMode="auto">
          <a:xfrm flipV="1">
            <a:off x="2209800" y="4114800"/>
            <a:ext cx="1066800" cy="3048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28178F93-D5F7-4AAB-A4F1-D9B1EDD4D090}"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4</a:t>
            </a:fld>
            <a:endParaRPr lang="en-US">
              <a:solidFill>
                <a:srgbClr val="002060">
                  <a:tint val="75000"/>
                </a:srgbClr>
              </a:solidFill>
            </a:endParaRPr>
          </a:p>
        </p:txBody>
      </p:sp>
    </p:spTree>
    <p:extLst>
      <p:ext uri="{BB962C8B-B14F-4D97-AF65-F5344CB8AC3E}">
        <p14:creationId xmlns:p14="http://schemas.microsoft.com/office/powerpoint/2010/main" val="379270570"/>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62" name="Group 2"/>
          <p:cNvGrpSpPr>
            <a:grpSpLocks/>
          </p:cNvGrpSpPr>
          <p:nvPr/>
        </p:nvGrpSpPr>
        <p:grpSpPr bwMode="auto">
          <a:xfrm>
            <a:off x="5562600" y="1057275"/>
            <a:ext cx="2438400" cy="1228725"/>
            <a:chOff x="1152" y="666"/>
            <a:chExt cx="1536" cy="774"/>
          </a:xfrm>
        </p:grpSpPr>
        <p:sp>
          <p:nvSpPr>
            <p:cNvPr id="41018" name="AutoShape 3"/>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19" name="AutoShape 4"/>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20" name="AutoShape 5"/>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21" name="AutoShape 6"/>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22" name="AutoShape 7"/>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23" name="AutoShape 8"/>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24" name="AutoShape 9"/>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25" name="Text Box 10"/>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0963" name="Group 11"/>
          <p:cNvGrpSpPr>
            <a:grpSpLocks/>
          </p:cNvGrpSpPr>
          <p:nvPr/>
        </p:nvGrpSpPr>
        <p:grpSpPr bwMode="auto">
          <a:xfrm>
            <a:off x="5562600" y="828675"/>
            <a:ext cx="2438400" cy="1228725"/>
            <a:chOff x="1152" y="666"/>
            <a:chExt cx="1536" cy="774"/>
          </a:xfrm>
        </p:grpSpPr>
        <p:sp>
          <p:nvSpPr>
            <p:cNvPr id="41010" name="AutoShape 12"/>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11" name="AutoShape 13"/>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12" name="AutoShape 14"/>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13" name="AutoShape 15"/>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14" name="AutoShape 16"/>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15" name="AutoShape 17"/>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16" name="AutoShape 18"/>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17" name="Text Box 19"/>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0964" name="Group 20"/>
          <p:cNvGrpSpPr>
            <a:grpSpLocks/>
          </p:cNvGrpSpPr>
          <p:nvPr/>
        </p:nvGrpSpPr>
        <p:grpSpPr bwMode="auto">
          <a:xfrm>
            <a:off x="5562600" y="609600"/>
            <a:ext cx="2438400" cy="1228725"/>
            <a:chOff x="1152" y="666"/>
            <a:chExt cx="1536" cy="774"/>
          </a:xfrm>
        </p:grpSpPr>
        <p:sp>
          <p:nvSpPr>
            <p:cNvPr id="41002" name="AutoShape 21"/>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03" name="AutoShape 22"/>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04" name="AutoShape 23"/>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05" name="AutoShape 24"/>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06" name="AutoShape 25"/>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07" name="AutoShape 26"/>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08" name="AutoShape 27"/>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09" name="Text Box 28"/>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0965" name="Group 29"/>
          <p:cNvGrpSpPr>
            <a:grpSpLocks/>
          </p:cNvGrpSpPr>
          <p:nvPr/>
        </p:nvGrpSpPr>
        <p:grpSpPr bwMode="auto">
          <a:xfrm>
            <a:off x="5562600" y="371475"/>
            <a:ext cx="2438400" cy="1228725"/>
            <a:chOff x="1152" y="666"/>
            <a:chExt cx="1536" cy="774"/>
          </a:xfrm>
        </p:grpSpPr>
        <p:sp>
          <p:nvSpPr>
            <p:cNvPr id="40994" name="AutoShape 30"/>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95" name="AutoShape 31"/>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96" name="AutoShape 32"/>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97" name="AutoShape 33"/>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98" name="AutoShape 34"/>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99" name="AutoShape 35"/>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00" name="AutoShape 36"/>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001" name="Text Box 37"/>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0966" name="Group 38"/>
          <p:cNvGrpSpPr>
            <a:grpSpLocks/>
          </p:cNvGrpSpPr>
          <p:nvPr/>
        </p:nvGrpSpPr>
        <p:grpSpPr bwMode="auto">
          <a:xfrm>
            <a:off x="5562600" y="152400"/>
            <a:ext cx="2438400" cy="1228725"/>
            <a:chOff x="1152" y="666"/>
            <a:chExt cx="1536" cy="774"/>
          </a:xfrm>
        </p:grpSpPr>
        <p:sp>
          <p:nvSpPr>
            <p:cNvPr id="40986" name="AutoShape 39"/>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87" name="AutoShape 40"/>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88" name="AutoShape 41"/>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89" name="AutoShape 42"/>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90" name="AutoShape 43"/>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91" name="AutoShape 44"/>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92" name="AutoShape 45"/>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93" name="Text Box 46"/>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0967" name="Group 47"/>
          <p:cNvGrpSpPr>
            <a:grpSpLocks/>
          </p:cNvGrpSpPr>
          <p:nvPr/>
        </p:nvGrpSpPr>
        <p:grpSpPr bwMode="auto">
          <a:xfrm>
            <a:off x="0" y="3419475"/>
            <a:ext cx="2438400" cy="1228725"/>
            <a:chOff x="1152" y="666"/>
            <a:chExt cx="1536" cy="774"/>
          </a:xfrm>
        </p:grpSpPr>
        <p:sp>
          <p:nvSpPr>
            <p:cNvPr id="40978" name="AutoShape 48"/>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79" name="AutoShape 49"/>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80" name="AutoShape 50"/>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81" name="AutoShape 51"/>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82" name="AutoShape 52"/>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83" name="AutoShape 53"/>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84" name="AutoShape 54"/>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85" name="Text Box 55"/>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sp>
        <p:nvSpPr>
          <p:cNvPr id="40968" name="Text Box 56"/>
          <p:cNvSpPr txBox="1">
            <a:spLocks noChangeArrowheads="1"/>
          </p:cNvSpPr>
          <p:nvPr/>
        </p:nvSpPr>
        <p:spPr bwMode="auto">
          <a:xfrm>
            <a:off x="228600" y="457200"/>
            <a:ext cx="396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3399"/>
                </a:solidFill>
                <a:latin typeface="Comic Sans MS" pitchFamily="66" charset="0"/>
                <a:cs typeface="Arial" charset="0"/>
              </a:rPr>
              <a:t>Comment on the “A” word:</a:t>
            </a:r>
          </a:p>
        </p:txBody>
      </p:sp>
      <p:sp>
        <p:nvSpPr>
          <p:cNvPr id="40969" name="Text Box 57"/>
          <p:cNvSpPr txBox="1">
            <a:spLocks noChangeArrowheads="1"/>
          </p:cNvSpPr>
          <p:nvPr/>
        </p:nvSpPr>
        <p:spPr bwMode="auto">
          <a:xfrm>
            <a:off x="990600" y="1219200"/>
            <a:ext cx="3657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3399"/>
                </a:solidFill>
                <a:latin typeface="Comic Sans MS" pitchFamily="66" charset="0"/>
                <a:cs typeface="Arial" charset="0"/>
              </a:rPr>
              <a:t>Total knowledge about the universe</a:t>
            </a:r>
            <a:r>
              <a:rPr lang="en-US" altLang="en-US" sz="2400">
                <a:solidFill>
                  <a:srgbClr val="003399"/>
                </a:solidFill>
                <a:latin typeface="Comic Sans MS" pitchFamily="66" charset="0"/>
                <a:cs typeface="Arial" charset="0"/>
                <a:sym typeface="Wingdings" pitchFamily="2" charset="2"/>
              </a:rPr>
              <a:t></a:t>
            </a:r>
            <a:endParaRPr lang="en-US" altLang="en-US" sz="2400">
              <a:solidFill>
                <a:srgbClr val="003399"/>
              </a:solidFill>
              <a:latin typeface="Comic Sans MS" pitchFamily="66" charset="0"/>
              <a:cs typeface="Arial" charset="0"/>
            </a:endParaRPr>
          </a:p>
        </p:txBody>
      </p:sp>
      <p:sp>
        <p:nvSpPr>
          <p:cNvPr id="40970" name="Text Box 58"/>
          <p:cNvSpPr txBox="1">
            <a:spLocks noChangeArrowheads="1"/>
          </p:cNvSpPr>
          <p:nvPr/>
        </p:nvSpPr>
        <p:spPr bwMode="auto">
          <a:xfrm>
            <a:off x="533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Input</a:t>
            </a:r>
          </a:p>
        </p:txBody>
      </p:sp>
      <p:sp>
        <p:nvSpPr>
          <p:cNvPr id="40971" name="Text Box 59"/>
          <p:cNvSpPr txBox="1">
            <a:spLocks noChangeArrowheads="1"/>
          </p:cNvSpPr>
          <p:nvPr/>
        </p:nvSpPr>
        <p:spPr bwMode="auto">
          <a:xfrm>
            <a:off x="3200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Theory</a:t>
            </a:r>
          </a:p>
        </p:txBody>
      </p:sp>
      <p:sp>
        <p:nvSpPr>
          <p:cNvPr id="40972" name="Text Box 60"/>
          <p:cNvSpPr txBox="1">
            <a:spLocks noChangeArrowheads="1"/>
          </p:cNvSpPr>
          <p:nvPr/>
        </p:nvSpPr>
        <p:spPr bwMode="auto">
          <a:xfrm>
            <a:off x="59436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Output</a:t>
            </a:r>
          </a:p>
        </p:txBody>
      </p:sp>
      <p:sp>
        <p:nvSpPr>
          <p:cNvPr id="40973" name="AutoShape 61"/>
          <p:cNvSpPr>
            <a:spLocks noChangeArrowheads="1"/>
          </p:cNvSpPr>
          <p:nvPr/>
        </p:nvSpPr>
        <p:spPr bwMode="auto">
          <a:xfrm rot="1776985">
            <a:off x="3200400" y="3429000"/>
            <a:ext cx="1371600" cy="1371600"/>
          </a:xfrm>
          <a:prstGeom prst="sun">
            <a:avLst>
              <a:gd name="adj" fmla="val 14583"/>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74" name="AutoShape 62"/>
          <p:cNvSpPr>
            <a:spLocks noChangeArrowheads="1"/>
          </p:cNvSpPr>
          <p:nvPr/>
        </p:nvSpPr>
        <p:spPr bwMode="auto">
          <a:xfrm rot="2756496">
            <a:off x="4038600" y="4495800"/>
            <a:ext cx="914400" cy="838200"/>
          </a:xfrm>
          <a:prstGeom prst="sun">
            <a:avLst>
              <a:gd name="adj" fmla="val 25000"/>
            </a:avLst>
          </a:prstGeom>
          <a:solidFill>
            <a:schemeClr val="accent2"/>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75" name="AutoShape 63"/>
          <p:cNvSpPr>
            <a:spLocks noChangeArrowheads="1"/>
          </p:cNvSpPr>
          <p:nvPr/>
        </p:nvSpPr>
        <p:spPr bwMode="auto">
          <a:xfrm rot="2979592">
            <a:off x="3505200" y="5029200"/>
            <a:ext cx="1066800" cy="990600"/>
          </a:xfrm>
          <a:prstGeom prst="sun">
            <a:avLst>
              <a:gd name="adj" fmla="val 25000"/>
            </a:avLst>
          </a:prstGeom>
          <a:solidFill>
            <a:srgbClr val="FFFF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76" name="AutoShape 64"/>
          <p:cNvSpPr>
            <a:spLocks noChangeArrowheads="1"/>
          </p:cNvSpPr>
          <p:nvPr/>
        </p:nvSpPr>
        <p:spPr bwMode="auto">
          <a:xfrm>
            <a:off x="2590800" y="4114800"/>
            <a:ext cx="533400" cy="228600"/>
          </a:xfrm>
          <a:prstGeom prst="rightArrow">
            <a:avLst>
              <a:gd name="adj1" fmla="val 50000"/>
              <a:gd name="adj2" fmla="val 58333"/>
            </a:avLst>
          </a:prstGeom>
          <a:solidFill>
            <a:srgbClr val="003399"/>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0977" name="Oval 69">
            <a:hlinkClick r:id="rId2" action="ppaction://hlinksldjump"/>
          </p:cNvPr>
          <p:cNvSpPr>
            <a:spLocks noChangeArrowheads="1"/>
          </p:cNvSpPr>
          <p:nvPr/>
        </p:nvSpPr>
        <p:spPr bwMode="auto">
          <a:xfrm>
            <a:off x="8610600" y="76200"/>
            <a:ext cx="381000" cy="381000"/>
          </a:xfrm>
          <a:prstGeom prst="ellipse">
            <a:avLst/>
          </a:prstGeom>
          <a:solidFill>
            <a:srgbClr val="DDDDDD">
              <a:alpha val="4117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63D60255-14F8-4293-9D4A-0681C1DADCE3}"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40</a:t>
            </a:fld>
            <a:endParaRPr lang="en-US">
              <a:solidFill>
                <a:srgbClr val="002060">
                  <a:tint val="75000"/>
                </a:srgbClr>
              </a:solidFill>
            </a:endParaRPr>
          </a:p>
        </p:txBody>
      </p:sp>
    </p:spTree>
    <p:extLst>
      <p:ext uri="{BB962C8B-B14F-4D97-AF65-F5344CB8AC3E}">
        <p14:creationId xmlns:p14="http://schemas.microsoft.com/office/powerpoint/2010/main" val="693952800"/>
      </p:ext>
    </p:extLst>
  </p:cSld>
  <p:clrMapOvr>
    <a:masterClrMapping/>
  </p:clrMapOvr>
  <p:transition spd="slow"/>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86" name="Group 2"/>
          <p:cNvGrpSpPr>
            <a:grpSpLocks/>
          </p:cNvGrpSpPr>
          <p:nvPr/>
        </p:nvGrpSpPr>
        <p:grpSpPr bwMode="auto">
          <a:xfrm>
            <a:off x="5562600" y="1057275"/>
            <a:ext cx="2438400" cy="1228725"/>
            <a:chOff x="1152" y="666"/>
            <a:chExt cx="1536" cy="774"/>
          </a:xfrm>
        </p:grpSpPr>
        <p:sp>
          <p:nvSpPr>
            <p:cNvPr id="42063" name="AutoShape 3"/>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64" name="AutoShape 4"/>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65" name="AutoShape 5"/>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66" name="AutoShape 6"/>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67" name="AutoShape 7"/>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68" name="AutoShape 8"/>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69" name="AutoShape 9"/>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70" name="Text Box 10"/>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1987" name="Group 11"/>
          <p:cNvGrpSpPr>
            <a:grpSpLocks/>
          </p:cNvGrpSpPr>
          <p:nvPr/>
        </p:nvGrpSpPr>
        <p:grpSpPr bwMode="auto">
          <a:xfrm>
            <a:off x="5562600" y="828675"/>
            <a:ext cx="2438400" cy="1228725"/>
            <a:chOff x="1152" y="666"/>
            <a:chExt cx="1536" cy="774"/>
          </a:xfrm>
        </p:grpSpPr>
        <p:sp>
          <p:nvSpPr>
            <p:cNvPr id="42055" name="AutoShape 12"/>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56" name="AutoShape 13"/>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57" name="AutoShape 14"/>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58" name="AutoShape 15"/>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59" name="AutoShape 16"/>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60" name="AutoShape 17"/>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61" name="AutoShape 18"/>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62" name="Text Box 19"/>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1988" name="Group 20"/>
          <p:cNvGrpSpPr>
            <a:grpSpLocks/>
          </p:cNvGrpSpPr>
          <p:nvPr/>
        </p:nvGrpSpPr>
        <p:grpSpPr bwMode="auto">
          <a:xfrm>
            <a:off x="5562600" y="609600"/>
            <a:ext cx="2438400" cy="1228725"/>
            <a:chOff x="1152" y="666"/>
            <a:chExt cx="1536" cy="774"/>
          </a:xfrm>
        </p:grpSpPr>
        <p:sp>
          <p:nvSpPr>
            <p:cNvPr id="42047" name="AutoShape 21"/>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48" name="AutoShape 22"/>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49" name="AutoShape 23"/>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50" name="AutoShape 24"/>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51" name="AutoShape 25"/>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52" name="AutoShape 26"/>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53" name="AutoShape 27"/>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54" name="Text Box 28"/>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1989" name="Group 29"/>
          <p:cNvGrpSpPr>
            <a:grpSpLocks/>
          </p:cNvGrpSpPr>
          <p:nvPr/>
        </p:nvGrpSpPr>
        <p:grpSpPr bwMode="auto">
          <a:xfrm>
            <a:off x="5562600" y="371475"/>
            <a:ext cx="2438400" cy="1228725"/>
            <a:chOff x="1152" y="666"/>
            <a:chExt cx="1536" cy="774"/>
          </a:xfrm>
        </p:grpSpPr>
        <p:sp>
          <p:nvSpPr>
            <p:cNvPr id="42039" name="AutoShape 30"/>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40" name="AutoShape 31"/>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41" name="AutoShape 32"/>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42" name="AutoShape 33"/>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43" name="AutoShape 34"/>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44" name="AutoShape 35"/>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45" name="AutoShape 36"/>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46" name="Text Box 37"/>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1990" name="Group 38"/>
          <p:cNvGrpSpPr>
            <a:grpSpLocks/>
          </p:cNvGrpSpPr>
          <p:nvPr/>
        </p:nvGrpSpPr>
        <p:grpSpPr bwMode="auto">
          <a:xfrm>
            <a:off x="5562600" y="152400"/>
            <a:ext cx="2438400" cy="1228725"/>
            <a:chOff x="1152" y="666"/>
            <a:chExt cx="1536" cy="774"/>
          </a:xfrm>
        </p:grpSpPr>
        <p:sp>
          <p:nvSpPr>
            <p:cNvPr id="42031" name="AutoShape 39"/>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32" name="AutoShape 40"/>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33" name="AutoShape 41"/>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34" name="AutoShape 42"/>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35" name="AutoShape 43"/>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36" name="AutoShape 44"/>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37" name="AutoShape 45"/>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38" name="Text Box 46"/>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1991" name="Group 47"/>
          <p:cNvGrpSpPr>
            <a:grpSpLocks/>
          </p:cNvGrpSpPr>
          <p:nvPr/>
        </p:nvGrpSpPr>
        <p:grpSpPr bwMode="auto">
          <a:xfrm>
            <a:off x="0" y="3419475"/>
            <a:ext cx="2438400" cy="1228725"/>
            <a:chOff x="1152" y="666"/>
            <a:chExt cx="1536" cy="774"/>
          </a:xfrm>
        </p:grpSpPr>
        <p:sp>
          <p:nvSpPr>
            <p:cNvPr id="42023" name="AutoShape 48"/>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24" name="AutoShape 49"/>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25" name="AutoShape 50"/>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26" name="AutoShape 51"/>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27" name="AutoShape 52"/>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28" name="AutoShape 53"/>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29" name="AutoShape 54"/>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30" name="Text Box 55"/>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sp>
        <p:nvSpPr>
          <p:cNvPr id="41992" name="Text Box 56"/>
          <p:cNvSpPr txBox="1">
            <a:spLocks noChangeArrowheads="1"/>
          </p:cNvSpPr>
          <p:nvPr/>
        </p:nvSpPr>
        <p:spPr bwMode="auto">
          <a:xfrm>
            <a:off x="228600" y="457200"/>
            <a:ext cx="3962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3399"/>
                </a:solidFill>
                <a:latin typeface="Comic Sans MS" pitchFamily="66" charset="0"/>
                <a:cs typeface="Arial" charset="0"/>
              </a:rPr>
              <a:t>Comment on the “A” word:</a:t>
            </a:r>
          </a:p>
        </p:txBody>
      </p:sp>
      <p:sp>
        <p:nvSpPr>
          <p:cNvPr id="41993" name="Text Box 57"/>
          <p:cNvSpPr txBox="1">
            <a:spLocks noChangeArrowheads="1"/>
          </p:cNvSpPr>
          <p:nvPr/>
        </p:nvSpPr>
        <p:spPr bwMode="auto">
          <a:xfrm>
            <a:off x="990600" y="1219200"/>
            <a:ext cx="36576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3399"/>
                </a:solidFill>
                <a:latin typeface="Comic Sans MS" pitchFamily="66" charset="0"/>
                <a:cs typeface="Arial" charset="0"/>
              </a:rPr>
              <a:t>Total knowledge about the universe</a:t>
            </a:r>
            <a:r>
              <a:rPr lang="en-US" altLang="en-US" sz="2400">
                <a:solidFill>
                  <a:srgbClr val="003399"/>
                </a:solidFill>
                <a:latin typeface="Comic Sans MS" pitchFamily="66" charset="0"/>
                <a:cs typeface="Arial" charset="0"/>
                <a:sym typeface="Wingdings" pitchFamily="2" charset="2"/>
              </a:rPr>
              <a:t></a:t>
            </a:r>
            <a:endParaRPr lang="en-US" altLang="en-US" sz="2400">
              <a:solidFill>
                <a:srgbClr val="003399"/>
              </a:solidFill>
              <a:latin typeface="Comic Sans MS" pitchFamily="66" charset="0"/>
              <a:cs typeface="Arial" charset="0"/>
            </a:endParaRPr>
          </a:p>
        </p:txBody>
      </p:sp>
      <p:sp>
        <p:nvSpPr>
          <p:cNvPr id="41994" name="Text Box 58"/>
          <p:cNvSpPr txBox="1">
            <a:spLocks noChangeArrowheads="1"/>
          </p:cNvSpPr>
          <p:nvPr/>
        </p:nvSpPr>
        <p:spPr bwMode="auto">
          <a:xfrm>
            <a:off x="533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Input</a:t>
            </a:r>
          </a:p>
        </p:txBody>
      </p:sp>
      <p:sp>
        <p:nvSpPr>
          <p:cNvPr id="41995" name="Text Box 59"/>
          <p:cNvSpPr txBox="1">
            <a:spLocks noChangeArrowheads="1"/>
          </p:cNvSpPr>
          <p:nvPr/>
        </p:nvSpPr>
        <p:spPr bwMode="auto">
          <a:xfrm>
            <a:off x="3200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Theory</a:t>
            </a:r>
          </a:p>
        </p:txBody>
      </p:sp>
      <p:sp>
        <p:nvSpPr>
          <p:cNvPr id="41996" name="Text Box 60"/>
          <p:cNvSpPr txBox="1">
            <a:spLocks noChangeArrowheads="1"/>
          </p:cNvSpPr>
          <p:nvPr/>
        </p:nvSpPr>
        <p:spPr bwMode="auto">
          <a:xfrm>
            <a:off x="59436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Output</a:t>
            </a:r>
          </a:p>
        </p:txBody>
      </p:sp>
      <p:sp>
        <p:nvSpPr>
          <p:cNvPr id="41997" name="AutoShape 61"/>
          <p:cNvSpPr>
            <a:spLocks noChangeArrowheads="1"/>
          </p:cNvSpPr>
          <p:nvPr/>
        </p:nvSpPr>
        <p:spPr bwMode="auto">
          <a:xfrm>
            <a:off x="3200400" y="3429000"/>
            <a:ext cx="1371600" cy="1371600"/>
          </a:xfrm>
          <a:prstGeom prst="sun">
            <a:avLst>
              <a:gd name="adj" fmla="val 14583"/>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998" name="AutoShape 62"/>
          <p:cNvSpPr>
            <a:spLocks noChangeArrowheads="1"/>
          </p:cNvSpPr>
          <p:nvPr/>
        </p:nvSpPr>
        <p:spPr bwMode="auto">
          <a:xfrm>
            <a:off x="4038600" y="4495800"/>
            <a:ext cx="914400" cy="838200"/>
          </a:xfrm>
          <a:prstGeom prst="sun">
            <a:avLst>
              <a:gd name="adj" fmla="val 25000"/>
            </a:avLst>
          </a:prstGeom>
          <a:solidFill>
            <a:schemeClr val="accent2"/>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1999" name="AutoShape 63"/>
          <p:cNvSpPr>
            <a:spLocks noChangeArrowheads="1"/>
          </p:cNvSpPr>
          <p:nvPr/>
        </p:nvSpPr>
        <p:spPr bwMode="auto">
          <a:xfrm>
            <a:off x="3505200" y="5029200"/>
            <a:ext cx="1066800" cy="990600"/>
          </a:xfrm>
          <a:prstGeom prst="sun">
            <a:avLst>
              <a:gd name="adj" fmla="val 25000"/>
            </a:avLst>
          </a:prstGeom>
          <a:solidFill>
            <a:srgbClr val="FFFF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nvGrpSpPr>
          <p:cNvPr id="8" name="Group 85"/>
          <p:cNvGrpSpPr>
            <a:grpSpLocks/>
          </p:cNvGrpSpPr>
          <p:nvPr/>
        </p:nvGrpSpPr>
        <p:grpSpPr bwMode="auto">
          <a:xfrm>
            <a:off x="5562600" y="3343275"/>
            <a:ext cx="2438400" cy="1228725"/>
            <a:chOff x="3504" y="2106"/>
            <a:chExt cx="1536" cy="774"/>
          </a:xfrm>
        </p:grpSpPr>
        <p:grpSp>
          <p:nvGrpSpPr>
            <p:cNvPr id="42005" name="Group 64"/>
            <p:cNvGrpSpPr>
              <a:grpSpLocks/>
            </p:cNvGrpSpPr>
            <p:nvPr/>
          </p:nvGrpSpPr>
          <p:grpSpPr bwMode="auto">
            <a:xfrm>
              <a:off x="3504" y="2106"/>
              <a:ext cx="1536" cy="774"/>
              <a:chOff x="1152" y="666"/>
              <a:chExt cx="1536" cy="774"/>
            </a:xfrm>
          </p:grpSpPr>
          <p:sp>
            <p:nvSpPr>
              <p:cNvPr id="42015" name="AutoShape 65"/>
              <p:cNvSpPr>
                <a:spLocks noChangeArrowheads="1"/>
              </p:cNvSpPr>
              <p:nvPr/>
            </p:nvSpPr>
            <p:spPr bwMode="auto">
              <a:xfrm>
                <a:off x="1152" y="1200"/>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16" name="AutoShape 66"/>
              <p:cNvSpPr>
                <a:spLocks noChangeArrowheads="1"/>
              </p:cNvSpPr>
              <p:nvPr/>
            </p:nvSpPr>
            <p:spPr bwMode="auto">
              <a:xfrm>
                <a:off x="1152" y="1152"/>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17" name="AutoShape 67"/>
              <p:cNvSpPr>
                <a:spLocks noChangeArrowheads="1"/>
              </p:cNvSpPr>
              <p:nvPr/>
            </p:nvSpPr>
            <p:spPr bwMode="auto">
              <a:xfrm>
                <a:off x="1152" y="1104"/>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18" name="AutoShape 68"/>
              <p:cNvSpPr>
                <a:spLocks noChangeArrowheads="1"/>
              </p:cNvSpPr>
              <p:nvPr/>
            </p:nvSpPr>
            <p:spPr bwMode="auto">
              <a:xfrm>
                <a:off x="1152" y="1056"/>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19" name="AutoShape 69"/>
              <p:cNvSpPr>
                <a:spLocks noChangeArrowheads="1"/>
              </p:cNvSpPr>
              <p:nvPr/>
            </p:nvSpPr>
            <p:spPr bwMode="auto">
              <a:xfrm>
                <a:off x="1152" y="1296"/>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20" name="AutoShape 70"/>
              <p:cNvSpPr>
                <a:spLocks noChangeArrowheads="1"/>
              </p:cNvSpPr>
              <p:nvPr/>
            </p:nvSpPr>
            <p:spPr bwMode="auto">
              <a:xfrm>
                <a:off x="1152" y="1344"/>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21" name="AutoShape 71"/>
              <p:cNvSpPr>
                <a:spLocks noChangeArrowheads="1"/>
              </p:cNvSpPr>
              <p:nvPr/>
            </p:nvSpPr>
            <p:spPr bwMode="auto">
              <a:xfrm>
                <a:off x="1152" y="1392"/>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22" name="Text Box 72"/>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2006" name="Group 73"/>
            <p:cNvGrpSpPr>
              <a:grpSpLocks/>
            </p:cNvGrpSpPr>
            <p:nvPr/>
          </p:nvGrpSpPr>
          <p:grpSpPr bwMode="auto">
            <a:xfrm>
              <a:off x="3504" y="2358"/>
              <a:ext cx="1536" cy="384"/>
              <a:chOff x="1152" y="1056"/>
              <a:chExt cx="1536" cy="384"/>
            </a:xfrm>
          </p:grpSpPr>
          <p:sp>
            <p:nvSpPr>
              <p:cNvPr id="42007" name="AutoShape 74"/>
              <p:cNvSpPr>
                <a:spLocks noChangeArrowheads="1"/>
              </p:cNvSpPr>
              <p:nvPr/>
            </p:nvSpPr>
            <p:spPr bwMode="auto">
              <a:xfrm>
                <a:off x="1152" y="1200"/>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08" name="AutoShape 75"/>
              <p:cNvSpPr>
                <a:spLocks noChangeArrowheads="1"/>
              </p:cNvSpPr>
              <p:nvPr/>
            </p:nvSpPr>
            <p:spPr bwMode="auto">
              <a:xfrm>
                <a:off x="1152" y="1152"/>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09" name="AutoShape 76"/>
              <p:cNvSpPr>
                <a:spLocks noChangeArrowheads="1"/>
              </p:cNvSpPr>
              <p:nvPr/>
            </p:nvSpPr>
            <p:spPr bwMode="auto">
              <a:xfrm>
                <a:off x="1152" y="1104"/>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10" name="AutoShape 77"/>
              <p:cNvSpPr>
                <a:spLocks noChangeArrowheads="1"/>
              </p:cNvSpPr>
              <p:nvPr/>
            </p:nvSpPr>
            <p:spPr bwMode="auto">
              <a:xfrm>
                <a:off x="1152" y="1056"/>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11" name="AutoShape 78"/>
              <p:cNvSpPr>
                <a:spLocks noChangeArrowheads="1"/>
              </p:cNvSpPr>
              <p:nvPr/>
            </p:nvSpPr>
            <p:spPr bwMode="auto">
              <a:xfrm>
                <a:off x="1152" y="1296"/>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12" name="AutoShape 79"/>
              <p:cNvSpPr>
                <a:spLocks noChangeArrowheads="1"/>
              </p:cNvSpPr>
              <p:nvPr/>
            </p:nvSpPr>
            <p:spPr bwMode="auto">
              <a:xfrm>
                <a:off x="1152" y="1344"/>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13" name="AutoShape 80"/>
              <p:cNvSpPr>
                <a:spLocks noChangeArrowheads="1"/>
              </p:cNvSpPr>
              <p:nvPr/>
            </p:nvSpPr>
            <p:spPr bwMode="auto">
              <a:xfrm>
                <a:off x="1152" y="1392"/>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14" name="Text Box 81"/>
              <p:cNvSpPr txBox="1">
                <a:spLocks noChangeArrowheads="1"/>
              </p:cNvSpPr>
              <p:nvPr/>
            </p:nvSpPr>
            <p:spPr bwMode="auto">
              <a:xfrm rot="-425148">
                <a:off x="1342" y="1060"/>
                <a:ext cx="1055"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PREDICTIONS</a:t>
                </a:r>
              </a:p>
            </p:txBody>
          </p:sp>
        </p:grpSp>
      </p:grpSp>
      <p:sp>
        <p:nvSpPr>
          <p:cNvPr id="42001" name="AutoShape 82"/>
          <p:cNvSpPr>
            <a:spLocks noChangeArrowheads="1"/>
          </p:cNvSpPr>
          <p:nvPr/>
        </p:nvSpPr>
        <p:spPr bwMode="auto">
          <a:xfrm>
            <a:off x="2590800" y="4114800"/>
            <a:ext cx="533400" cy="228600"/>
          </a:xfrm>
          <a:prstGeom prst="rightArrow">
            <a:avLst>
              <a:gd name="adj1" fmla="val 50000"/>
              <a:gd name="adj2" fmla="val 58333"/>
            </a:avLst>
          </a:prstGeom>
          <a:solidFill>
            <a:srgbClr val="003399"/>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1" name="AutoShape 83"/>
          <p:cNvSpPr>
            <a:spLocks noChangeArrowheads="1"/>
          </p:cNvSpPr>
          <p:nvPr/>
        </p:nvSpPr>
        <p:spPr bwMode="auto">
          <a:xfrm>
            <a:off x="4800600" y="4114800"/>
            <a:ext cx="533400" cy="228600"/>
          </a:xfrm>
          <a:prstGeom prst="rightArrow">
            <a:avLst>
              <a:gd name="adj1" fmla="val 50000"/>
              <a:gd name="adj2" fmla="val 58333"/>
            </a:avLst>
          </a:prstGeom>
          <a:solidFill>
            <a:srgbClr val="003399"/>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2" name="AutoShape 84" descr="Narrow horizontal"/>
          <p:cNvSpPr>
            <a:spLocks noChangeArrowheads="1"/>
          </p:cNvSpPr>
          <p:nvPr/>
        </p:nvSpPr>
        <p:spPr bwMode="auto">
          <a:xfrm rot="-5400000">
            <a:off x="5638800" y="2590800"/>
            <a:ext cx="533400" cy="685800"/>
          </a:xfrm>
          <a:prstGeom prst="leftRightArrow">
            <a:avLst>
              <a:gd name="adj1" fmla="val 50000"/>
              <a:gd name="adj2" fmla="val 20000"/>
            </a:avLst>
          </a:prstGeom>
          <a:pattFill prst="narHorz">
            <a:fgClr>
              <a:schemeClr val="accent2"/>
            </a:fgClr>
            <a:bgClr>
              <a:schemeClr val="bg1"/>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2004" name="Oval 89">
            <a:hlinkClick r:id="rId2" action="ppaction://hlinksldjump"/>
          </p:cNvPr>
          <p:cNvSpPr>
            <a:spLocks noChangeArrowheads="1"/>
          </p:cNvSpPr>
          <p:nvPr/>
        </p:nvSpPr>
        <p:spPr bwMode="auto">
          <a:xfrm>
            <a:off x="8610600" y="76200"/>
            <a:ext cx="381000" cy="381000"/>
          </a:xfrm>
          <a:prstGeom prst="ellipse">
            <a:avLst/>
          </a:prstGeom>
          <a:solidFill>
            <a:srgbClr val="DDDDDD">
              <a:alpha val="4117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86E03010-A449-4277-B8FE-F8DA5B81529F}"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41</a:t>
            </a:fld>
            <a:endParaRPr lang="en-US">
              <a:solidFill>
                <a:srgbClr val="002060">
                  <a:tint val="75000"/>
                </a:srgbClr>
              </a:solidFill>
            </a:endParaRPr>
          </a:p>
        </p:txBody>
      </p:sp>
    </p:spTree>
    <p:extLst>
      <p:ext uri="{BB962C8B-B14F-4D97-AF65-F5344CB8AC3E}">
        <p14:creationId xmlns:p14="http://schemas.microsoft.com/office/powerpoint/2010/main" val="241731788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8691"/>
                                        </p:tgtEl>
                                        <p:attrNameLst>
                                          <p:attrName>style.visibility</p:attrName>
                                        </p:attrNameLst>
                                      </p:cBhvr>
                                      <p:to>
                                        <p:strVal val="visible"/>
                                      </p:to>
                                    </p:set>
                                    <p:animEffect transition="in" filter="wipe(left)">
                                      <p:cBhvr>
                                        <p:cTn id="7" dur="500"/>
                                        <p:tgtEl>
                                          <p:spTgt spid="6869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dissolve">
                                      <p:cBhvr>
                                        <p:cTn id="11" dur="500"/>
                                        <p:tgtEl>
                                          <p:spTgt spid="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8692"/>
                                        </p:tgtEl>
                                        <p:attrNameLst>
                                          <p:attrName>style.visibility</p:attrName>
                                        </p:attrNameLst>
                                      </p:cBhvr>
                                      <p:to>
                                        <p:strVal val="visible"/>
                                      </p:to>
                                    </p:set>
                                    <p:animEffect transition="in" filter="dissolve">
                                      <p:cBhvr>
                                        <p:cTn id="16" dur="500"/>
                                        <p:tgtEl>
                                          <p:spTgt spid="686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91" grpId="0" animBg="1"/>
      <p:bldP spid="6869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0" name="Group 2"/>
          <p:cNvGrpSpPr>
            <a:grpSpLocks/>
          </p:cNvGrpSpPr>
          <p:nvPr/>
        </p:nvGrpSpPr>
        <p:grpSpPr bwMode="auto">
          <a:xfrm>
            <a:off x="5562600" y="1057275"/>
            <a:ext cx="2438400" cy="1228725"/>
            <a:chOff x="1152" y="666"/>
            <a:chExt cx="1536" cy="774"/>
          </a:xfrm>
        </p:grpSpPr>
        <p:sp>
          <p:nvSpPr>
            <p:cNvPr id="43092" name="AutoShape 3"/>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93" name="AutoShape 4"/>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94" name="AutoShape 5"/>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95" name="AutoShape 6"/>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96" name="AutoShape 7"/>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97" name="AutoShape 8"/>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98" name="AutoShape 9"/>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99" name="Text Box 10"/>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3011" name="Group 11"/>
          <p:cNvGrpSpPr>
            <a:grpSpLocks/>
          </p:cNvGrpSpPr>
          <p:nvPr/>
        </p:nvGrpSpPr>
        <p:grpSpPr bwMode="auto">
          <a:xfrm>
            <a:off x="5562600" y="828675"/>
            <a:ext cx="2438400" cy="1228725"/>
            <a:chOff x="1152" y="666"/>
            <a:chExt cx="1536" cy="774"/>
          </a:xfrm>
        </p:grpSpPr>
        <p:sp>
          <p:nvSpPr>
            <p:cNvPr id="43084" name="AutoShape 12"/>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85" name="AutoShape 13"/>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86" name="AutoShape 14"/>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87" name="AutoShape 15"/>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88" name="AutoShape 16"/>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89" name="AutoShape 17"/>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90" name="AutoShape 18"/>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91" name="Text Box 19"/>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3012" name="Group 20"/>
          <p:cNvGrpSpPr>
            <a:grpSpLocks/>
          </p:cNvGrpSpPr>
          <p:nvPr/>
        </p:nvGrpSpPr>
        <p:grpSpPr bwMode="auto">
          <a:xfrm>
            <a:off x="5562600" y="609600"/>
            <a:ext cx="2438400" cy="1228725"/>
            <a:chOff x="1152" y="666"/>
            <a:chExt cx="1536" cy="774"/>
          </a:xfrm>
        </p:grpSpPr>
        <p:sp>
          <p:nvSpPr>
            <p:cNvPr id="43076" name="AutoShape 21"/>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77" name="AutoShape 22"/>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78" name="AutoShape 23"/>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79" name="AutoShape 24"/>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80" name="AutoShape 25"/>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81" name="AutoShape 26"/>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82" name="AutoShape 27"/>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83" name="Text Box 28"/>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3013" name="Group 29"/>
          <p:cNvGrpSpPr>
            <a:grpSpLocks/>
          </p:cNvGrpSpPr>
          <p:nvPr/>
        </p:nvGrpSpPr>
        <p:grpSpPr bwMode="auto">
          <a:xfrm>
            <a:off x="5562600" y="371475"/>
            <a:ext cx="2438400" cy="1228725"/>
            <a:chOff x="1152" y="666"/>
            <a:chExt cx="1536" cy="774"/>
          </a:xfrm>
        </p:grpSpPr>
        <p:sp>
          <p:nvSpPr>
            <p:cNvPr id="43068" name="AutoShape 30"/>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69" name="AutoShape 31"/>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70" name="AutoShape 32"/>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71" name="AutoShape 33"/>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72" name="AutoShape 34"/>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73" name="AutoShape 35"/>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74" name="AutoShape 36"/>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75" name="Text Box 37"/>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3014" name="Group 38"/>
          <p:cNvGrpSpPr>
            <a:grpSpLocks/>
          </p:cNvGrpSpPr>
          <p:nvPr/>
        </p:nvGrpSpPr>
        <p:grpSpPr bwMode="auto">
          <a:xfrm>
            <a:off x="5562600" y="152400"/>
            <a:ext cx="2438400" cy="1228725"/>
            <a:chOff x="1152" y="666"/>
            <a:chExt cx="1536" cy="774"/>
          </a:xfrm>
        </p:grpSpPr>
        <p:sp>
          <p:nvSpPr>
            <p:cNvPr id="43060" name="AutoShape 39"/>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61" name="AutoShape 40"/>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62" name="AutoShape 41"/>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63" name="AutoShape 42"/>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64" name="AutoShape 43"/>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65" name="AutoShape 44"/>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66" name="AutoShape 45"/>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67" name="Text Box 46"/>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3015" name="Group 47"/>
          <p:cNvGrpSpPr>
            <a:grpSpLocks/>
          </p:cNvGrpSpPr>
          <p:nvPr/>
        </p:nvGrpSpPr>
        <p:grpSpPr bwMode="auto">
          <a:xfrm>
            <a:off x="0" y="3419475"/>
            <a:ext cx="2438400" cy="1228725"/>
            <a:chOff x="1152" y="666"/>
            <a:chExt cx="1536" cy="774"/>
          </a:xfrm>
        </p:grpSpPr>
        <p:sp>
          <p:nvSpPr>
            <p:cNvPr id="43052" name="AutoShape 48"/>
            <p:cNvSpPr>
              <a:spLocks noChangeArrowheads="1"/>
            </p:cNvSpPr>
            <p:nvPr/>
          </p:nvSpPr>
          <p:spPr bwMode="auto">
            <a:xfrm>
              <a:off x="1152" y="1200"/>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53" name="AutoShape 49"/>
            <p:cNvSpPr>
              <a:spLocks noChangeArrowheads="1"/>
            </p:cNvSpPr>
            <p:nvPr/>
          </p:nvSpPr>
          <p:spPr bwMode="auto">
            <a:xfrm>
              <a:off x="1152" y="1152"/>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54" name="AutoShape 50"/>
            <p:cNvSpPr>
              <a:spLocks noChangeArrowheads="1"/>
            </p:cNvSpPr>
            <p:nvPr/>
          </p:nvSpPr>
          <p:spPr bwMode="auto">
            <a:xfrm>
              <a:off x="1152" y="1104"/>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55" name="AutoShape 51"/>
            <p:cNvSpPr>
              <a:spLocks noChangeArrowheads="1"/>
            </p:cNvSpPr>
            <p:nvPr/>
          </p:nvSpPr>
          <p:spPr bwMode="auto">
            <a:xfrm>
              <a:off x="1152" y="1056"/>
              <a:ext cx="1536" cy="240"/>
            </a:xfrm>
            <a:prstGeom prst="parallelogram">
              <a:avLst>
                <a:gd name="adj" fmla="val 160000"/>
              </a:avLst>
            </a:prstGeom>
            <a:solidFill>
              <a:schemeClr val="accent1"/>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56" name="AutoShape 52"/>
            <p:cNvSpPr>
              <a:spLocks noChangeArrowheads="1"/>
            </p:cNvSpPr>
            <p:nvPr/>
          </p:nvSpPr>
          <p:spPr bwMode="auto">
            <a:xfrm>
              <a:off x="1152" y="1296"/>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57" name="AutoShape 53"/>
            <p:cNvSpPr>
              <a:spLocks noChangeArrowheads="1"/>
            </p:cNvSpPr>
            <p:nvPr/>
          </p:nvSpPr>
          <p:spPr bwMode="auto">
            <a:xfrm>
              <a:off x="1152" y="1344"/>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58" name="AutoShape 54"/>
            <p:cNvSpPr>
              <a:spLocks noChangeArrowheads="1"/>
            </p:cNvSpPr>
            <p:nvPr/>
          </p:nvSpPr>
          <p:spPr bwMode="auto">
            <a:xfrm>
              <a:off x="1152" y="1392"/>
              <a:ext cx="1152" cy="48"/>
            </a:xfrm>
            <a:prstGeom prst="roundRect">
              <a:avLst>
                <a:gd name="adj" fmla="val 16667"/>
              </a:avLst>
            </a:prstGeom>
            <a:solidFill>
              <a:schemeClr val="accent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59" name="Text Box 55"/>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sp>
        <p:nvSpPr>
          <p:cNvPr id="43016" name="Text Box 58"/>
          <p:cNvSpPr txBox="1">
            <a:spLocks noChangeArrowheads="1"/>
          </p:cNvSpPr>
          <p:nvPr/>
        </p:nvSpPr>
        <p:spPr bwMode="auto">
          <a:xfrm>
            <a:off x="533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Input</a:t>
            </a:r>
          </a:p>
        </p:txBody>
      </p:sp>
      <p:sp>
        <p:nvSpPr>
          <p:cNvPr id="43017" name="Text Box 59"/>
          <p:cNvSpPr txBox="1">
            <a:spLocks noChangeArrowheads="1"/>
          </p:cNvSpPr>
          <p:nvPr/>
        </p:nvSpPr>
        <p:spPr bwMode="auto">
          <a:xfrm>
            <a:off x="32004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Theory</a:t>
            </a:r>
          </a:p>
        </p:txBody>
      </p:sp>
      <p:sp>
        <p:nvSpPr>
          <p:cNvPr id="43018" name="Text Box 60"/>
          <p:cNvSpPr txBox="1">
            <a:spLocks noChangeArrowheads="1"/>
          </p:cNvSpPr>
          <p:nvPr/>
        </p:nvSpPr>
        <p:spPr bwMode="auto">
          <a:xfrm>
            <a:off x="5943600" y="3124200"/>
            <a:ext cx="1981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400" u="sng">
                <a:solidFill>
                  <a:srgbClr val="003399"/>
                </a:solidFill>
                <a:latin typeface="Comic Sans MS" pitchFamily="66" charset="0"/>
                <a:cs typeface="Arial" charset="0"/>
              </a:rPr>
              <a:t>Output</a:t>
            </a:r>
          </a:p>
        </p:txBody>
      </p:sp>
      <p:sp>
        <p:nvSpPr>
          <p:cNvPr id="43019" name="AutoShape 61"/>
          <p:cNvSpPr>
            <a:spLocks noChangeArrowheads="1"/>
          </p:cNvSpPr>
          <p:nvPr/>
        </p:nvSpPr>
        <p:spPr bwMode="auto">
          <a:xfrm>
            <a:off x="3200400" y="3429000"/>
            <a:ext cx="1371600" cy="1371600"/>
          </a:xfrm>
          <a:prstGeom prst="sun">
            <a:avLst>
              <a:gd name="adj" fmla="val 14583"/>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20" name="AutoShape 62"/>
          <p:cNvSpPr>
            <a:spLocks noChangeArrowheads="1"/>
          </p:cNvSpPr>
          <p:nvPr/>
        </p:nvSpPr>
        <p:spPr bwMode="auto">
          <a:xfrm>
            <a:off x="4038600" y="4495800"/>
            <a:ext cx="914400" cy="838200"/>
          </a:xfrm>
          <a:prstGeom prst="sun">
            <a:avLst>
              <a:gd name="adj" fmla="val 25000"/>
            </a:avLst>
          </a:prstGeom>
          <a:solidFill>
            <a:schemeClr val="accent2"/>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21" name="AutoShape 63"/>
          <p:cNvSpPr>
            <a:spLocks noChangeArrowheads="1"/>
          </p:cNvSpPr>
          <p:nvPr/>
        </p:nvSpPr>
        <p:spPr bwMode="auto">
          <a:xfrm>
            <a:off x="3505200" y="5029200"/>
            <a:ext cx="1066800" cy="990600"/>
          </a:xfrm>
          <a:prstGeom prst="sun">
            <a:avLst>
              <a:gd name="adj" fmla="val 25000"/>
            </a:avLst>
          </a:prstGeom>
          <a:solidFill>
            <a:srgbClr val="FFFF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nvGrpSpPr>
          <p:cNvPr id="43022" name="Group 64"/>
          <p:cNvGrpSpPr>
            <a:grpSpLocks/>
          </p:cNvGrpSpPr>
          <p:nvPr/>
        </p:nvGrpSpPr>
        <p:grpSpPr bwMode="auto">
          <a:xfrm>
            <a:off x="5562600" y="3122613"/>
            <a:ext cx="2438400" cy="1449387"/>
            <a:chOff x="3504" y="1967"/>
            <a:chExt cx="1536" cy="913"/>
          </a:xfrm>
        </p:grpSpPr>
        <p:grpSp>
          <p:nvGrpSpPr>
            <p:cNvPr id="43034" name="Group 65"/>
            <p:cNvGrpSpPr>
              <a:grpSpLocks/>
            </p:cNvGrpSpPr>
            <p:nvPr/>
          </p:nvGrpSpPr>
          <p:grpSpPr bwMode="auto">
            <a:xfrm>
              <a:off x="3504" y="2106"/>
              <a:ext cx="1536" cy="774"/>
              <a:chOff x="1152" y="666"/>
              <a:chExt cx="1536" cy="774"/>
            </a:xfrm>
          </p:grpSpPr>
          <p:sp>
            <p:nvSpPr>
              <p:cNvPr id="43044" name="AutoShape 66"/>
              <p:cNvSpPr>
                <a:spLocks noChangeArrowheads="1"/>
              </p:cNvSpPr>
              <p:nvPr/>
            </p:nvSpPr>
            <p:spPr bwMode="auto">
              <a:xfrm>
                <a:off x="1152" y="1200"/>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45" name="AutoShape 67"/>
              <p:cNvSpPr>
                <a:spLocks noChangeArrowheads="1"/>
              </p:cNvSpPr>
              <p:nvPr/>
            </p:nvSpPr>
            <p:spPr bwMode="auto">
              <a:xfrm>
                <a:off x="1152" y="1152"/>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46" name="AutoShape 68"/>
              <p:cNvSpPr>
                <a:spLocks noChangeArrowheads="1"/>
              </p:cNvSpPr>
              <p:nvPr/>
            </p:nvSpPr>
            <p:spPr bwMode="auto">
              <a:xfrm>
                <a:off x="1152" y="1104"/>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47" name="AutoShape 69"/>
              <p:cNvSpPr>
                <a:spLocks noChangeArrowheads="1"/>
              </p:cNvSpPr>
              <p:nvPr/>
            </p:nvSpPr>
            <p:spPr bwMode="auto">
              <a:xfrm>
                <a:off x="1152" y="1056"/>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48" name="AutoShape 70"/>
              <p:cNvSpPr>
                <a:spLocks noChangeArrowheads="1"/>
              </p:cNvSpPr>
              <p:nvPr/>
            </p:nvSpPr>
            <p:spPr bwMode="auto">
              <a:xfrm>
                <a:off x="1152" y="1296"/>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49" name="AutoShape 71"/>
              <p:cNvSpPr>
                <a:spLocks noChangeArrowheads="1"/>
              </p:cNvSpPr>
              <p:nvPr/>
            </p:nvSpPr>
            <p:spPr bwMode="auto">
              <a:xfrm>
                <a:off x="1152" y="1344"/>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50" name="AutoShape 72"/>
              <p:cNvSpPr>
                <a:spLocks noChangeArrowheads="1"/>
              </p:cNvSpPr>
              <p:nvPr/>
            </p:nvSpPr>
            <p:spPr bwMode="auto">
              <a:xfrm>
                <a:off x="1152" y="1392"/>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51" name="Text Box 73"/>
              <p:cNvSpPr txBox="1">
                <a:spLocks noChangeArrowheads="1"/>
              </p:cNvSpPr>
              <p:nvPr/>
            </p:nvSpPr>
            <p:spPr bwMode="auto">
              <a:xfrm rot="-2969076">
                <a:off x="1343" y="920"/>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LAB</a:t>
                </a:r>
              </a:p>
            </p:txBody>
          </p:sp>
        </p:grpSp>
        <p:grpSp>
          <p:nvGrpSpPr>
            <p:cNvPr id="43035" name="Group 74"/>
            <p:cNvGrpSpPr>
              <a:grpSpLocks/>
            </p:cNvGrpSpPr>
            <p:nvPr/>
          </p:nvGrpSpPr>
          <p:grpSpPr bwMode="auto">
            <a:xfrm>
              <a:off x="3504" y="1967"/>
              <a:ext cx="1536" cy="775"/>
              <a:chOff x="1152" y="665"/>
              <a:chExt cx="1536" cy="775"/>
            </a:xfrm>
          </p:grpSpPr>
          <p:sp>
            <p:nvSpPr>
              <p:cNvPr id="43036" name="AutoShape 75"/>
              <p:cNvSpPr>
                <a:spLocks noChangeArrowheads="1"/>
              </p:cNvSpPr>
              <p:nvPr/>
            </p:nvSpPr>
            <p:spPr bwMode="auto">
              <a:xfrm>
                <a:off x="1152" y="1200"/>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37" name="AutoShape 76"/>
              <p:cNvSpPr>
                <a:spLocks noChangeArrowheads="1"/>
              </p:cNvSpPr>
              <p:nvPr/>
            </p:nvSpPr>
            <p:spPr bwMode="auto">
              <a:xfrm>
                <a:off x="1152" y="1152"/>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38" name="AutoShape 77"/>
              <p:cNvSpPr>
                <a:spLocks noChangeArrowheads="1"/>
              </p:cNvSpPr>
              <p:nvPr/>
            </p:nvSpPr>
            <p:spPr bwMode="auto">
              <a:xfrm>
                <a:off x="1152" y="1104"/>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39" name="AutoShape 78"/>
              <p:cNvSpPr>
                <a:spLocks noChangeArrowheads="1"/>
              </p:cNvSpPr>
              <p:nvPr/>
            </p:nvSpPr>
            <p:spPr bwMode="auto">
              <a:xfrm>
                <a:off x="1152" y="1056"/>
                <a:ext cx="1536" cy="240"/>
              </a:xfrm>
              <a:prstGeom prst="parallelogram">
                <a:avLst>
                  <a:gd name="adj" fmla="val 160000"/>
                </a:avLst>
              </a:prstGeom>
              <a:solidFill>
                <a:srgbClr val="FF3300"/>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40" name="AutoShape 79"/>
              <p:cNvSpPr>
                <a:spLocks noChangeArrowheads="1"/>
              </p:cNvSpPr>
              <p:nvPr/>
            </p:nvSpPr>
            <p:spPr bwMode="auto">
              <a:xfrm>
                <a:off x="1152" y="1296"/>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41" name="AutoShape 80"/>
              <p:cNvSpPr>
                <a:spLocks noChangeArrowheads="1"/>
              </p:cNvSpPr>
              <p:nvPr/>
            </p:nvSpPr>
            <p:spPr bwMode="auto">
              <a:xfrm>
                <a:off x="1152" y="1344"/>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42" name="AutoShape 81"/>
              <p:cNvSpPr>
                <a:spLocks noChangeArrowheads="1"/>
              </p:cNvSpPr>
              <p:nvPr/>
            </p:nvSpPr>
            <p:spPr bwMode="auto">
              <a:xfrm>
                <a:off x="1152" y="1392"/>
                <a:ext cx="1152" cy="48"/>
              </a:xfrm>
              <a:prstGeom prst="roundRect">
                <a:avLst>
                  <a:gd name="adj" fmla="val 16667"/>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43" name="Text Box 82"/>
              <p:cNvSpPr txBox="1">
                <a:spLocks noChangeArrowheads="1"/>
              </p:cNvSpPr>
              <p:nvPr/>
            </p:nvSpPr>
            <p:spPr bwMode="auto">
              <a:xfrm rot="-2969076">
                <a:off x="1343" y="919"/>
                <a:ext cx="72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3399"/>
                    </a:solidFill>
                    <a:latin typeface="Comic Sans MS" pitchFamily="66" charset="0"/>
                    <a:cs typeface="Arial" charset="0"/>
                  </a:rPr>
                  <a:t>PRED</a:t>
                </a:r>
              </a:p>
            </p:txBody>
          </p:sp>
        </p:grpSp>
      </p:grpSp>
      <p:sp>
        <p:nvSpPr>
          <p:cNvPr id="43023" name="AutoShape 83"/>
          <p:cNvSpPr>
            <a:spLocks noChangeArrowheads="1"/>
          </p:cNvSpPr>
          <p:nvPr/>
        </p:nvSpPr>
        <p:spPr bwMode="auto">
          <a:xfrm>
            <a:off x="2590800" y="4114800"/>
            <a:ext cx="533400" cy="228600"/>
          </a:xfrm>
          <a:prstGeom prst="rightArrow">
            <a:avLst>
              <a:gd name="adj1" fmla="val 50000"/>
              <a:gd name="adj2" fmla="val 58333"/>
            </a:avLst>
          </a:prstGeom>
          <a:solidFill>
            <a:srgbClr val="003399"/>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24" name="AutoShape 84"/>
          <p:cNvSpPr>
            <a:spLocks noChangeArrowheads="1"/>
          </p:cNvSpPr>
          <p:nvPr/>
        </p:nvSpPr>
        <p:spPr bwMode="auto">
          <a:xfrm>
            <a:off x="4800600" y="4114800"/>
            <a:ext cx="533400" cy="228600"/>
          </a:xfrm>
          <a:prstGeom prst="rightArrow">
            <a:avLst>
              <a:gd name="adj1" fmla="val 50000"/>
              <a:gd name="adj2" fmla="val 58333"/>
            </a:avLst>
          </a:prstGeom>
          <a:solidFill>
            <a:srgbClr val="003399"/>
          </a:solid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25" name="AutoShape 85" descr="Narrow horizontal"/>
          <p:cNvSpPr>
            <a:spLocks noChangeArrowheads="1"/>
          </p:cNvSpPr>
          <p:nvPr/>
        </p:nvSpPr>
        <p:spPr bwMode="auto">
          <a:xfrm rot="-5400000">
            <a:off x="5638800" y="2590800"/>
            <a:ext cx="533400" cy="685800"/>
          </a:xfrm>
          <a:prstGeom prst="leftRightArrow">
            <a:avLst>
              <a:gd name="adj1" fmla="val 50000"/>
              <a:gd name="adj2" fmla="val 20000"/>
            </a:avLst>
          </a:prstGeom>
          <a:pattFill prst="narHorz">
            <a:fgClr>
              <a:schemeClr val="accent2"/>
            </a:fgClr>
            <a:bgClr>
              <a:schemeClr val="bg1"/>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43026" name="Text Box 86"/>
          <p:cNvSpPr txBox="1">
            <a:spLocks noChangeArrowheads="1"/>
          </p:cNvSpPr>
          <p:nvPr/>
        </p:nvSpPr>
        <p:spPr bwMode="auto">
          <a:xfrm>
            <a:off x="381000" y="381000"/>
            <a:ext cx="4876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3399"/>
                </a:solidFill>
                <a:latin typeface="Comic Sans MS" pitchFamily="66" charset="0"/>
                <a:cs typeface="Arial" charset="0"/>
              </a:rPr>
              <a:t>The best science will use up less here and produce more here</a:t>
            </a:r>
          </a:p>
        </p:txBody>
      </p:sp>
      <p:sp>
        <p:nvSpPr>
          <p:cNvPr id="43027" name="Line 87"/>
          <p:cNvSpPr>
            <a:spLocks noChangeShapeType="1"/>
          </p:cNvSpPr>
          <p:nvPr/>
        </p:nvSpPr>
        <p:spPr bwMode="auto">
          <a:xfrm>
            <a:off x="4191000" y="1143000"/>
            <a:ext cx="1600200" cy="27432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43028" name="Line 88"/>
          <p:cNvSpPr>
            <a:spLocks noChangeShapeType="1"/>
          </p:cNvSpPr>
          <p:nvPr/>
        </p:nvSpPr>
        <p:spPr bwMode="auto">
          <a:xfrm flipH="1">
            <a:off x="609600" y="1219200"/>
            <a:ext cx="76200" cy="2590800"/>
          </a:xfrm>
          <a:prstGeom prst="line">
            <a:avLst/>
          </a:prstGeom>
          <a:noFill/>
          <a:ln w="38100">
            <a:solidFill>
              <a:srgbClr val="00CC66"/>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grpSp>
        <p:nvGrpSpPr>
          <p:cNvPr id="11" name="Group 91"/>
          <p:cNvGrpSpPr>
            <a:grpSpLocks/>
          </p:cNvGrpSpPr>
          <p:nvPr/>
        </p:nvGrpSpPr>
        <p:grpSpPr bwMode="auto">
          <a:xfrm>
            <a:off x="228600" y="304800"/>
            <a:ext cx="5486400" cy="5638800"/>
            <a:chOff x="1920" y="2496"/>
            <a:chExt cx="720" cy="720"/>
          </a:xfrm>
        </p:grpSpPr>
        <p:graphicFrame>
          <p:nvGraphicFramePr>
            <p:cNvPr id="43032" name="Object 2"/>
            <p:cNvGraphicFramePr>
              <a:graphicFrameLocks noChangeAspect="1"/>
            </p:cNvGraphicFramePr>
            <p:nvPr/>
          </p:nvGraphicFramePr>
          <p:xfrm>
            <a:off x="2090" y="2683"/>
            <a:ext cx="406" cy="341"/>
          </p:xfrm>
          <a:graphic>
            <a:graphicData uri="http://schemas.openxmlformats.org/presentationml/2006/ole">
              <mc:AlternateContent xmlns:mc="http://schemas.openxmlformats.org/markup-compatibility/2006">
                <mc:Choice xmlns:v="urn:schemas-microsoft-com:vml" Requires="v">
                  <p:oleObj name="Clip" r:id="rId2" imgW="373075" imgH="313639" progId="MS_ClipArt_Gallery.2">
                    <p:embed/>
                  </p:oleObj>
                </mc:Choice>
                <mc:Fallback>
                  <p:oleObj name="Clip" r:id="rId2" imgW="373075" imgH="313639" progId="MS_ClipArt_Gallery.2">
                    <p:embed/>
                    <p:pic>
                      <p:nvPicPr>
                        <p:cNvPr id="43032"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90" y="2683"/>
                          <a:ext cx="406" cy="3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3033" name="AutoShape 93"/>
            <p:cNvSpPr>
              <a:spLocks noChangeAspect="1" noChangeArrowheads="1"/>
            </p:cNvSpPr>
            <p:nvPr/>
          </p:nvSpPr>
          <p:spPr bwMode="auto">
            <a:xfrm>
              <a:off x="1920" y="2496"/>
              <a:ext cx="720" cy="7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50 w 21600"/>
                <a:gd name="T25" fmla="*/ 3150 h 21600"/>
                <a:gd name="T26" fmla="*/ 18450 w 21600"/>
                <a:gd name="T27" fmla="*/ 1845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700" y="9117"/>
                    <a:pt x="2700" y="10799"/>
                  </a:cubicBezTo>
                  <a:cubicBezTo>
                    <a:pt x="2700" y="15273"/>
                    <a:pt x="6326" y="18900"/>
                    <a:pt x="10800" y="18900"/>
                  </a:cubicBezTo>
                  <a:cubicBezTo>
                    <a:pt x="12482" y="18900"/>
                    <a:pt x="14122" y="18376"/>
                    <a:pt x="15493" y="17401"/>
                  </a:cubicBezTo>
                  <a:lnTo>
                    <a:pt x="4198" y="6106"/>
                  </a:lnTo>
                  <a:close/>
                </a:path>
              </a:pathLst>
            </a:custGeom>
            <a:solidFill>
              <a:srgbClr val="FF0000"/>
            </a:solidFill>
            <a:ln w="9525">
              <a:solidFill>
                <a:schemeClr val="tx1"/>
              </a:solidFill>
              <a:miter lim="800000"/>
              <a:headEnd/>
              <a:tailEnd/>
            </a:ln>
          </p:spPr>
          <p:txBody>
            <a:bodyPr wrap="none" anchor="ctr"/>
            <a:lstStyle/>
            <a:p>
              <a:pPr fontAlgn="base">
                <a:spcBef>
                  <a:spcPct val="0"/>
                </a:spcBef>
                <a:spcAft>
                  <a:spcPct val="0"/>
                </a:spcAft>
              </a:pPr>
              <a:endParaRPr lang="en-US">
                <a:solidFill>
                  <a:srgbClr val="002060"/>
                </a:solidFill>
                <a:cs typeface="Arial" charset="0"/>
              </a:endParaRPr>
            </a:p>
          </p:txBody>
        </p:sp>
      </p:grpSp>
      <p:sp>
        <p:nvSpPr>
          <p:cNvPr id="43030" name="Oval 95">
            <a:hlinkClick r:id="rId4" action="ppaction://hlinksldjump"/>
          </p:cNvPr>
          <p:cNvSpPr>
            <a:spLocks noChangeArrowheads="1"/>
          </p:cNvSpPr>
          <p:nvPr/>
        </p:nvSpPr>
        <p:spPr bwMode="auto">
          <a:xfrm>
            <a:off x="8610600" y="76200"/>
            <a:ext cx="381000" cy="381000"/>
          </a:xfrm>
          <a:prstGeom prst="ellipse">
            <a:avLst/>
          </a:prstGeom>
          <a:solidFill>
            <a:srgbClr val="DDDDDD">
              <a:alpha val="41176"/>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24" name="Oval 96"/>
          <p:cNvSpPr>
            <a:spLocks noChangeArrowheads="1"/>
          </p:cNvSpPr>
          <p:nvPr/>
        </p:nvSpPr>
        <p:spPr bwMode="auto">
          <a:xfrm>
            <a:off x="8229600" y="5715000"/>
            <a:ext cx="76200" cy="76200"/>
          </a:xfrm>
          <a:prstGeom prst="ellipse">
            <a:avLst/>
          </a:pr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6F12902A-7778-42E8-A02D-C619EF0A18D0}"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42</a:t>
            </a:fld>
            <a:endParaRPr lang="en-US">
              <a:solidFill>
                <a:srgbClr val="002060">
                  <a:tint val="75000"/>
                </a:srgbClr>
              </a:solidFill>
            </a:endParaRPr>
          </a:p>
        </p:txBody>
      </p:sp>
    </p:spTree>
    <p:extLst>
      <p:ext uri="{BB962C8B-B14F-4D97-AF65-F5344CB8AC3E}">
        <p14:creationId xmlns:p14="http://schemas.microsoft.com/office/powerpoint/2010/main" val="402531647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3824"/>
                                        </p:tgtEl>
                                        <p:attrNameLst>
                                          <p:attrName>style.visibility</p:attrName>
                                        </p:attrNameLst>
                                      </p:cBhvr>
                                      <p:to>
                                        <p:strVal val="visible"/>
                                      </p:to>
                                    </p:set>
                                    <p:animEffect transition="in" filter="wipe(down)">
                                      <p:cBhvr>
                                        <p:cTn id="7" dur="500"/>
                                        <p:tgtEl>
                                          <p:spTgt spid="738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82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4800" y="381000"/>
            <a:ext cx="7848600" cy="1692275"/>
          </a:xfrm>
          <a:prstGeom prst="rect">
            <a:avLst/>
          </a:prstGeom>
          <a:noFill/>
          <a:ln>
            <a:noFill/>
          </a:ln>
        </p:spPr>
        <p:txBody>
          <a:bodyPr>
            <a:spAutoFit/>
          </a:bodyPr>
          <a:lstStyle/>
          <a:p>
            <a:pPr>
              <a:buClr>
                <a:srgbClr val="FF0000"/>
              </a:buClr>
              <a:defRPr/>
            </a:pPr>
            <a:r>
              <a:rPr lang="en-US" sz="2800" u="sng" dirty="0">
                <a:solidFill>
                  <a:srgbClr val="002060"/>
                </a:solidFill>
              </a:rPr>
              <a:t>Further comments on anthropics:</a:t>
            </a:r>
          </a:p>
          <a:p>
            <a:pPr>
              <a:buClr>
                <a:srgbClr val="FF0000"/>
              </a:buClr>
              <a:defRPr/>
            </a:pPr>
            <a:endParaRPr lang="en-US" sz="2800" u="sng" dirty="0">
              <a:solidFill>
                <a:srgbClr val="002060"/>
              </a:solidFill>
            </a:endParaRPr>
          </a:p>
          <a:p>
            <a:pPr marL="457200" indent="-457200">
              <a:buClr>
                <a:srgbClr val="FF0000"/>
              </a:buClr>
              <a:buFont typeface="Arial" pitchFamily="34" charset="0"/>
              <a:buChar char="•"/>
              <a:defRPr/>
            </a:pPr>
            <a:r>
              <a:rPr lang="en-US" sz="2400" dirty="0">
                <a:solidFill>
                  <a:srgbClr val="002060"/>
                </a:solidFill>
              </a:rPr>
              <a:t>Replace “life” with more humble “correlations” and one has a commonplace part of physics (non-controversial)</a:t>
            </a:r>
          </a:p>
        </p:txBody>
      </p:sp>
      <p:sp>
        <p:nvSpPr>
          <p:cNvPr id="3" name="Date Placeholder 2"/>
          <p:cNvSpPr>
            <a:spLocks noGrp="1"/>
          </p:cNvSpPr>
          <p:nvPr>
            <p:ph type="dt" sz="half" idx="10"/>
          </p:nvPr>
        </p:nvSpPr>
        <p:spPr/>
        <p:txBody>
          <a:bodyPr/>
          <a:lstStyle/>
          <a:p>
            <a:pPr>
              <a:defRPr/>
            </a:pPr>
            <a:fld id="{06F66B6E-DA7D-47D1-85E4-605F45175729}"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43</a:t>
            </a:fld>
            <a:endParaRPr lang="en-US">
              <a:solidFill>
                <a:srgbClr val="002060">
                  <a:tint val="75000"/>
                </a:srgbClr>
              </a:solidFill>
            </a:endParaRPr>
          </a:p>
        </p:txBody>
      </p:sp>
    </p:spTree>
    <p:extLst>
      <p:ext uri="{BB962C8B-B14F-4D97-AF65-F5344CB8AC3E}">
        <p14:creationId xmlns:p14="http://schemas.microsoft.com/office/powerpoint/2010/main" val="223416658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4800" y="381000"/>
            <a:ext cx="7848600" cy="2432050"/>
          </a:xfrm>
          <a:prstGeom prst="rect">
            <a:avLst/>
          </a:prstGeom>
          <a:noFill/>
          <a:ln>
            <a:noFill/>
          </a:ln>
        </p:spPr>
        <p:txBody>
          <a:bodyPr>
            <a:spAutoFit/>
          </a:bodyPr>
          <a:lstStyle/>
          <a:p>
            <a:pPr>
              <a:buClr>
                <a:srgbClr val="FF0000"/>
              </a:buClr>
              <a:defRPr/>
            </a:pPr>
            <a:r>
              <a:rPr lang="en-US" sz="2800" u="sng" dirty="0">
                <a:solidFill>
                  <a:srgbClr val="002060"/>
                </a:solidFill>
              </a:rPr>
              <a:t>Further comments on anthropics:</a:t>
            </a:r>
          </a:p>
          <a:p>
            <a:pPr>
              <a:buClr>
                <a:srgbClr val="FF0000"/>
              </a:buClr>
              <a:defRPr/>
            </a:pPr>
            <a:endParaRPr lang="en-US" sz="2800" u="sng" dirty="0">
              <a:solidFill>
                <a:srgbClr val="002060"/>
              </a:solidFill>
            </a:endParaRPr>
          </a:p>
          <a:p>
            <a:pPr marL="457200" indent="-457200">
              <a:buClr>
                <a:srgbClr val="FF0000"/>
              </a:buClr>
              <a:buFont typeface="Arial" pitchFamily="34" charset="0"/>
              <a:buChar char="•"/>
              <a:defRPr/>
            </a:pPr>
            <a:r>
              <a:rPr lang="en-US" sz="2400" dirty="0">
                <a:solidFill>
                  <a:srgbClr val="002060"/>
                </a:solidFill>
              </a:rPr>
              <a:t>Replace “life” with more humble “correlations” and one has a commonplace part of physics (non-controversial)</a:t>
            </a:r>
          </a:p>
          <a:p>
            <a:pPr marL="457200" indent="-457200">
              <a:buClr>
                <a:srgbClr val="FF0000"/>
              </a:buClr>
              <a:buFont typeface="Arial" pitchFamily="34" charset="0"/>
              <a:buChar char="•"/>
              <a:defRPr/>
            </a:pPr>
            <a:r>
              <a:rPr lang="en-US" sz="2400" dirty="0">
                <a:solidFill>
                  <a:srgbClr val="002060"/>
                </a:solidFill>
              </a:rPr>
              <a:t>In my view 2</a:t>
            </a:r>
            <a:r>
              <a:rPr lang="en-US" sz="2400" baseline="30000" dirty="0">
                <a:solidFill>
                  <a:srgbClr val="002060"/>
                </a:solidFill>
              </a:rPr>
              <a:t>nd</a:t>
            </a:r>
            <a:r>
              <a:rPr lang="en-US" sz="2400" dirty="0">
                <a:solidFill>
                  <a:srgbClr val="002060"/>
                </a:solidFill>
              </a:rPr>
              <a:t> law is the most robust candidate for anthropic analysis</a:t>
            </a:r>
          </a:p>
        </p:txBody>
      </p:sp>
      <p:sp>
        <p:nvSpPr>
          <p:cNvPr id="3" name="Date Placeholder 2"/>
          <p:cNvSpPr>
            <a:spLocks noGrp="1"/>
          </p:cNvSpPr>
          <p:nvPr>
            <p:ph type="dt" sz="half" idx="10"/>
          </p:nvPr>
        </p:nvSpPr>
        <p:spPr/>
        <p:txBody>
          <a:bodyPr/>
          <a:lstStyle/>
          <a:p>
            <a:pPr>
              <a:defRPr/>
            </a:pPr>
            <a:fld id="{337AE941-952A-4FE0-A85A-688452F06A42}"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44</a:t>
            </a:fld>
            <a:endParaRPr lang="en-US">
              <a:solidFill>
                <a:srgbClr val="002060">
                  <a:tint val="75000"/>
                </a:srgbClr>
              </a:solidFill>
            </a:endParaRPr>
          </a:p>
        </p:txBody>
      </p:sp>
    </p:spTree>
    <p:extLst>
      <p:ext uri="{BB962C8B-B14F-4D97-AF65-F5344CB8AC3E}">
        <p14:creationId xmlns:p14="http://schemas.microsoft.com/office/powerpoint/2010/main" val="97481483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4800" y="381000"/>
            <a:ext cx="7848600" cy="4094163"/>
          </a:xfrm>
          <a:prstGeom prst="rect">
            <a:avLst/>
          </a:prstGeom>
          <a:noFill/>
          <a:ln>
            <a:noFill/>
          </a:ln>
        </p:spPr>
        <p:txBody>
          <a:bodyPr>
            <a:spAutoFit/>
          </a:bodyPr>
          <a:lstStyle/>
          <a:p>
            <a:pPr>
              <a:buClr>
                <a:srgbClr val="FF0000"/>
              </a:buClr>
              <a:defRPr/>
            </a:pPr>
            <a:r>
              <a:rPr lang="en-US" sz="2800" u="sng" dirty="0">
                <a:solidFill>
                  <a:srgbClr val="002060"/>
                </a:solidFill>
              </a:rPr>
              <a:t>Further comments on anthropics:</a:t>
            </a:r>
          </a:p>
          <a:p>
            <a:pPr>
              <a:buClr>
                <a:srgbClr val="FF0000"/>
              </a:buClr>
              <a:defRPr/>
            </a:pPr>
            <a:endParaRPr lang="en-US" sz="2800" u="sng" dirty="0">
              <a:solidFill>
                <a:srgbClr val="002060"/>
              </a:solidFill>
            </a:endParaRPr>
          </a:p>
          <a:p>
            <a:pPr marL="457200" indent="-457200">
              <a:buClr>
                <a:srgbClr val="FF0000"/>
              </a:buClr>
              <a:buFont typeface="Arial" pitchFamily="34" charset="0"/>
              <a:buChar char="•"/>
              <a:defRPr/>
            </a:pPr>
            <a:r>
              <a:rPr lang="en-US" sz="2400" dirty="0">
                <a:solidFill>
                  <a:srgbClr val="002060"/>
                </a:solidFill>
              </a:rPr>
              <a:t>Replace “life” with more humble “correlations” and one has a commonplace part of physics (non-controversial)</a:t>
            </a:r>
          </a:p>
          <a:p>
            <a:pPr marL="457200" indent="-457200">
              <a:buClr>
                <a:srgbClr val="FF0000"/>
              </a:buClr>
              <a:buFont typeface="Arial" pitchFamily="34" charset="0"/>
              <a:buChar char="•"/>
              <a:defRPr/>
            </a:pPr>
            <a:r>
              <a:rPr lang="en-US" sz="2400" dirty="0">
                <a:solidFill>
                  <a:srgbClr val="002060"/>
                </a:solidFill>
              </a:rPr>
              <a:t>In my view 2</a:t>
            </a:r>
            <a:r>
              <a:rPr lang="en-US" sz="2400" baseline="30000" dirty="0">
                <a:solidFill>
                  <a:srgbClr val="002060"/>
                </a:solidFill>
              </a:rPr>
              <a:t>nd</a:t>
            </a:r>
            <a:r>
              <a:rPr lang="en-US" sz="2400" dirty="0">
                <a:solidFill>
                  <a:srgbClr val="002060"/>
                </a:solidFill>
              </a:rPr>
              <a:t> law is the most robust candidate for anthropic analysis</a:t>
            </a:r>
          </a:p>
          <a:p>
            <a:pPr marL="457200" indent="-457200">
              <a:buClr>
                <a:srgbClr val="FF0000"/>
              </a:buClr>
              <a:buFont typeface="Arial" pitchFamily="34" charset="0"/>
              <a:buChar char="•"/>
              <a:defRPr/>
            </a:pPr>
            <a:r>
              <a:rPr lang="en-US" sz="2400" dirty="0">
                <a:solidFill>
                  <a:srgbClr val="002060"/>
                </a:solidFill>
              </a:rPr>
              <a:t> These ingredients still not well developed in case of </a:t>
            </a:r>
            <a:r>
              <a:rPr lang="el-GR" sz="2400" dirty="0">
                <a:solidFill>
                  <a:srgbClr val="002060"/>
                </a:solidFill>
              </a:rPr>
              <a:t>Λ</a:t>
            </a:r>
            <a:r>
              <a:rPr lang="en-US" sz="2400" dirty="0">
                <a:solidFill>
                  <a:srgbClr val="002060"/>
                </a:solidFill>
              </a:rPr>
              <a:t> anthropics:</a:t>
            </a:r>
          </a:p>
          <a:p>
            <a:pPr marL="914400" lvl="1" indent="-457200">
              <a:buClr>
                <a:srgbClr val="FF0000"/>
              </a:buClr>
              <a:buFontTx/>
              <a:buAutoNum type="arabicParenR"/>
              <a:defRPr/>
            </a:pPr>
            <a:r>
              <a:rPr lang="en-US" sz="2000" dirty="0">
                <a:solidFill>
                  <a:srgbClr val="002060"/>
                </a:solidFill>
              </a:rPr>
              <a:t>A theory with an ensemble of values of </a:t>
            </a:r>
            <a:r>
              <a:rPr lang="el-GR" sz="2000" dirty="0">
                <a:solidFill>
                  <a:srgbClr val="002060"/>
                </a:solidFill>
              </a:rPr>
              <a:t>Λ</a:t>
            </a:r>
            <a:endParaRPr lang="en-US" sz="2000" dirty="0">
              <a:solidFill>
                <a:srgbClr val="002060"/>
              </a:solidFill>
            </a:endParaRPr>
          </a:p>
          <a:p>
            <a:pPr marL="914400" lvl="1" indent="-457200">
              <a:buClr>
                <a:srgbClr val="FF0000"/>
              </a:buClr>
              <a:buFontTx/>
              <a:buAutoNum type="arabicParenR"/>
              <a:defRPr/>
            </a:pPr>
            <a:r>
              <a:rPr lang="en-US" sz="2000" dirty="0">
                <a:solidFill>
                  <a:srgbClr val="002060"/>
                </a:solidFill>
              </a:rPr>
              <a:t>A way to quantify “having structure” (or alternative condition) sufficiently</a:t>
            </a:r>
          </a:p>
        </p:txBody>
      </p:sp>
      <p:sp>
        <p:nvSpPr>
          <p:cNvPr id="3" name="Date Placeholder 2"/>
          <p:cNvSpPr>
            <a:spLocks noGrp="1"/>
          </p:cNvSpPr>
          <p:nvPr>
            <p:ph type="dt" sz="half" idx="10"/>
          </p:nvPr>
        </p:nvSpPr>
        <p:spPr/>
        <p:txBody>
          <a:bodyPr/>
          <a:lstStyle/>
          <a:p>
            <a:pPr>
              <a:defRPr/>
            </a:pPr>
            <a:fld id="{9BF6D786-AA82-437C-9C53-6C4C528EF6E4}"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45</a:t>
            </a:fld>
            <a:endParaRPr lang="en-US">
              <a:solidFill>
                <a:srgbClr val="002060">
                  <a:tint val="75000"/>
                </a:srgbClr>
              </a:solidFill>
            </a:endParaRPr>
          </a:p>
        </p:txBody>
      </p:sp>
    </p:spTree>
    <p:extLst>
      <p:ext uri="{BB962C8B-B14F-4D97-AF65-F5344CB8AC3E}">
        <p14:creationId xmlns:p14="http://schemas.microsoft.com/office/powerpoint/2010/main" val="429109598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4800" y="381000"/>
            <a:ext cx="7848600" cy="4094163"/>
          </a:xfrm>
          <a:prstGeom prst="rect">
            <a:avLst/>
          </a:prstGeom>
          <a:noFill/>
          <a:ln>
            <a:noFill/>
          </a:ln>
        </p:spPr>
        <p:txBody>
          <a:bodyPr>
            <a:spAutoFit/>
          </a:bodyPr>
          <a:lstStyle/>
          <a:p>
            <a:pPr>
              <a:buClr>
                <a:srgbClr val="FF0000"/>
              </a:buClr>
              <a:defRPr/>
            </a:pPr>
            <a:r>
              <a:rPr lang="en-US" sz="2800" u="sng" dirty="0">
                <a:solidFill>
                  <a:srgbClr val="002060"/>
                </a:solidFill>
              </a:rPr>
              <a:t>Further comments on anthropics:</a:t>
            </a:r>
          </a:p>
          <a:p>
            <a:pPr>
              <a:buClr>
                <a:srgbClr val="FF0000"/>
              </a:buClr>
              <a:defRPr/>
            </a:pPr>
            <a:endParaRPr lang="en-US" sz="2800" u="sng" dirty="0">
              <a:solidFill>
                <a:srgbClr val="002060"/>
              </a:solidFill>
            </a:endParaRPr>
          </a:p>
          <a:p>
            <a:pPr marL="457200" indent="-457200">
              <a:buClr>
                <a:srgbClr val="FF0000"/>
              </a:buClr>
              <a:buFont typeface="Arial" pitchFamily="34" charset="0"/>
              <a:buChar char="•"/>
              <a:defRPr/>
            </a:pPr>
            <a:r>
              <a:rPr lang="en-US" sz="2400" dirty="0">
                <a:solidFill>
                  <a:srgbClr val="002060"/>
                </a:solidFill>
              </a:rPr>
              <a:t>Replace “life” with more humble “correlations” and one has a commonplace part of physics (non-controversial)</a:t>
            </a:r>
          </a:p>
          <a:p>
            <a:pPr marL="457200" indent="-457200">
              <a:buClr>
                <a:srgbClr val="FF0000"/>
              </a:buClr>
              <a:buFont typeface="Arial" pitchFamily="34" charset="0"/>
              <a:buChar char="•"/>
              <a:defRPr/>
            </a:pPr>
            <a:r>
              <a:rPr lang="en-US" sz="2400" dirty="0">
                <a:solidFill>
                  <a:srgbClr val="002060"/>
                </a:solidFill>
              </a:rPr>
              <a:t>In my view 2</a:t>
            </a:r>
            <a:r>
              <a:rPr lang="en-US" sz="2400" baseline="30000" dirty="0">
                <a:solidFill>
                  <a:srgbClr val="002060"/>
                </a:solidFill>
              </a:rPr>
              <a:t>nd</a:t>
            </a:r>
            <a:r>
              <a:rPr lang="en-US" sz="2400" dirty="0">
                <a:solidFill>
                  <a:srgbClr val="002060"/>
                </a:solidFill>
              </a:rPr>
              <a:t> law is the most robust candidate for anthropic analysis</a:t>
            </a:r>
          </a:p>
          <a:p>
            <a:pPr marL="457200" indent="-457200">
              <a:buClr>
                <a:srgbClr val="FF0000"/>
              </a:buClr>
              <a:buFont typeface="Arial" pitchFamily="34" charset="0"/>
              <a:buChar char="•"/>
              <a:defRPr/>
            </a:pPr>
            <a:r>
              <a:rPr lang="en-US" sz="2400" dirty="0">
                <a:solidFill>
                  <a:srgbClr val="002060"/>
                </a:solidFill>
              </a:rPr>
              <a:t> These ingredients still not well developed in case of </a:t>
            </a:r>
            <a:r>
              <a:rPr lang="el-GR" sz="2400" dirty="0">
                <a:solidFill>
                  <a:srgbClr val="002060"/>
                </a:solidFill>
              </a:rPr>
              <a:t>Λ</a:t>
            </a:r>
            <a:r>
              <a:rPr lang="en-US" sz="2400" dirty="0">
                <a:solidFill>
                  <a:srgbClr val="002060"/>
                </a:solidFill>
              </a:rPr>
              <a:t> anthropics:</a:t>
            </a:r>
          </a:p>
          <a:p>
            <a:pPr marL="914400" lvl="1" indent="-457200">
              <a:buClr>
                <a:srgbClr val="FF0000"/>
              </a:buClr>
              <a:buFontTx/>
              <a:buAutoNum type="arabicParenR"/>
              <a:defRPr/>
            </a:pPr>
            <a:r>
              <a:rPr lang="en-US" sz="2000" dirty="0">
                <a:solidFill>
                  <a:srgbClr val="002060"/>
                </a:solidFill>
              </a:rPr>
              <a:t>A theory with an ensemble of values of </a:t>
            </a:r>
            <a:r>
              <a:rPr lang="el-GR" sz="2000" dirty="0">
                <a:solidFill>
                  <a:srgbClr val="002060"/>
                </a:solidFill>
              </a:rPr>
              <a:t>Λ</a:t>
            </a:r>
            <a:endParaRPr lang="en-US" sz="2000" dirty="0">
              <a:solidFill>
                <a:srgbClr val="002060"/>
              </a:solidFill>
            </a:endParaRPr>
          </a:p>
          <a:p>
            <a:pPr marL="914400" lvl="1" indent="-457200">
              <a:buClr>
                <a:srgbClr val="FF0000"/>
              </a:buClr>
              <a:buFontTx/>
              <a:buAutoNum type="arabicParenR"/>
              <a:defRPr/>
            </a:pPr>
            <a:r>
              <a:rPr lang="en-US" sz="2000" dirty="0">
                <a:solidFill>
                  <a:srgbClr val="002060"/>
                </a:solidFill>
              </a:rPr>
              <a:t>A way to quantify “having structure” (or alternative condition) sufficiently</a:t>
            </a:r>
          </a:p>
        </p:txBody>
      </p:sp>
      <p:cxnSp>
        <p:nvCxnSpPr>
          <p:cNvPr id="4" name="Straight Arrow Connector 3"/>
          <p:cNvCxnSpPr/>
          <p:nvPr/>
        </p:nvCxnSpPr>
        <p:spPr>
          <a:xfrm flipH="1" flipV="1">
            <a:off x="2209800" y="4475163"/>
            <a:ext cx="838200" cy="1163637"/>
          </a:xfrm>
          <a:prstGeom prst="straightConnector1">
            <a:avLst/>
          </a:prstGeom>
          <a:ln w="38100">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47108" name="TextBox 4"/>
          <p:cNvSpPr txBox="1">
            <a:spLocks noChangeArrowheads="1"/>
          </p:cNvSpPr>
          <p:nvPr/>
        </p:nvSpPr>
        <p:spPr bwMode="auto">
          <a:xfrm>
            <a:off x="3124200" y="5410200"/>
            <a:ext cx="5334000" cy="8302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Can get very different answers depending on how these ingredients are realized</a:t>
            </a:r>
          </a:p>
        </p:txBody>
      </p:sp>
      <p:sp>
        <p:nvSpPr>
          <p:cNvPr id="47109" name="TextBox 2"/>
          <p:cNvSpPr txBox="1">
            <a:spLocks noChangeArrowheads="1"/>
          </p:cNvSpPr>
          <p:nvPr/>
        </p:nvSpPr>
        <p:spPr bwMode="auto">
          <a:xfrm>
            <a:off x="6019800" y="6340475"/>
            <a:ext cx="2971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1800">
                <a:solidFill>
                  <a:srgbClr val="002060"/>
                </a:solidFill>
                <a:cs typeface="Arial" charset="0"/>
              </a:rPr>
              <a:t>Banks, Dine &amp; Motl</a:t>
            </a:r>
          </a:p>
        </p:txBody>
      </p:sp>
      <p:sp>
        <p:nvSpPr>
          <p:cNvPr id="3" name="Date Placeholder 2"/>
          <p:cNvSpPr>
            <a:spLocks noGrp="1"/>
          </p:cNvSpPr>
          <p:nvPr>
            <p:ph type="dt" sz="half" idx="10"/>
          </p:nvPr>
        </p:nvSpPr>
        <p:spPr/>
        <p:txBody>
          <a:bodyPr/>
          <a:lstStyle/>
          <a:p>
            <a:pPr>
              <a:defRPr/>
            </a:pPr>
            <a:fld id="{510DCEAE-8EF4-4E39-8F76-0B367C8CD544}" type="datetime1">
              <a:rPr lang="en-US" smtClean="0">
                <a:solidFill>
                  <a:srgbClr val="002060">
                    <a:tint val="75000"/>
                  </a:srgbClr>
                </a:solidFill>
              </a:rPr>
              <a:t>5/16/2021</a:t>
            </a:fld>
            <a:endParaRPr lang="en-US">
              <a:solidFill>
                <a:srgbClr val="002060">
                  <a:tint val="75000"/>
                </a:srgbClr>
              </a:solidFill>
            </a:endParaRPr>
          </a:p>
        </p:txBody>
      </p:sp>
      <p:sp>
        <p:nvSpPr>
          <p:cNvPr id="5" name="Footer Placeholder 4"/>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6" name="Slide Number Placeholder 5"/>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46</a:t>
            </a:fld>
            <a:endParaRPr lang="en-US">
              <a:solidFill>
                <a:srgbClr val="002060">
                  <a:tint val="75000"/>
                </a:srgbClr>
              </a:solidFill>
            </a:endParaRPr>
          </a:p>
        </p:txBody>
      </p:sp>
    </p:spTree>
    <p:extLst>
      <p:ext uri="{BB962C8B-B14F-4D97-AF65-F5344CB8AC3E}">
        <p14:creationId xmlns:p14="http://schemas.microsoft.com/office/powerpoint/2010/main" val="417390306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Box 1"/>
          <p:cNvSpPr txBox="1">
            <a:spLocks noChangeArrowheads="1"/>
          </p:cNvSpPr>
          <p:nvPr/>
        </p:nvSpPr>
        <p:spPr bwMode="auto">
          <a:xfrm>
            <a:off x="152400" y="152400"/>
            <a:ext cx="5334000" cy="8302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Can get very different answers depending on how these ingredients are realized</a:t>
            </a:r>
          </a:p>
        </p:txBody>
      </p:sp>
      <p:pic>
        <p:nvPicPr>
          <p:cNvPr id="48131" name="Picture 2" descr="C:\Users\albrecht\Documents\Recent Talks\UCSC Jan 2012\PhillipsAlbrecht\comp4.png"/>
          <p:cNvPicPr>
            <a:picLocks noChangeAspect="1" noChangeArrowheads="1"/>
          </p:cNvPicPr>
          <p:nvPr/>
        </p:nvPicPr>
        <p:blipFill>
          <a:blip r:embed="rId2">
            <a:extLst>
              <a:ext uri="{28A0092B-C50C-407E-A947-70E740481C1C}">
                <a14:useLocalDpi xmlns:a14="http://schemas.microsoft.com/office/drawing/2010/main" val="0"/>
              </a:ext>
            </a:extLst>
          </a:blip>
          <a:srcRect t="50000"/>
          <a:stretch>
            <a:fillRect/>
          </a:stretch>
        </p:blipFill>
        <p:spPr bwMode="auto">
          <a:xfrm>
            <a:off x="1600200" y="3048000"/>
            <a:ext cx="5108575" cy="329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2" name="TextBox 2"/>
          <p:cNvSpPr txBox="1">
            <a:spLocks noChangeArrowheads="1"/>
          </p:cNvSpPr>
          <p:nvPr/>
        </p:nvSpPr>
        <p:spPr bwMode="auto">
          <a:xfrm>
            <a:off x="7315200" y="5029200"/>
            <a:ext cx="17526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000">
                <a:solidFill>
                  <a:srgbClr val="002060"/>
                </a:solidFill>
                <a:cs typeface="Arial" charset="0"/>
              </a:rPr>
              <a:t>Phillips &amp; Albrecht 2011</a:t>
            </a:r>
          </a:p>
        </p:txBody>
      </p:sp>
      <p:sp>
        <p:nvSpPr>
          <p:cNvPr id="48133" name="TextBox 3"/>
          <p:cNvSpPr txBox="1">
            <a:spLocks noChangeArrowheads="1"/>
          </p:cNvSpPr>
          <p:nvPr/>
        </p:nvSpPr>
        <p:spPr bwMode="auto">
          <a:xfrm>
            <a:off x="457200" y="1295400"/>
            <a:ext cx="830580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pPr>
            <a:r>
              <a:rPr lang="en-US" altLang="en-US" sz="2400" dirty="0">
                <a:solidFill>
                  <a:srgbClr val="002060"/>
                </a:solidFill>
                <a:cs typeface="Arial" charset="0"/>
              </a:rPr>
              <a:t>Use "entropy production weighting” (Causal Entropic Principle, Bousso et al)</a:t>
            </a:r>
          </a:p>
          <a:p>
            <a:pPr eaLnBrk="1" fontAlgn="base" hangingPunct="1">
              <a:spcBef>
                <a:spcPct val="0"/>
              </a:spcBef>
              <a:spcAft>
                <a:spcPct val="0"/>
              </a:spcAft>
              <a:buClr>
                <a:srgbClr val="FF0000"/>
              </a:buClr>
            </a:pPr>
            <a:r>
              <a:rPr lang="en-US" altLang="en-US" sz="2400" dirty="0">
                <a:solidFill>
                  <a:srgbClr val="002060"/>
                </a:solidFill>
                <a:cs typeface="Arial" charset="0"/>
              </a:rPr>
              <a:t>Include variability of world lines due to cosmic structure</a:t>
            </a:r>
          </a:p>
          <a:p>
            <a:pPr eaLnBrk="1" fontAlgn="base" hangingPunct="1">
              <a:spcBef>
                <a:spcPct val="0"/>
              </a:spcBef>
              <a:spcAft>
                <a:spcPct val="0"/>
              </a:spcAft>
              <a:buClr>
                <a:srgbClr val="FF0000"/>
              </a:buClr>
            </a:pPr>
            <a:r>
              <a:rPr lang="en-US" altLang="en-US" sz="2400" dirty="0">
                <a:solidFill>
                  <a:srgbClr val="002060"/>
                </a:solidFill>
                <a:cs typeface="Arial" charset="0"/>
              </a:rPr>
              <a:t>Two different behaviors for late time entropy production in halos</a:t>
            </a:r>
          </a:p>
        </p:txBody>
      </p:sp>
      <p:cxnSp>
        <p:nvCxnSpPr>
          <p:cNvPr id="6" name="Straight Arrow Connector 5"/>
          <p:cNvCxnSpPr/>
          <p:nvPr/>
        </p:nvCxnSpPr>
        <p:spPr>
          <a:xfrm>
            <a:off x="1752600" y="3048000"/>
            <a:ext cx="3581400" cy="1905000"/>
          </a:xfrm>
          <a:prstGeom prst="straightConnector1">
            <a:avLst/>
          </a:prstGeom>
          <a:ln w="28575">
            <a:solidFill>
              <a:srgbClr val="0070C0"/>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a:off x="1752600" y="3124200"/>
            <a:ext cx="1371600" cy="1573213"/>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8136" name="TextBox 8"/>
          <p:cNvSpPr txBox="1">
            <a:spLocks noChangeArrowheads="1"/>
          </p:cNvSpPr>
          <p:nvPr/>
        </p:nvSpPr>
        <p:spPr bwMode="auto">
          <a:xfrm>
            <a:off x="152400" y="4019550"/>
            <a:ext cx="1981200" cy="10160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000">
                <a:solidFill>
                  <a:srgbClr val="002060"/>
                </a:solidFill>
                <a:cs typeface="Arial" charset="0"/>
              </a:rPr>
              <a:t>Un-normalized probability density </a:t>
            </a:r>
          </a:p>
        </p:txBody>
      </p:sp>
      <p:graphicFrame>
        <p:nvGraphicFramePr>
          <p:cNvPr id="48137" name="Object 9"/>
          <p:cNvGraphicFramePr>
            <a:graphicFrameLocks noChangeAspect="1"/>
          </p:cNvGraphicFramePr>
          <p:nvPr/>
        </p:nvGraphicFramePr>
        <p:xfrm>
          <a:off x="3810000" y="5791200"/>
          <a:ext cx="879475" cy="357188"/>
        </p:xfrm>
        <a:graphic>
          <a:graphicData uri="http://schemas.openxmlformats.org/presentationml/2006/ole">
            <mc:AlternateContent xmlns:mc="http://schemas.openxmlformats.org/markup-compatibility/2006">
              <mc:Choice xmlns:v="urn:schemas-microsoft-com:vml" Requires="v">
                <p:oleObj name="Equation" r:id="rId3" imgW="558558" imgH="253890" progId="Equation.DSMT4">
                  <p:embed/>
                </p:oleObj>
              </mc:Choice>
              <mc:Fallback>
                <p:oleObj name="Equation" r:id="rId3" imgW="558558" imgH="253890" progId="Equation.DSMT4">
                  <p:embed/>
                  <p:pic>
                    <p:nvPicPr>
                      <p:cNvPr id="48137" name="Object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0" y="5791200"/>
                        <a:ext cx="879475" cy="3571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3AAB8785-F1B9-4B26-9192-A0F19A55FC95}"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47</a:t>
            </a:fld>
            <a:endParaRPr lang="en-US">
              <a:solidFill>
                <a:srgbClr val="002060">
                  <a:tint val="75000"/>
                </a:srgbClr>
              </a:solidFill>
            </a:endParaRPr>
          </a:p>
        </p:txBody>
      </p:sp>
    </p:spTree>
    <p:extLst>
      <p:ext uri="{BB962C8B-B14F-4D97-AF65-F5344CB8AC3E}">
        <p14:creationId xmlns:p14="http://schemas.microsoft.com/office/powerpoint/2010/main" val="211769205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4800" y="381000"/>
            <a:ext cx="7848600" cy="4094163"/>
          </a:xfrm>
          <a:prstGeom prst="rect">
            <a:avLst/>
          </a:prstGeom>
          <a:noFill/>
          <a:ln>
            <a:noFill/>
          </a:ln>
        </p:spPr>
        <p:txBody>
          <a:bodyPr>
            <a:spAutoFit/>
          </a:bodyPr>
          <a:lstStyle/>
          <a:p>
            <a:pPr>
              <a:buClr>
                <a:srgbClr val="FF0000"/>
              </a:buClr>
              <a:defRPr/>
            </a:pPr>
            <a:r>
              <a:rPr lang="en-US" sz="2800" u="sng" dirty="0">
                <a:solidFill>
                  <a:srgbClr val="002060"/>
                </a:solidFill>
              </a:rPr>
              <a:t>Further comments on anthropics:</a:t>
            </a:r>
          </a:p>
          <a:p>
            <a:pPr>
              <a:buClr>
                <a:srgbClr val="FF0000"/>
              </a:buClr>
              <a:defRPr/>
            </a:pPr>
            <a:endParaRPr lang="en-US" sz="2800" u="sng" dirty="0">
              <a:solidFill>
                <a:srgbClr val="002060"/>
              </a:solidFill>
            </a:endParaRPr>
          </a:p>
          <a:p>
            <a:pPr marL="457200" indent="-457200">
              <a:buClr>
                <a:srgbClr val="FF0000"/>
              </a:buClr>
              <a:buFont typeface="Arial" pitchFamily="34" charset="0"/>
              <a:buChar char="•"/>
              <a:defRPr/>
            </a:pPr>
            <a:r>
              <a:rPr lang="en-US" sz="2400" dirty="0">
                <a:solidFill>
                  <a:srgbClr val="002060"/>
                </a:solidFill>
              </a:rPr>
              <a:t>Replace “life” with more humble “correlations” and one has a commonplace part of physics (non-controversial)</a:t>
            </a:r>
          </a:p>
          <a:p>
            <a:pPr marL="457200" indent="-457200">
              <a:buClr>
                <a:srgbClr val="FF0000"/>
              </a:buClr>
              <a:buFont typeface="Arial" pitchFamily="34" charset="0"/>
              <a:buChar char="•"/>
              <a:defRPr/>
            </a:pPr>
            <a:r>
              <a:rPr lang="en-US" sz="2400" dirty="0">
                <a:solidFill>
                  <a:srgbClr val="002060"/>
                </a:solidFill>
              </a:rPr>
              <a:t>In my view 2</a:t>
            </a:r>
            <a:r>
              <a:rPr lang="en-US" sz="2400" baseline="30000" dirty="0">
                <a:solidFill>
                  <a:srgbClr val="002060"/>
                </a:solidFill>
              </a:rPr>
              <a:t>nd</a:t>
            </a:r>
            <a:r>
              <a:rPr lang="en-US" sz="2400" dirty="0">
                <a:solidFill>
                  <a:srgbClr val="002060"/>
                </a:solidFill>
              </a:rPr>
              <a:t> law is most robust candidate for anthropic analysis</a:t>
            </a:r>
          </a:p>
          <a:p>
            <a:pPr marL="457200" indent="-457200">
              <a:buClr>
                <a:srgbClr val="FF0000"/>
              </a:buClr>
              <a:buFont typeface="Arial" pitchFamily="34" charset="0"/>
              <a:buChar char="•"/>
              <a:defRPr/>
            </a:pPr>
            <a:r>
              <a:rPr lang="en-US" sz="2400" dirty="0">
                <a:solidFill>
                  <a:srgbClr val="002060"/>
                </a:solidFill>
              </a:rPr>
              <a:t> These ingredients still not well developed in case of </a:t>
            </a:r>
            <a:r>
              <a:rPr lang="el-GR" sz="2400" dirty="0">
                <a:solidFill>
                  <a:srgbClr val="002060"/>
                </a:solidFill>
              </a:rPr>
              <a:t>Λ</a:t>
            </a:r>
            <a:r>
              <a:rPr lang="en-US" sz="2400" dirty="0">
                <a:solidFill>
                  <a:srgbClr val="002060"/>
                </a:solidFill>
              </a:rPr>
              <a:t> anthropics:</a:t>
            </a:r>
          </a:p>
          <a:p>
            <a:pPr marL="914400" lvl="1" indent="-457200">
              <a:buClr>
                <a:srgbClr val="FF0000"/>
              </a:buClr>
              <a:buFontTx/>
              <a:buAutoNum type="arabicParenR"/>
              <a:defRPr/>
            </a:pPr>
            <a:r>
              <a:rPr lang="en-US" sz="2000" dirty="0">
                <a:solidFill>
                  <a:srgbClr val="002060"/>
                </a:solidFill>
              </a:rPr>
              <a:t>A theory with an ensemble of values of </a:t>
            </a:r>
            <a:r>
              <a:rPr lang="el-GR" sz="2000" dirty="0">
                <a:solidFill>
                  <a:srgbClr val="002060"/>
                </a:solidFill>
              </a:rPr>
              <a:t>Λ</a:t>
            </a:r>
            <a:endParaRPr lang="en-US" sz="2000" dirty="0">
              <a:solidFill>
                <a:srgbClr val="002060"/>
              </a:solidFill>
            </a:endParaRPr>
          </a:p>
          <a:p>
            <a:pPr marL="914400" lvl="1" indent="-457200">
              <a:buClr>
                <a:srgbClr val="FF0000"/>
              </a:buClr>
              <a:buFontTx/>
              <a:buAutoNum type="arabicParenR"/>
              <a:defRPr/>
            </a:pPr>
            <a:r>
              <a:rPr lang="en-US" sz="2000" dirty="0">
                <a:solidFill>
                  <a:srgbClr val="002060"/>
                </a:solidFill>
              </a:rPr>
              <a:t>A way to quantify “having structure” (or alternative condition) sufficiently</a:t>
            </a:r>
          </a:p>
        </p:txBody>
      </p:sp>
      <p:cxnSp>
        <p:nvCxnSpPr>
          <p:cNvPr id="4" name="Straight Arrow Connector 3"/>
          <p:cNvCxnSpPr/>
          <p:nvPr/>
        </p:nvCxnSpPr>
        <p:spPr>
          <a:xfrm flipH="1" flipV="1">
            <a:off x="2209800" y="4475163"/>
            <a:ext cx="838200" cy="1163637"/>
          </a:xfrm>
          <a:prstGeom prst="straightConnector1">
            <a:avLst/>
          </a:prstGeom>
          <a:ln w="38100">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49156" name="TextBox 4"/>
          <p:cNvSpPr txBox="1">
            <a:spLocks noChangeArrowheads="1"/>
          </p:cNvSpPr>
          <p:nvPr/>
        </p:nvSpPr>
        <p:spPr bwMode="auto">
          <a:xfrm>
            <a:off x="3124200" y="5410200"/>
            <a:ext cx="5334000" cy="8302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Can get very different answers depending on how these ingredients are realized</a:t>
            </a:r>
          </a:p>
        </p:txBody>
      </p:sp>
      <p:sp>
        <p:nvSpPr>
          <p:cNvPr id="49157" name="TextBox 2"/>
          <p:cNvSpPr txBox="1">
            <a:spLocks noChangeArrowheads="1"/>
          </p:cNvSpPr>
          <p:nvPr/>
        </p:nvSpPr>
        <p:spPr bwMode="auto">
          <a:xfrm>
            <a:off x="6019800" y="6340475"/>
            <a:ext cx="2971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1800">
                <a:solidFill>
                  <a:srgbClr val="002060"/>
                </a:solidFill>
                <a:cs typeface="Arial" charset="0"/>
              </a:rPr>
              <a:t>Banks, Dine &amp; Motl</a:t>
            </a:r>
          </a:p>
        </p:txBody>
      </p:sp>
      <p:sp>
        <p:nvSpPr>
          <p:cNvPr id="3" name="Date Placeholder 2"/>
          <p:cNvSpPr>
            <a:spLocks noGrp="1"/>
          </p:cNvSpPr>
          <p:nvPr>
            <p:ph type="dt" sz="half" idx="10"/>
          </p:nvPr>
        </p:nvSpPr>
        <p:spPr/>
        <p:txBody>
          <a:bodyPr/>
          <a:lstStyle/>
          <a:p>
            <a:pPr>
              <a:defRPr/>
            </a:pPr>
            <a:fld id="{925F1A16-230C-4EB8-9264-577B082203C5}" type="datetime1">
              <a:rPr lang="en-US" smtClean="0">
                <a:solidFill>
                  <a:srgbClr val="002060">
                    <a:tint val="75000"/>
                  </a:srgbClr>
                </a:solidFill>
              </a:rPr>
              <a:t>5/16/2021</a:t>
            </a:fld>
            <a:endParaRPr lang="en-US">
              <a:solidFill>
                <a:srgbClr val="002060">
                  <a:tint val="75000"/>
                </a:srgbClr>
              </a:solidFill>
            </a:endParaRPr>
          </a:p>
        </p:txBody>
      </p:sp>
      <p:sp>
        <p:nvSpPr>
          <p:cNvPr id="5" name="Footer Placeholder 4"/>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6" name="Slide Number Placeholder 5"/>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48</a:t>
            </a:fld>
            <a:endParaRPr lang="en-US">
              <a:solidFill>
                <a:srgbClr val="002060">
                  <a:tint val="75000"/>
                </a:srgbClr>
              </a:solidFill>
            </a:endParaRPr>
          </a:p>
        </p:txBody>
      </p:sp>
    </p:spTree>
    <p:extLst>
      <p:ext uri="{BB962C8B-B14F-4D97-AF65-F5344CB8AC3E}">
        <p14:creationId xmlns:p14="http://schemas.microsoft.com/office/powerpoint/2010/main" val="39660059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4800" y="381000"/>
            <a:ext cx="7848600" cy="4094163"/>
          </a:xfrm>
          <a:prstGeom prst="rect">
            <a:avLst/>
          </a:prstGeom>
          <a:noFill/>
          <a:ln>
            <a:noFill/>
          </a:ln>
        </p:spPr>
        <p:txBody>
          <a:bodyPr>
            <a:spAutoFit/>
          </a:bodyPr>
          <a:lstStyle/>
          <a:p>
            <a:pPr>
              <a:buClr>
                <a:srgbClr val="FF0000"/>
              </a:buClr>
              <a:defRPr/>
            </a:pPr>
            <a:r>
              <a:rPr lang="en-US" sz="2800" u="sng" dirty="0">
                <a:solidFill>
                  <a:srgbClr val="002060"/>
                </a:solidFill>
              </a:rPr>
              <a:t>Further comments on anthropics:</a:t>
            </a:r>
          </a:p>
          <a:p>
            <a:pPr>
              <a:buClr>
                <a:srgbClr val="FF0000"/>
              </a:buClr>
              <a:defRPr/>
            </a:pPr>
            <a:endParaRPr lang="en-US" sz="2800" u="sng" dirty="0">
              <a:solidFill>
                <a:srgbClr val="002060"/>
              </a:solidFill>
            </a:endParaRPr>
          </a:p>
          <a:p>
            <a:pPr marL="457200" indent="-457200">
              <a:buClr>
                <a:srgbClr val="FF0000"/>
              </a:buClr>
              <a:buFont typeface="Arial" pitchFamily="34" charset="0"/>
              <a:buChar char="•"/>
              <a:defRPr/>
            </a:pPr>
            <a:r>
              <a:rPr lang="en-US" sz="2400" dirty="0">
                <a:solidFill>
                  <a:srgbClr val="002060"/>
                </a:solidFill>
              </a:rPr>
              <a:t>Replace “life” with more humble “correlations” and one has a commonplace part of physics (non-controversial)</a:t>
            </a:r>
          </a:p>
          <a:p>
            <a:pPr marL="457200" indent="-457200">
              <a:buClr>
                <a:srgbClr val="FF0000"/>
              </a:buClr>
              <a:buFont typeface="Arial" pitchFamily="34" charset="0"/>
              <a:buChar char="•"/>
              <a:defRPr/>
            </a:pPr>
            <a:r>
              <a:rPr lang="en-US" sz="2400" dirty="0">
                <a:solidFill>
                  <a:srgbClr val="002060"/>
                </a:solidFill>
              </a:rPr>
              <a:t>In my view 2</a:t>
            </a:r>
            <a:r>
              <a:rPr lang="en-US" sz="2400" baseline="30000" dirty="0">
                <a:solidFill>
                  <a:srgbClr val="002060"/>
                </a:solidFill>
              </a:rPr>
              <a:t>nd</a:t>
            </a:r>
            <a:r>
              <a:rPr lang="en-US" sz="2400" dirty="0">
                <a:solidFill>
                  <a:srgbClr val="002060"/>
                </a:solidFill>
              </a:rPr>
              <a:t> law is most robust candidate for anthropic analysis</a:t>
            </a:r>
          </a:p>
          <a:p>
            <a:pPr marL="457200" indent="-457200">
              <a:buClr>
                <a:srgbClr val="FF0000"/>
              </a:buClr>
              <a:buFont typeface="Arial" pitchFamily="34" charset="0"/>
              <a:buChar char="•"/>
              <a:defRPr/>
            </a:pPr>
            <a:r>
              <a:rPr lang="en-US" sz="2400" dirty="0">
                <a:solidFill>
                  <a:srgbClr val="002060"/>
                </a:solidFill>
              </a:rPr>
              <a:t> These ingredients still not well developed in case of </a:t>
            </a:r>
            <a:r>
              <a:rPr lang="el-GR" sz="2400" dirty="0">
                <a:solidFill>
                  <a:srgbClr val="002060"/>
                </a:solidFill>
              </a:rPr>
              <a:t>Λ</a:t>
            </a:r>
            <a:r>
              <a:rPr lang="en-US" sz="2400" dirty="0">
                <a:solidFill>
                  <a:srgbClr val="002060"/>
                </a:solidFill>
              </a:rPr>
              <a:t> anthropics:</a:t>
            </a:r>
          </a:p>
          <a:p>
            <a:pPr marL="914400" lvl="1" indent="-457200">
              <a:buClr>
                <a:srgbClr val="FF0000"/>
              </a:buClr>
              <a:buFontTx/>
              <a:buAutoNum type="arabicParenR"/>
              <a:defRPr/>
            </a:pPr>
            <a:r>
              <a:rPr lang="en-US" sz="2000" dirty="0">
                <a:solidFill>
                  <a:srgbClr val="002060"/>
                </a:solidFill>
              </a:rPr>
              <a:t>A theory with an ensemble of values of </a:t>
            </a:r>
            <a:r>
              <a:rPr lang="el-GR" sz="2000" dirty="0">
                <a:solidFill>
                  <a:srgbClr val="002060"/>
                </a:solidFill>
              </a:rPr>
              <a:t>Λ</a:t>
            </a:r>
            <a:endParaRPr lang="en-US" sz="2000" dirty="0">
              <a:solidFill>
                <a:srgbClr val="002060"/>
              </a:solidFill>
            </a:endParaRPr>
          </a:p>
          <a:p>
            <a:pPr marL="914400" lvl="1" indent="-457200">
              <a:buClr>
                <a:srgbClr val="FF0000"/>
              </a:buClr>
              <a:buFontTx/>
              <a:buAutoNum type="arabicParenR"/>
              <a:defRPr/>
            </a:pPr>
            <a:r>
              <a:rPr lang="en-US" sz="2000" dirty="0">
                <a:solidFill>
                  <a:srgbClr val="002060"/>
                </a:solidFill>
              </a:rPr>
              <a:t>A way to quantify “having structure” (or alternative condition) sufficiently</a:t>
            </a:r>
          </a:p>
        </p:txBody>
      </p:sp>
      <p:cxnSp>
        <p:nvCxnSpPr>
          <p:cNvPr id="4" name="Straight Arrow Connector 3"/>
          <p:cNvCxnSpPr/>
          <p:nvPr/>
        </p:nvCxnSpPr>
        <p:spPr>
          <a:xfrm flipH="1" flipV="1">
            <a:off x="2209800" y="4475163"/>
            <a:ext cx="838200" cy="1163637"/>
          </a:xfrm>
          <a:prstGeom prst="straightConnector1">
            <a:avLst/>
          </a:prstGeom>
          <a:ln w="38100">
            <a:solidFill>
              <a:srgbClr val="002060"/>
            </a:solidFill>
            <a:tailEnd type="arrow"/>
          </a:ln>
        </p:spPr>
        <p:style>
          <a:lnRef idx="1">
            <a:schemeClr val="accent1"/>
          </a:lnRef>
          <a:fillRef idx="0">
            <a:schemeClr val="accent1"/>
          </a:fillRef>
          <a:effectRef idx="0">
            <a:schemeClr val="accent1"/>
          </a:effectRef>
          <a:fontRef idx="minor">
            <a:schemeClr val="tx1"/>
          </a:fontRef>
        </p:style>
      </p:cxnSp>
      <p:sp>
        <p:nvSpPr>
          <p:cNvPr id="50180" name="TextBox 4"/>
          <p:cNvSpPr txBox="1">
            <a:spLocks noChangeArrowheads="1"/>
          </p:cNvSpPr>
          <p:nvPr/>
        </p:nvSpPr>
        <p:spPr bwMode="auto">
          <a:xfrm>
            <a:off x="3124200" y="5410200"/>
            <a:ext cx="5334000" cy="8302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400">
                <a:solidFill>
                  <a:srgbClr val="002060"/>
                </a:solidFill>
                <a:cs typeface="Arial" charset="0"/>
              </a:rPr>
              <a:t>Can get very different answers depending on how these ingredients are realized</a:t>
            </a:r>
          </a:p>
        </p:txBody>
      </p:sp>
      <p:sp>
        <p:nvSpPr>
          <p:cNvPr id="50181" name="TextBox 2"/>
          <p:cNvSpPr txBox="1">
            <a:spLocks noChangeArrowheads="1"/>
          </p:cNvSpPr>
          <p:nvPr/>
        </p:nvSpPr>
        <p:spPr bwMode="auto">
          <a:xfrm>
            <a:off x="6019800" y="6340475"/>
            <a:ext cx="2971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1800">
                <a:solidFill>
                  <a:srgbClr val="002060"/>
                </a:solidFill>
                <a:cs typeface="Arial" charset="0"/>
              </a:rPr>
              <a:t>Banks, Dine &amp; Motl</a:t>
            </a:r>
          </a:p>
        </p:txBody>
      </p:sp>
      <p:sp>
        <p:nvSpPr>
          <p:cNvPr id="6" name="Oval 5"/>
          <p:cNvSpPr/>
          <p:nvPr/>
        </p:nvSpPr>
        <p:spPr>
          <a:xfrm>
            <a:off x="5410200" y="6524625"/>
            <a:ext cx="46038" cy="4603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B7DDE8"/>
              </a:solidFill>
            </a:endParaRPr>
          </a:p>
        </p:txBody>
      </p:sp>
      <p:sp>
        <p:nvSpPr>
          <p:cNvPr id="3" name="Date Placeholder 2"/>
          <p:cNvSpPr>
            <a:spLocks noGrp="1"/>
          </p:cNvSpPr>
          <p:nvPr>
            <p:ph type="dt" sz="half" idx="10"/>
          </p:nvPr>
        </p:nvSpPr>
        <p:spPr/>
        <p:txBody>
          <a:bodyPr/>
          <a:lstStyle/>
          <a:p>
            <a:pPr>
              <a:defRPr/>
            </a:pPr>
            <a:fld id="{056887E3-5555-4AA0-A2DB-E0F6AABB0653}" type="datetime1">
              <a:rPr lang="en-US" smtClean="0">
                <a:solidFill>
                  <a:srgbClr val="002060">
                    <a:tint val="75000"/>
                  </a:srgbClr>
                </a:solidFill>
              </a:rPr>
              <a:t>5/16/2021</a:t>
            </a:fld>
            <a:endParaRPr lang="en-US">
              <a:solidFill>
                <a:srgbClr val="002060">
                  <a:tint val="75000"/>
                </a:srgbClr>
              </a:solidFill>
            </a:endParaRPr>
          </a:p>
        </p:txBody>
      </p:sp>
      <p:sp>
        <p:nvSpPr>
          <p:cNvPr id="5" name="Footer Placeholder 4"/>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7" name="Slide Number Placeholder 6"/>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49</a:t>
            </a:fld>
            <a:endParaRPr lang="en-US">
              <a:solidFill>
                <a:srgbClr val="002060">
                  <a:tint val="75000"/>
                </a:srgbClr>
              </a:solidFill>
            </a:endParaRPr>
          </a:p>
        </p:txBody>
      </p:sp>
    </p:spTree>
    <p:extLst>
      <p:ext uri="{BB962C8B-B14F-4D97-AF65-F5344CB8AC3E}">
        <p14:creationId xmlns:p14="http://schemas.microsoft.com/office/powerpoint/2010/main" val="323240176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1" descr="SCP2003SNeCMBClust"/>
          <p:cNvPicPr>
            <a:picLocks noChangeAspect="1" noChangeArrowheads="1"/>
          </p:cNvPicPr>
          <p:nvPr/>
        </p:nvPicPr>
        <p:blipFill>
          <a:blip r:embed="rId3" cstate="print">
            <a:extLst>
              <a:ext uri="{28A0092B-C50C-407E-A947-70E740481C1C}">
                <a14:useLocalDpi xmlns:a14="http://schemas.microsoft.com/office/drawing/2010/main" val="0"/>
              </a:ext>
            </a:extLst>
          </a:blip>
          <a:srcRect l="8630" t="12141" r="16571" b="7785"/>
          <a:stretch>
            <a:fillRect/>
          </a:stretch>
        </p:blipFill>
        <p:spPr bwMode="auto">
          <a:xfrm>
            <a:off x="2286000" y="990600"/>
            <a:ext cx="4741863"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3" name="Picture 13" descr="Union08Om-OlslideShort2"/>
          <p:cNvPicPr>
            <a:picLocks noChangeAspect="1" noChangeArrowheads="1"/>
          </p:cNvPicPr>
          <p:nvPr/>
        </p:nvPicPr>
        <p:blipFill>
          <a:blip r:embed="rId4" cstate="print">
            <a:extLst>
              <a:ext uri="{28A0092B-C50C-407E-A947-70E740481C1C}">
                <a14:useLocalDpi xmlns:a14="http://schemas.microsoft.com/office/drawing/2010/main" val="0"/>
              </a:ext>
            </a:extLst>
          </a:blip>
          <a:srcRect l="26448" t="24719" r="19617" b="17920"/>
          <a:stretch>
            <a:fillRect/>
          </a:stretch>
        </p:blipFill>
        <p:spPr bwMode="auto">
          <a:xfrm>
            <a:off x="3200400" y="2743200"/>
            <a:ext cx="1295400" cy="1371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5364" name="Text Box 2"/>
          <p:cNvSpPr txBox="1">
            <a:spLocks noChangeArrowheads="1"/>
          </p:cNvSpPr>
          <p:nvPr/>
        </p:nvSpPr>
        <p:spPr bwMode="auto">
          <a:xfrm>
            <a:off x="533400" y="0"/>
            <a:ext cx="8305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800">
                <a:solidFill>
                  <a:srgbClr val="002060"/>
                </a:solidFill>
                <a:latin typeface="Verdana" pitchFamily="34" charset="0"/>
                <a:cs typeface="Arial" charset="0"/>
              </a:rPr>
              <a:t>Cosmic acceleration</a:t>
            </a:r>
          </a:p>
          <a:p>
            <a:pPr eaLnBrk="1" fontAlgn="base" hangingPunct="1">
              <a:spcBef>
                <a:spcPct val="50000"/>
              </a:spcBef>
              <a:spcAft>
                <a:spcPct val="0"/>
              </a:spcAft>
              <a:buFontTx/>
              <a:buNone/>
            </a:pPr>
            <a:r>
              <a:rPr lang="en-US" altLang="en-US" sz="2400">
                <a:solidFill>
                  <a:srgbClr val="002060"/>
                </a:solidFill>
                <a:latin typeface="Verdana" pitchFamily="34" charset="0"/>
                <a:cs typeface="Arial" charset="0"/>
              </a:rPr>
              <a:t>Accelerating matter is required to fit current data</a:t>
            </a:r>
          </a:p>
        </p:txBody>
      </p:sp>
      <p:sp>
        <p:nvSpPr>
          <p:cNvPr id="15365" name="Line 11"/>
          <p:cNvSpPr>
            <a:spLocks noChangeShapeType="1"/>
          </p:cNvSpPr>
          <p:nvPr/>
        </p:nvSpPr>
        <p:spPr bwMode="auto">
          <a:xfrm flipH="1">
            <a:off x="4038600" y="2895600"/>
            <a:ext cx="2971800" cy="5334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15366" name="Text Box 16"/>
          <p:cNvSpPr txBox="1">
            <a:spLocks noChangeArrowheads="1"/>
          </p:cNvSpPr>
          <p:nvPr/>
        </p:nvSpPr>
        <p:spPr bwMode="auto">
          <a:xfrm>
            <a:off x="76200" y="4191000"/>
            <a:ext cx="21336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000">
                <a:solidFill>
                  <a:srgbClr val="002060"/>
                </a:solidFill>
                <a:latin typeface="Verdana" pitchFamily="34" charset="0"/>
                <a:cs typeface="Arial" charset="0"/>
              </a:rPr>
              <a:t>“Ordinary” non accelerating matter</a:t>
            </a:r>
          </a:p>
        </p:txBody>
      </p:sp>
      <p:sp>
        <p:nvSpPr>
          <p:cNvPr id="15367" name="Oval 17"/>
          <p:cNvSpPr>
            <a:spLocks noChangeArrowheads="1"/>
          </p:cNvSpPr>
          <p:nvPr/>
        </p:nvSpPr>
        <p:spPr bwMode="auto">
          <a:xfrm>
            <a:off x="3276600" y="3124200"/>
            <a:ext cx="685800" cy="685800"/>
          </a:xfrm>
          <a:prstGeom prst="ellipse">
            <a:avLst/>
          </a:prstGeom>
          <a:noFill/>
          <a:ln w="9525">
            <a:solidFill>
              <a:srgbClr val="FF33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15368" name="Text Box 18"/>
          <p:cNvSpPr txBox="1">
            <a:spLocks noChangeArrowheads="1"/>
          </p:cNvSpPr>
          <p:nvPr/>
        </p:nvSpPr>
        <p:spPr bwMode="auto">
          <a:xfrm>
            <a:off x="7010400" y="2362200"/>
            <a:ext cx="2133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000">
                <a:solidFill>
                  <a:srgbClr val="FF0000"/>
                </a:solidFill>
                <a:latin typeface="Verdana" pitchFamily="34" charset="0"/>
                <a:cs typeface="Arial" charset="0"/>
              </a:rPr>
              <a:t>Preferred by data c. </a:t>
            </a:r>
            <a:r>
              <a:rPr lang="en-US" altLang="en-US" sz="2000" b="1">
                <a:solidFill>
                  <a:srgbClr val="FF0000"/>
                </a:solidFill>
                <a:latin typeface="Verdana" pitchFamily="34" charset="0"/>
                <a:cs typeface="Arial" charset="0"/>
              </a:rPr>
              <a:t>2008</a:t>
            </a:r>
          </a:p>
        </p:txBody>
      </p:sp>
      <p:sp>
        <p:nvSpPr>
          <p:cNvPr id="15369" name="Line 19"/>
          <p:cNvSpPr>
            <a:spLocks noChangeShapeType="1"/>
          </p:cNvSpPr>
          <p:nvPr/>
        </p:nvSpPr>
        <p:spPr bwMode="auto">
          <a:xfrm>
            <a:off x="3200400" y="4114800"/>
            <a:ext cx="3352800" cy="0"/>
          </a:xfrm>
          <a:prstGeom prst="line">
            <a:avLst/>
          </a:prstGeom>
          <a:noFill/>
          <a:ln w="38100">
            <a:solidFill>
              <a:srgbClr val="CC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15370" name="Text Box 22"/>
          <p:cNvSpPr txBox="1">
            <a:spLocks noChangeArrowheads="1"/>
          </p:cNvSpPr>
          <p:nvPr/>
        </p:nvSpPr>
        <p:spPr bwMode="auto">
          <a:xfrm>
            <a:off x="3352800" y="4419600"/>
            <a:ext cx="685800" cy="366713"/>
          </a:xfrm>
          <a:prstGeom prst="rect">
            <a:avLst/>
          </a:prstGeom>
          <a:solidFill>
            <a:srgbClr val="3399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800">
                <a:solidFill>
                  <a:srgbClr val="B7DDE8"/>
                </a:solidFill>
                <a:latin typeface="Arial" charset="0"/>
                <a:cs typeface="Arial" charset="0"/>
              </a:rPr>
              <a:t>BAO</a:t>
            </a:r>
          </a:p>
        </p:txBody>
      </p:sp>
      <p:sp>
        <p:nvSpPr>
          <p:cNvPr id="15371" name="Text Box 24"/>
          <p:cNvSpPr txBox="1">
            <a:spLocks noChangeArrowheads="1"/>
          </p:cNvSpPr>
          <p:nvPr/>
        </p:nvSpPr>
        <p:spPr bwMode="auto">
          <a:xfrm>
            <a:off x="5410200" y="1447800"/>
            <a:ext cx="2895600" cy="623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400" b="1">
                <a:solidFill>
                  <a:srgbClr val="002060"/>
                </a:solidFill>
                <a:latin typeface="Arial" charset="0"/>
                <a:cs typeface="Arial" charset="0"/>
              </a:rPr>
              <a:t>Kowalski, et al., Ap.J.. (2008)</a:t>
            </a:r>
          </a:p>
          <a:p>
            <a:pPr eaLnBrk="1" fontAlgn="base" hangingPunct="1">
              <a:spcBef>
                <a:spcPct val="50000"/>
              </a:spcBef>
              <a:spcAft>
                <a:spcPct val="0"/>
              </a:spcAft>
              <a:buFontTx/>
              <a:buNone/>
            </a:pPr>
            <a:endParaRPr lang="en-US" altLang="en-US" sz="1400" b="1">
              <a:solidFill>
                <a:srgbClr val="002060"/>
              </a:solidFill>
              <a:latin typeface="Arial" charset="0"/>
              <a:cs typeface="Arial" charset="0"/>
            </a:endParaRPr>
          </a:p>
        </p:txBody>
      </p:sp>
      <p:graphicFrame>
        <p:nvGraphicFramePr>
          <p:cNvPr id="15372" name="Object 18"/>
          <p:cNvGraphicFramePr>
            <a:graphicFrameLocks noChangeAspect="1"/>
          </p:cNvGraphicFramePr>
          <p:nvPr/>
        </p:nvGraphicFramePr>
        <p:xfrm>
          <a:off x="3733800" y="6019800"/>
          <a:ext cx="812800" cy="731838"/>
        </p:xfrm>
        <a:graphic>
          <a:graphicData uri="http://schemas.openxmlformats.org/presentationml/2006/ole">
            <mc:AlternateContent xmlns:mc="http://schemas.openxmlformats.org/markup-compatibility/2006">
              <mc:Choice xmlns:v="urn:schemas-microsoft-com:vml" Requires="v">
                <p:oleObj name="Equation" r:id="rId5" imgW="253890" imgH="228501" progId="Equation.DSMT4">
                  <p:embed/>
                </p:oleObj>
              </mc:Choice>
              <mc:Fallback>
                <p:oleObj name="Equation" r:id="rId5" imgW="253890" imgH="228501" progId="Equation.DSMT4">
                  <p:embed/>
                  <p:pic>
                    <p:nvPicPr>
                      <p:cNvPr id="15372" name="Object 1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33800" y="6019800"/>
                        <a:ext cx="812800" cy="7318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373" name="TextBox 19"/>
          <p:cNvSpPr txBox="1">
            <a:spLocks noChangeArrowheads="1"/>
          </p:cNvSpPr>
          <p:nvPr/>
        </p:nvSpPr>
        <p:spPr bwMode="auto">
          <a:xfrm>
            <a:off x="4700588" y="6367463"/>
            <a:ext cx="33766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1600">
                <a:solidFill>
                  <a:srgbClr val="002060"/>
                </a:solidFill>
                <a:cs typeface="Arial" charset="0"/>
              </a:rPr>
              <a:t>(Includes Dark Matter)</a:t>
            </a:r>
          </a:p>
        </p:txBody>
      </p:sp>
      <p:graphicFrame>
        <p:nvGraphicFramePr>
          <p:cNvPr id="15374" name="Object 20"/>
          <p:cNvGraphicFramePr>
            <a:graphicFrameLocks noChangeAspect="1"/>
          </p:cNvGraphicFramePr>
          <p:nvPr/>
        </p:nvGraphicFramePr>
        <p:xfrm>
          <a:off x="1828800" y="3100388"/>
          <a:ext cx="731838" cy="731837"/>
        </p:xfrm>
        <a:graphic>
          <a:graphicData uri="http://schemas.openxmlformats.org/presentationml/2006/ole">
            <mc:AlternateContent xmlns:mc="http://schemas.openxmlformats.org/markup-compatibility/2006">
              <mc:Choice xmlns:v="urn:schemas-microsoft-com:vml" Requires="v">
                <p:oleObj name="Equation" r:id="rId7" imgW="228600" imgH="228600" progId="Equation.DSMT4">
                  <p:embed/>
                </p:oleObj>
              </mc:Choice>
              <mc:Fallback>
                <p:oleObj name="Equation" r:id="rId7" imgW="228600" imgH="228600" progId="Equation.DSMT4">
                  <p:embed/>
                  <p:pic>
                    <p:nvPicPr>
                      <p:cNvPr id="15374" name="Object 2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28800" y="3100388"/>
                        <a:ext cx="731838" cy="731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375" name="Text Box 7"/>
          <p:cNvSpPr txBox="1">
            <a:spLocks noChangeArrowheads="1"/>
          </p:cNvSpPr>
          <p:nvPr/>
        </p:nvSpPr>
        <p:spPr bwMode="auto">
          <a:xfrm>
            <a:off x="2895600" y="5835650"/>
            <a:ext cx="5105400" cy="3365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2060"/>
                </a:solidFill>
                <a:latin typeface="Verdana" pitchFamily="34" charset="0"/>
                <a:cs typeface="Arial" charset="0"/>
                <a:sym typeface="Wingdings" pitchFamily="2" charset="2"/>
              </a:rPr>
              <a:t> </a:t>
            </a:r>
            <a:r>
              <a:rPr lang="en-US" altLang="en-US" sz="1600">
                <a:solidFill>
                  <a:srgbClr val="002060"/>
                </a:solidFill>
                <a:latin typeface="Verdana" pitchFamily="34" charset="0"/>
                <a:cs typeface="Arial" charset="0"/>
              </a:rPr>
              <a:t>Amount of “ordinary” gravitating matter</a:t>
            </a:r>
            <a:r>
              <a:rPr lang="en-US" altLang="en-US" sz="1600">
                <a:solidFill>
                  <a:srgbClr val="002060"/>
                </a:solidFill>
                <a:latin typeface="Verdana" pitchFamily="34" charset="0"/>
                <a:cs typeface="Arial" charset="0"/>
                <a:sym typeface="Wingdings" pitchFamily="2" charset="2"/>
              </a:rPr>
              <a:t></a:t>
            </a:r>
            <a:endParaRPr lang="en-US" altLang="en-US" sz="1600">
              <a:solidFill>
                <a:srgbClr val="002060"/>
              </a:solidFill>
              <a:latin typeface="Verdana" pitchFamily="34" charset="0"/>
              <a:cs typeface="Arial" charset="0"/>
            </a:endParaRPr>
          </a:p>
        </p:txBody>
      </p:sp>
      <p:sp>
        <p:nvSpPr>
          <p:cNvPr id="15376" name="Text Box 8"/>
          <p:cNvSpPr txBox="1">
            <a:spLocks noChangeArrowheads="1"/>
          </p:cNvSpPr>
          <p:nvPr/>
        </p:nvSpPr>
        <p:spPr bwMode="auto">
          <a:xfrm rot="-5400000">
            <a:off x="246062" y="3567113"/>
            <a:ext cx="4873625" cy="3365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2060"/>
                </a:solidFill>
                <a:latin typeface="Verdana" pitchFamily="34" charset="0"/>
                <a:cs typeface="Arial" charset="0"/>
                <a:sym typeface="Wingdings" pitchFamily="2" charset="2"/>
              </a:rPr>
              <a:t> </a:t>
            </a:r>
            <a:r>
              <a:rPr lang="en-US" altLang="en-US" sz="1600">
                <a:solidFill>
                  <a:srgbClr val="002060"/>
                </a:solidFill>
                <a:latin typeface="Verdana" pitchFamily="34" charset="0"/>
                <a:cs typeface="Arial" charset="0"/>
              </a:rPr>
              <a:t>Amount of w=-1 matter (“Dark energy”)</a:t>
            </a:r>
            <a:r>
              <a:rPr lang="en-US" altLang="en-US" sz="1600">
                <a:solidFill>
                  <a:srgbClr val="002060"/>
                </a:solidFill>
                <a:latin typeface="Verdana" pitchFamily="34" charset="0"/>
                <a:cs typeface="Arial" charset="0"/>
                <a:sym typeface="Wingdings" pitchFamily="2" charset="2"/>
              </a:rPr>
              <a:t></a:t>
            </a:r>
            <a:endParaRPr lang="en-US" altLang="en-US" sz="1600">
              <a:solidFill>
                <a:srgbClr val="002060"/>
              </a:solidFill>
              <a:latin typeface="Verdana" pitchFamily="34" charset="0"/>
              <a:cs typeface="Arial" charset="0"/>
            </a:endParaRPr>
          </a:p>
        </p:txBody>
      </p:sp>
      <p:sp>
        <p:nvSpPr>
          <p:cNvPr id="15377" name="Line 9"/>
          <p:cNvSpPr>
            <a:spLocks noChangeShapeType="1"/>
          </p:cNvSpPr>
          <p:nvPr/>
        </p:nvSpPr>
        <p:spPr bwMode="auto">
          <a:xfrm flipV="1">
            <a:off x="2209800" y="4114800"/>
            <a:ext cx="1066800" cy="3048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5A1AD666-FDAC-4961-942A-029EBD4A4966}"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5</a:t>
            </a:fld>
            <a:endParaRPr lang="en-US">
              <a:solidFill>
                <a:srgbClr val="002060">
                  <a:tint val="75000"/>
                </a:srgbClr>
              </a:solidFill>
            </a:endParaRPr>
          </a:p>
        </p:txBody>
      </p:sp>
    </p:spTree>
    <p:extLst>
      <p:ext uri="{BB962C8B-B14F-4D97-AF65-F5344CB8AC3E}">
        <p14:creationId xmlns:p14="http://schemas.microsoft.com/office/powerpoint/2010/main" val="2544819703"/>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4800" y="381000"/>
            <a:ext cx="7848600" cy="4094163"/>
          </a:xfrm>
          <a:prstGeom prst="rect">
            <a:avLst/>
          </a:prstGeom>
          <a:noFill/>
          <a:ln>
            <a:noFill/>
          </a:ln>
        </p:spPr>
        <p:txBody>
          <a:bodyPr>
            <a:spAutoFit/>
          </a:bodyPr>
          <a:lstStyle/>
          <a:p>
            <a:pPr>
              <a:buClr>
                <a:srgbClr val="FF0000"/>
              </a:buClr>
              <a:defRPr/>
            </a:pPr>
            <a:r>
              <a:rPr lang="en-US" sz="2800" u="sng" dirty="0">
                <a:solidFill>
                  <a:srgbClr val="002060"/>
                </a:solidFill>
              </a:rPr>
              <a:t>Further comments on anthropics:</a:t>
            </a:r>
          </a:p>
          <a:p>
            <a:pPr>
              <a:buClr>
                <a:srgbClr val="FF0000"/>
              </a:buClr>
              <a:defRPr/>
            </a:pPr>
            <a:endParaRPr lang="en-US" sz="2800" u="sng" dirty="0">
              <a:solidFill>
                <a:srgbClr val="002060"/>
              </a:solidFill>
            </a:endParaRPr>
          </a:p>
          <a:p>
            <a:pPr marL="457200" indent="-457200">
              <a:buClr>
                <a:srgbClr val="FF0000"/>
              </a:buClr>
              <a:buFont typeface="Arial" pitchFamily="34" charset="0"/>
              <a:buChar char="•"/>
              <a:defRPr/>
            </a:pPr>
            <a:r>
              <a:rPr lang="en-US" sz="2400" dirty="0">
                <a:solidFill>
                  <a:srgbClr val="002060"/>
                </a:solidFill>
              </a:rPr>
              <a:t>Replace “life” with more humble “correlations” and one has a commonplace part of physics (non-controversial)</a:t>
            </a:r>
          </a:p>
          <a:p>
            <a:pPr marL="457200" indent="-457200">
              <a:buClr>
                <a:srgbClr val="FF0000"/>
              </a:buClr>
              <a:buFont typeface="Arial" pitchFamily="34" charset="0"/>
              <a:buChar char="•"/>
              <a:defRPr/>
            </a:pPr>
            <a:r>
              <a:rPr lang="en-US" sz="2400" dirty="0">
                <a:solidFill>
                  <a:srgbClr val="002060"/>
                </a:solidFill>
              </a:rPr>
              <a:t>In my view 2</a:t>
            </a:r>
            <a:r>
              <a:rPr lang="en-US" sz="2400" baseline="30000" dirty="0">
                <a:solidFill>
                  <a:srgbClr val="002060"/>
                </a:solidFill>
              </a:rPr>
              <a:t>nd</a:t>
            </a:r>
            <a:r>
              <a:rPr lang="en-US" sz="2400" dirty="0">
                <a:solidFill>
                  <a:srgbClr val="002060"/>
                </a:solidFill>
              </a:rPr>
              <a:t> law is most robust candidate for anthropic analysis</a:t>
            </a:r>
          </a:p>
          <a:p>
            <a:pPr marL="457200" indent="-457200">
              <a:buClr>
                <a:srgbClr val="FF0000"/>
              </a:buClr>
              <a:buFont typeface="Arial" pitchFamily="34" charset="0"/>
              <a:buChar char="•"/>
              <a:defRPr/>
            </a:pPr>
            <a:r>
              <a:rPr lang="en-US" sz="2400" dirty="0">
                <a:solidFill>
                  <a:srgbClr val="002060"/>
                </a:solidFill>
              </a:rPr>
              <a:t> These ingredients still not well developed in case of </a:t>
            </a:r>
            <a:r>
              <a:rPr lang="el-GR" sz="2400" dirty="0">
                <a:solidFill>
                  <a:srgbClr val="002060"/>
                </a:solidFill>
              </a:rPr>
              <a:t>Λ</a:t>
            </a:r>
            <a:r>
              <a:rPr lang="en-US" sz="2400" dirty="0">
                <a:solidFill>
                  <a:srgbClr val="002060"/>
                </a:solidFill>
              </a:rPr>
              <a:t> anthropics:</a:t>
            </a:r>
          </a:p>
          <a:p>
            <a:pPr marL="914400" lvl="1" indent="-457200">
              <a:buClr>
                <a:srgbClr val="FF0000"/>
              </a:buClr>
              <a:buFontTx/>
              <a:buAutoNum type="arabicParenR"/>
              <a:defRPr/>
            </a:pPr>
            <a:r>
              <a:rPr lang="en-US" sz="2000" dirty="0">
                <a:solidFill>
                  <a:srgbClr val="002060"/>
                </a:solidFill>
              </a:rPr>
              <a:t>A theory with an ensemble of values of </a:t>
            </a:r>
            <a:r>
              <a:rPr lang="el-GR" sz="2000" dirty="0">
                <a:solidFill>
                  <a:srgbClr val="002060"/>
                </a:solidFill>
              </a:rPr>
              <a:t>Λ</a:t>
            </a:r>
            <a:endParaRPr lang="en-US" sz="2000" dirty="0">
              <a:solidFill>
                <a:srgbClr val="002060"/>
              </a:solidFill>
            </a:endParaRPr>
          </a:p>
          <a:p>
            <a:pPr marL="914400" lvl="1" indent="-457200">
              <a:buClr>
                <a:srgbClr val="FF0000"/>
              </a:buClr>
              <a:buFontTx/>
              <a:buAutoNum type="arabicParenR"/>
              <a:defRPr/>
            </a:pPr>
            <a:r>
              <a:rPr lang="en-US" sz="2000" dirty="0">
                <a:solidFill>
                  <a:srgbClr val="002060"/>
                </a:solidFill>
              </a:rPr>
              <a:t>A way to quantify “having structure” (or alternative condition) sufficiently</a:t>
            </a:r>
          </a:p>
        </p:txBody>
      </p:sp>
      <p:sp>
        <p:nvSpPr>
          <p:cNvPr id="3" name="Date Placeholder 2"/>
          <p:cNvSpPr>
            <a:spLocks noGrp="1"/>
          </p:cNvSpPr>
          <p:nvPr>
            <p:ph type="dt" sz="half" idx="10"/>
          </p:nvPr>
        </p:nvSpPr>
        <p:spPr/>
        <p:txBody>
          <a:bodyPr/>
          <a:lstStyle/>
          <a:p>
            <a:pPr>
              <a:defRPr/>
            </a:pPr>
            <a:fld id="{06EC306E-51C0-4854-92DA-9D9535FA52F1}"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50</a:t>
            </a:fld>
            <a:endParaRPr lang="en-US">
              <a:solidFill>
                <a:srgbClr val="002060">
                  <a:tint val="75000"/>
                </a:srgbClr>
              </a:solidFill>
            </a:endParaRPr>
          </a:p>
        </p:txBody>
      </p:sp>
    </p:spTree>
    <p:extLst>
      <p:ext uri="{BB962C8B-B14F-4D97-AF65-F5344CB8AC3E}">
        <p14:creationId xmlns:p14="http://schemas.microsoft.com/office/powerpoint/2010/main" val="122313122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4800" y="381000"/>
            <a:ext cx="7848600" cy="4832350"/>
          </a:xfrm>
          <a:prstGeom prst="rect">
            <a:avLst/>
          </a:prstGeom>
          <a:noFill/>
          <a:ln>
            <a:noFill/>
          </a:ln>
        </p:spPr>
        <p:txBody>
          <a:bodyPr>
            <a:spAutoFit/>
          </a:bodyPr>
          <a:lstStyle/>
          <a:p>
            <a:pPr>
              <a:buClr>
                <a:srgbClr val="FF0000"/>
              </a:buClr>
              <a:defRPr/>
            </a:pPr>
            <a:r>
              <a:rPr lang="en-US" sz="2800" u="sng" dirty="0">
                <a:solidFill>
                  <a:srgbClr val="002060"/>
                </a:solidFill>
              </a:rPr>
              <a:t>Further comments on anthropics:</a:t>
            </a:r>
          </a:p>
          <a:p>
            <a:pPr>
              <a:buClr>
                <a:srgbClr val="FF0000"/>
              </a:buClr>
              <a:defRPr/>
            </a:pPr>
            <a:endParaRPr lang="en-US" sz="2800" u="sng" dirty="0">
              <a:solidFill>
                <a:srgbClr val="002060"/>
              </a:solidFill>
            </a:endParaRPr>
          </a:p>
          <a:p>
            <a:pPr marL="457200" indent="-457200">
              <a:buClr>
                <a:srgbClr val="FF0000"/>
              </a:buClr>
              <a:buFont typeface="Arial" pitchFamily="34" charset="0"/>
              <a:buChar char="•"/>
              <a:defRPr/>
            </a:pPr>
            <a:r>
              <a:rPr lang="en-US" sz="2400" dirty="0">
                <a:solidFill>
                  <a:srgbClr val="002060"/>
                </a:solidFill>
              </a:rPr>
              <a:t>Replace “life” with more humble “correlations” and one has a commonplace part of physics (non-controversial)</a:t>
            </a:r>
          </a:p>
          <a:p>
            <a:pPr marL="457200" indent="-457200">
              <a:buClr>
                <a:srgbClr val="FF0000"/>
              </a:buClr>
              <a:buFont typeface="Arial" pitchFamily="34" charset="0"/>
              <a:buChar char="•"/>
              <a:defRPr/>
            </a:pPr>
            <a:r>
              <a:rPr lang="en-US" sz="2400" dirty="0">
                <a:solidFill>
                  <a:srgbClr val="002060"/>
                </a:solidFill>
              </a:rPr>
              <a:t>In my view 2</a:t>
            </a:r>
            <a:r>
              <a:rPr lang="en-US" sz="2400" baseline="30000" dirty="0">
                <a:solidFill>
                  <a:srgbClr val="002060"/>
                </a:solidFill>
              </a:rPr>
              <a:t>nd</a:t>
            </a:r>
            <a:r>
              <a:rPr lang="en-US" sz="2400" dirty="0">
                <a:solidFill>
                  <a:srgbClr val="002060"/>
                </a:solidFill>
              </a:rPr>
              <a:t> law is most robust candidate for anthropic analysis</a:t>
            </a:r>
          </a:p>
          <a:p>
            <a:pPr marL="457200" indent="-457200">
              <a:buClr>
                <a:srgbClr val="FF0000"/>
              </a:buClr>
              <a:buFont typeface="Arial" pitchFamily="34" charset="0"/>
              <a:buChar char="•"/>
              <a:defRPr/>
            </a:pPr>
            <a:r>
              <a:rPr lang="en-US" sz="2400" dirty="0">
                <a:solidFill>
                  <a:srgbClr val="002060"/>
                </a:solidFill>
              </a:rPr>
              <a:t> These ingredients still not well developed in case of </a:t>
            </a:r>
            <a:r>
              <a:rPr lang="el-GR" sz="2400" dirty="0">
                <a:solidFill>
                  <a:srgbClr val="002060"/>
                </a:solidFill>
              </a:rPr>
              <a:t>Λ</a:t>
            </a:r>
            <a:r>
              <a:rPr lang="en-US" sz="2400" dirty="0">
                <a:solidFill>
                  <a:srgbClr val="002060"/>
                </a:solidFill>
              </a:rPr>
              <a:t> anthropics:</a:t>
            </a:r>
          </a:p>
          <a:p>
            <a:pPr marL="914400" lvl="1" indent="-457200">
              <a:buClr>
                <a:srgbClr val="FF0000"/>
              </a:buClr>
              <a:buFontTx/>
              <a:buAutoNum type="arabicParenR"/>
              <a:defRPr/>
            </a:pPr>
            <a:r>
              <a:rPr lang="en-US" sz="2000" dirty="0">
                <a:solidFill>
                  <a:srgbClr val="002060"/>
                </a:solidFill>
              </a:rPr>
              <a:t>A theory with an ensemble of values of </a:t>
            </a:r>
            <a:r>
              <a:rPr lang="el-GR" sz="2000" dirty="0">
                <a:solidFill>
                  <a:srgbClr val="002060"/>
                </a:solidFill>
              </a:rPr>
              <a:t>Λ</a:t>
            </a:r>
            <a:endParaRPr lang="en-US" sz="2000" dirty="0">
              <a:solidFill>
                <a:srgbClr val="002060"/>
              </a:solidFill>
            </a:endParaRPr>
          </a:p>
          <a:p>
            <a:pPr marL="914400" lvl="1" indent="-457200">
              <a:buClr>
                <a:srgbClr val="FF0000"/>
              </a:buClr>
              <a:buFontTx/>
              <a:buAutoNum type="arabicParenR"/>
              <a:defRPr/>
            </a:pPr>
            <a:r>
              <a:rPr lang="en-US" sz="2000" dirty="0">
                <a:solidFill>
                  <a:srgbClr val="002060"/>
                </a:solidFill>
              </a:rPr>
              <a:t>A way to quantify “having structure” (or alternative condition) sufficiently</a:t>
            </a:r>
          </a:p>
          <a:p>
            <a:pPr marL="342900" indent="-342900">
              <a:buClr>
                <a:srgbClr val="FF0000"/>
              </a:buClr>
              <a:buFont typeface="Arial" pitchFamily="34" charset="0"/>
              <a:buChar char="•"/>
              <a:defRPr/>
            </a:pPr>
            <a:r>
              <a:rPr lang="en-US" sz="2400" dirty="0">
                <a:solidFill>
                  <a:srgbClr val="002060"/>
                </a:solidFill>
              </a:rPr>
              <a:t>In my view the string theory landscape is unlikely to survive as a compelling example of 1) </a:t>
            </a:r>
          </a:p>
        </p:txBody>
      </p:sp>
      <p:sp>
        <p:nvSpPr>
          <p:cNvPr id="3" name="Date Placeholder 2"/>
          <p:cNvSpPr>
            <a:spLocks noGrp="1"/>
          </p:cNvSpPr>
          <p:nvPr>
            <p:ph type="dt" sz="half" idx="10"/>
          </p:nvPr>
        </p:nvSpPr>
        <p:spPr/>
        <p:txBody>
          <a:bodyPr/>
          <a:lstStyle/>
          <a:p>
            <a:pPr>
              <a:defRPr/>
            </a:pPr>
            <a:fld id="{C86EA98B-035A-430A-9477-6BD2352C0DD5}"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51</a:t>
            </a:fld>
            <a:endParaRPr lang="en-US">
              <a:solidFill>
                <a:srgbClr val="002060">
                  <a:tint val="75000"/>
                </a:srgbClr>
              </a:solidFill>
            </a:endParaRPr>
          </a:p>
        </p:txBody>
      </p:sp>
    </p:spTree>
    <p:extLst>
      <p:ext uri="{BB962C8B-B14F-4D97-AF65-F5344CB8AC3E}">
        <p14:creationId xmlns:p14="http://schemas.microsoft.com/office/powerpoint/2010/main" val="408591102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4800" y="381000"/>
            <a:ext cx="7848600" cy="4832350"/>
          </a:xfrm>
          <a:prstGeom prst="rect">
            <a:avLst/>
          </a:prstGeom>
          <a:noFill/>
          <a:ln>
            <a:noFill/>
          </a:ln>
        </p:spPr>
        <p:txBody>
          <a:bodyPr>
            <a:spAutoFit/>
          </a:bodyPr>
          <a:lstStyle/>
          <a:p>
            <a:pPr>
              <a:buClr>
                <a:srgbClr val="FF0000"/>
              </a:buClr>
              <a:defRPr/>
            </a:pPr>
            <a:r>
              <a:rPr lang="en-US" sz="2800" u="sng" dirty="0">
                <a:solidFill>
                  <a:srgbClr val="002060"/>
                </a:solidFill>
              </a:rPr>
              <a:t>Further comments on anthropics:</a:t>
            </a:r>
          </a:p>
          <a:p>
            <a:pPr>
              <a:buClr>
                <a:srgbClr val="FF0000"/>
              </a:buClr>
              <a:defRPr/>
            </a:pPr>
            <a:endParaRPr lang="en-US" sz="2800" u="sng" dirty="0">
              <a:solidFill>
                <a:srgbClr val="002060"/>
              </a:solidFill>
            </a:endParaRPr>
          </a:p>
          <a:p>
            <a:pPr marL="457200" indent="-457200">
              <a:buClr>
                <a:srgbClr val="FF0000"/>
              </a:buClr>
              <a:buFont typeface="Arial" pitchFamily="34" charset="0"/>
              <a:buChar char="•"/>
              <a:defRPr/>
            </a:pPr>
            <a:r>
              <a:rPr lang="en-US" sz="2400" dirty="0">
                <a:solidFill>
                  <a:srgbClr val="002060"/>
                </a:solidFill>
              </a:rPr>
              <a:t>Replace “life” with more humble “correlations” and one has a commonplace part of physics (non-controversial)</a:t>
            </a:r>
          </a:p>
          <a:p>
            <a:pPr marL="457200" indent="-457200">
              <a:buClr>
                <a:srgbClr val="FF0000"/>
              </a:buClr>
              <a:buFont typeface="Arial" pitchFamily="34" charset="0"/>
              <a:buChar char="•"/>
              <a:defRPr/>
            </a:pPr>
            <a:r>
              <a:rPr lang="en-US" sz="2400" dirty="0">
                <a:solidFill>
                  <a:srgbClr val="002060"/>
                </a:solidFill>
              </a:rPr>
              <a:t>In my view 2</a:t>
            </a:r>
            <a:r>
              <a:rPr lang="en-US" sz="2400" baseline="30000" dirty="0">
                <a:solidFill>
                  <a:srgbClr val="002060"/>
                </a:solidFill>
              </a:rPr>
              <a:t>nd</a:t>
            </a:r>
            <a:r>
              <a:rPr lang="en-US" sz="2400" dirty="0">
                <a:solidFill>
                  <a:srgbClr val="002060"/>
                </a:solidFill>
              </a:rPr>
              <a:t> law is most robust candidate for anthropic analysis</a:t>
            </a:r>
          </a:p>
          <a:p>
            <a:pPr marL="457200" indent="-457200">
              <a:buClr>
                <a:srgbClr val="FF0000"/>
              </a:buClr>
              <a:buFont typeface="Arial" pitchFamily="34" charset="0"/>
              <a:buChar char="•"/>
              <a:defRPr/>
            </a:pPr>
            <a:r>
              <a:rPr lang="en-US" sz="2400" dirty="0">
                <a:solidFill>
                  <a:srgbClr val="002060"/>
                </a:solidFill>
              </a:rPr>
              <a:t> These ingredients still not well developed in case of </a:t>
            </a:r>
            <a:r>
              <a:rPr lang="el-GR" sz="2400" dirty="0">
                <a:solidFill>
                  <a:srgbClr val="002060"/>
                </a:solidFill>
              </a:rPr>
              <a:t>Λ</a:t>
            </a:r>
            <a:r>
              <a:rPr lang="en-US" sz="2400" dirty="0">
                <a:solidFill>
                  <a:srgbClr val="002060"/>
                </a:solidFill>
              </a:rPr>
              <a:t> anthropics:</a:t>
            </a:r>
          </a:p>
          <a:p>
            <a:pPr marL="914400" lvl="1" indent="-457200">
              <a:buClr>
                <a:srgbClr val="FF0000"/>
              </a:buClr>
              <a:buFontTx/>
              <a:buAutoNum type="arabicParenR"/>
              <a:defRPr/>
            </a:pPr>
            <a:r>
              <a:rPr lang="en-US" sz="2000" dirty="0">
                <a:solidFill>
                  <a:srgbClr val="002060"/>
                </a:solidFill>
              </a:rPr>
              <a:t>A theory with an ensemble of values of </a:t>
            </a:r>
            <a:r>
              <a:rPr lang="el-GR" sz="2000" dirty="0">
                <a:solidFill>
                  <a:srgbClr val="002060"/>
                </a:solidFill>
              </a:rPr>
              <a:t>Λ</a:t>
            </a:r>
            <a:endParaRPr lang="en-US" sz="2000" dirty="0">
              <a:solidFill>
                <a:srgbClr val="002060"/>
              </a:solidFill>
            </a:endParaRPr>
          </a:p>
          <a:p>
            <a:pPr marL="914400" lvl="1" indent="-457200">
              <a:buClr>
                <a:srgbClr val="FF0000"/>
              </a:buClr>
              <a:buFontTx/>
              <a:buAutoNum type="arabicParenR"/>
              <a:defRPr/>
            </a:pPr>
            <a:r>
              <a:rPr lang="en-US" sz="2000" dirty="0">
                <a:solidFill>
                  <a:srgbClr val="002060"/>
                </a:solidFill>
              </a:rPr>
              <a:t>A way to quantify “having structure” (or alternative condition) sufficiently</a:t>
            </a:r>
          </a:p>
          <a:p>
            <a:pPr marL="342900" indent="-342900">
              <a:buClr>
                <a:srgbClr val="FF0000"/>
              </a:buClr>
              <a:buFont typeface="Arial" pitchFamily="34" charset="0"/>
              <a:buChar char="•"/>
              <a:defRPr/>
            </a:pPr>
            <a:r>
              <a:rPr lang="en-US" sz="2400" dirty="0">
                <a:solidFill>
                  <a:srgbClr val="002060"/>
                </a:solidFill>
              </a:rPr>
              <a:t>In my view the string theory landscape is unlikely to survive as a compelling example of 1)</a:t>
            </a:r>
          </a:p>
        </p:txBody>
      </p:sp>
      <p:sp>
        <p:nvSpPr>
          <p:cNvPr id="53251" name="TextBox 2"/>
          <p:cNvSpPr txBox="1">
            <a:spLocks noChangeArrowheads="1"/>
          </p:cNvSpPr>
          <p:nvPr/>
        </p:nvSpPr>
        <p:spPr bwMode="auto">
          <a:xfrm rot="-940627">
            <a:off x="2293938" y="4710113"/>
            <a:ext cx="3352800" cy="523875"/>
          </a:xfrm>
          <a:prstGeom prst="rect">
            <a:avLst/>
          </a:prstGeom>
          <a:solidFill>
            <a:srgbClr val="FFFFFF"/>
          </a:solidFill>
          <a:ln w="9525">
            <a:solidFill>
              <a:srgbClr val="FF0000"/>
            </a:solidFill>
            <a:miter lim="800000"/>
            <a:headEnd/>
            <a:tailEnd/>
          </a:ln>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0"/>
              </a:spcBef>
              <a:spcAft>
                <a:spcPct val="0"/>
              </a:spcAft>
              <a:buClr>
                <a:srgbClr val="FF0000"/>
              </a:buClr>
              <a:buFontTx/>
              <a:buNone/>
            </a:pPr>
            <a:r>
              <a:rPr lang="en-US" altLang="en-US" sz="2800">
                <a:solidFill>
                  <a:srgbClr val="002060"/>
                </a:solidFill>
                <a:cs typeface="Arial" charset="0"/>
              </a:rPr>
              <a:t>Eternal inflation </a:t>
            </a:r>
          </a:p>
        </p:txBody>
      </p:sp>
      <p:sp>
        <p:nvSpPr>
          <p:cNvPr id="3" name="Date Placeholder 2"/>
          <p:cNvSpPr>
            <a:spLocks noGrp="1"/>
          </p:cNvSpPr>
          <p:nvPr>
            <p:ph type="dt" sz="half" idx="10"/>
          </p:nvPr>
        </p:nvSpPr>
        <p:spPr/>
        <p:txBody>
          <a:bodyPr/>
          <a:lstStyle/>
          <a:p>
            <a:pPr>
              <a:defRPr/>
            </a:pPr>
            <a:fld id="{B2FD952B-EE0E-4883-B5E1-AE859A2BEBF4}"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5" name="Slide Number Placeholder 4"/>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52</a:t>
            </a:fld>
            <a:endParaRPr lang="en-US">
              <a:solidFill>
                <a:srgbClr val="002060">
                  <a:tint val="75000"/>
                </a:srgbClr>
              </a:solidFill>
            </a:endParaRPr>
          </a:p>
        </p:txBody>
      </p:sp>
    </p:spTree>
    <p:extLst>
      <p:ext uri="{BB962C8B-B14F-4D97-AF65-F5344CB8AC3E}">
        <p14:creationId xmlns:p14="http://schemas.microsoft.com/office/powerpoint/2010/main" val="309384751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04800" y="381000"/>
            <a:ext cx="7848600" cy="4832350"/>
          </a:xfrm>
          <a:prstGeom prst="rect">
            <a:avLst/>
          </a:prstGeom>
          <a:noFill/>
          <a:ln>
            <a:noFill/>
          </a:ln>
        </p:spPr>
        <p:txBody>
          <a:bodyPr>
            <a:spAutoFit/>
          </a:bodyPr>
          <a:lstStyle/>
          <a:p>
            <a:pPr>
              <a:buClr>
                <a:srgbClr val="FF0000"/>
              </a:buClr>
              <a:defRPr/>
            </a:pPr>
            <a:r>
              <a:rPr lang="en-US" sz="2800" u="sng" dirty="0">
                <a:solidFill>
                  <a:srgbClr val="002060"/>
                </a:solidFill>
              </a:rPr>
              <a:t>Further comments on anthropics:</a:t>
            </a:r>
          </a:p>
          <a:p>
            <a:pPr>
              <a:buClr>
                <a:srgbClr val="FF0000"/>
              </a:buClr>
              <a:defRPr/>
            </a:pPr>
            <a:endParaRPr lang="en-US" sz="2800" u="sng" dirty="0">
              <a:solidFill>
                <a:srgbClr val="002060"/>
              </a:solidFill>
            </a:endParaRPr>
          </a:p>
          <a:p>
            <a:pPr marL="457200" indent="-457200">
              <a:buClr>
                <a:srgbClr val="FF0000"/>
              </a:buClr>
              <a:buFont typeface="Arial" pitchFamily="34" charset="0"/>
              <a:buChar char="•"/>
              <a:defRPr/>
            </a:pPr>
            <a:r>
              <a:rPr lang="en-US" sz="2400" dirty="0">
                <a:solidFill>
                  <a:srgbClr val="002060"/>
                </a:solidFill>
              </a:rPr>
              <a:t>Replace “life” with more humble “correlations” and one has a commonplace part of physics (non-controversial)</a:t>
            </a:r>
          </a:p>
          <a:p>
            <a:pPr marL="457200" indent="-457200">
              <a:buClr>
                <a:srgbClr val="FF0000"/>
              </a:buClr>
              <a:buFont typeface="Arial" pitchFamily="34" charset="0"/>
              <a:buChar char="•"/>
              <a:defRPr/>
            </a:pPr>
            <a:r>
              <a:rPr lang="en-US" sz="2400" dirty="0">
                <a:solidFill>
                  <a:srgbClr val="002060"/>
                </a:solidFill>
              </a:rPr>
              <a:t>In my view 2</a:t>
            </a:r>
            <a:r>
              <a:rPr lang="en-US" sz="2400" baseline="30000" dirty="0">
                <a:solidFill>
                  <a:srgbClr val="002060"/>
                </a:solidFill>
              </a:rPr>
              <a:t>nd</a:t>
            </a:r>
            <a:r>
              <a:rPr lang="en-US" sz="2400" dirty="0">
                <a:solidFill>
                  <a:srgbClr val="002060"/>
                </a:solidFill>
              </a:rPr>
              <a:t> law is most robust candidate for anthropic analysis</a:t>
            </a:r>
          </a:p>
          <a:p>
            <a:pPr marL="457200" indent="-457200">
              <a:buClr>
                <a:srgbClr val="FF0000"/>
              </a:buClr>
              <a:buFont typeface="Arial" pitchFamily="34" charset="0"/>
              <a:buChar char="•"/>
              <a:defRPr/>
            </a:pPr>
            <a:r>
              <a:rPr lang="en-US" sz="2400" dirty="0">
                <a:solidFill>
                  <a:srgbClr val="002060"/>
                </a:solidFill>
              </a:rPr>
              <a:t> These ingredients still not well developed in case of </a:t>
            </a:r>
            <a:r>
              <a:rPr lang="el-GR" sz="2400" dirty="0">
                <a:solidFill>
                  <a:srgbClr val="002060"/>
                </a:solidFill>
              </a:rPr>
              <a:t>Λ</a:t>
            </a:r>
            <a:r>
              <a:rPr lang="en-US" sz="2400" dirty="0">
                <a:solidFill>
                  <a:srgbClr val="002060"/>
                </a:solidFill>
              </a:rPr>
              <a:t> anthropics:</a:t>
            </a:r>
          </a:p>
          <a:p>
            <a:pPr marL="914400" lvl="1" indent="-457200">
              <a:buClr>
                <a:srgbClr val="FF0000"/>
              </a:buClr>
              <a:buFontTx/>
              <a:buAutoNum type="arabicParenR"/>
              <a:defRPr/>
            </a:pPr>
            <a:r>
              <a:rPr lang="en-US" sz="2000" dirty="0">
                <a:solidFill>
                  <a:srgbClr val="002060"/>
                </a:solidFill>
              </a:rPr>
              <a:t>A theory with an ensemble of values of </a:t>
            </a:r>
            <a:r>
              <a:rPr lang="el-GR" sz="2000" dirty="0">
                <a:solidFill>
                  <a:srgbClr val="002060"/>
                </a:solidFill>
              </a:rPr>
              <a:t>Λ</a:t>
            </a:r>
            <a:endParaRPr lang="en-US" sz="2000" dirty="0">
              <a:solidFill>
                <a:srgbClr val="002060"/>
              </a:solidFill>
            </a:endParaRPr>
          </a:p>
          <a:p>
            <a:pPr marL="914400" lvl="1" indent="-457200">
              <a:buClr>
                <a:srgbClr val="FF0000"/>
              </a:buClr>
              <a:buFontTx/>
              <a:buAutoNum type="arabicParenR"/>
              <a:defRPr/>
            </a:pPr>
            <a:r>
              <a:rPr lang="en-US" sz="2000" dirty="0">
                <a:solidFill>
                  <a:srgbClr val="002060"/>
                </a:solidFill>
              </a:rPr>
              <a:t>A way to quantify “having structure” (or alternative condition) sufficiently</a:t>
            </a:r>
          </a:p>
          <a:p>
            <a:pPr marL="342900" indent="-342900">
              <a:buClr>
                <a:srgbClr val="FF0000"/>
              </a:buClr>
              <a:buFont typeface="Arial" pitchFamily="34" charset="0"/>
              <a:buChar char="•"/>
              <a:defRPr/>
            </a:pPr>
            <a:r>
              <a:rPr lang="en-US" sz="2400" dirty="0">
                <a:solidFill>
                  <a:srgbClr val="002060"/>
                </a:solidFill>
              </a:rPr>
              <a:t>In my view the string theory landscape is unlikely to survive as a compelling example of 1)</a:t>
            </a:r>
          </a:p>
        </p:txBody>
      </p:sp>
      <p:sp>
        <p:nvSpPr>
          <p:cNvPr id="53251" name="TextBox 2"/>
          <p:cNvSpPr txBox="1">
            <a:spLocks noChangeArrowheads="1"/>
          </p:cNvSpPr>
          <p:nvPr/>
        </p:nvSpPr>
        <p:spPr bwMode="auto">
          <a:xfrm rot="-940627">
            <a:off x="2293938" y="4710113"/>
            <a:ext cx="3352800" cy="523875"/>
          </a:xfrm>
          <a:prstGeom prst="rect">
            <a:avLst/>
          </a:prstGeom>
          <a:solidFill>
            <a:srgbClr val="FFFFFF"/>
          </a:solidFill>
          <a:ln w="9525">
            <a:solidFill>
              <a:srgbClr val="FF0000"/>
            </a:solidFill>
            <a:miter lim="800000"/>
            <a:headEnd/>
            <a:tailEnd/>
          </a:ln>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0"/>
              </a:spcBef>
              <a:spcAft>
                <a:spcPct val="0"/>
              </a:spcAft>
              <a:buClr>
                <a:srgbClr val="FF0000"/>
              </a:buClr>
              <a:buFontTx/>
              <a:buNone/>
            </a:pPr>
            <a:r>
              <a:rPr lang="en-US" altLang="en-US" sz="2800">
                <a:solidFill>
                  <a:srgbClr val="002060"/>
                </a:solidFill>
                <a:cs typeface="Arial" charset="0"/>
              </a:rPr>
              <a:t>Eternal inflation </a:t>
            </a:r>
          </a:p>
        </p:txBody>
      </p:sp>
      <p:sp>
        <p:nvSpPr>
          <p:cNvPr id="4" name="TextBox 2"/>
          <p:cNvSpPr txBox="1">
            <a:spLocks noChangeArrowheads="1"/>
          </p:cNvSpPr>
          <p:nvPr/>
        </p:nvSpPr>
        <p:spPr bwMode="auto">
          <a:xfrm rot="1537235">
            <a:off x="2552699" y="4800130"/>
            <a:ext cx="3352800" cy="954107"/>
          </a:xfrm>
          <a:prstGeom prst="rect">
            <a:avLst/>
          </a:prstGeom>
          <a:solidFill>
            <a:srgbClr val="FFFFFF"/>
          </a:solidFill>
          <a:ln w="9525">
            <a:solidFill>
              <a:srgbClr val="FF0000"/>
            </a:solidFill>
            <a:miter lim="800000"/>
            <a:headEnd/>
            <a:tailEnd/>
          </a:ln>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0"/>
              </a:spcBef>
              <a:spcAft>
                <a:spcPct val="0"/>
              </a:spcAft>
              <a:buClr>
                <a:srgbClr val="FF0000"/>
              </a:buClr>
              <a:buFontTx/>
              <a:buNone/>
            </a:pPr>
            <a:r>
              <a:rPr lang="en-US" altLang="en-US" sz="2800" dirty="0">
                <a:solidFill>
                  <a:srgbClr val="002060"/>
                </a:solidFill>
                <a:cs typeface="Arial" charset="0"/>
              </a:rPr>
              <a:t>But see upcoming lectures on inflation</a:t>
            </a:r>
          </a:p>
        </p:txBody>
      </p:sp>
      <p:sp>
        <p:nvSpPr>
          <p:cNvPr id="3" name="Date Placeholder 2"/>
          <p:cNvSpPr>
            <a:spLocks noGrp="1"/>
          </p:cNvSpPr>
          <p:nvPr>
            <p:ph type="dt" sz="half" idx="10"/>
          </p:nvPr>
        </p:nvSpPr>
        <p:spPr/>
        <p:txBody>
          <a:bodyPr/>
          <a:lstStyle/>
          <a:p>
            <a:pPr>
              <a:defRPr/>
            </a:pPr>
            <a:fld id="{229ADF17-B085-4C39-93BA-A1F816BDC044}" type="datetime1">
              <a:rPr lang="en-US" smtClean="0">
                <a:solidFill>
                  <a:srgbClr val="002060">
                    <a:tint val="75000"/>
                  </a:srgbClr>
                </a:solidFill>
              </a:rPr>
              <a:t>5/16/2021</a:t>
            </a:fld>
            <a:endParaRPr lang="en-US">
              <a:solidFill>
                <a:srgbClr val="002060">
                  <a:tint val="75000"/>
                </a:srgbClr>
              </a:solidFill>
            </a:endParaRPr>
          </a:p>
        </p:txBody>
      </p:sp>
      <p:sp>
        <p:nvSpPr>
          <p:cNvPr id="5" name="Footer Placeholder 4"/>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6" name="Slide Number Placeholder 5"/>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53</a:t>
            </a:fld>
            <a:endParaRPr lang="en-US">
              <a:solidFill>
                <a:srgbClr val="002060">
                  <a:tint val="75000"/>
                </a:srgbClr>
              </a:solidFill>
            </a:endParaRPr>
          </a:p>
        </p:txBody>
      </p:sp>
    </p:spTree>
    <p:extLst>
      <p:ext uri="{BB962C8B-B14F-4D97-AF65-F5344CB8AC3E}">
        <p14:creationId xmlns:p14="http://schemas.microsoft.com/office/powerpoint/2010/main" val="110628050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Box 1"/>
          <p:cNvSpPr txBox="1">
            <a:spLocks noChangeArrowheads="1"/>
          </p:cNvSpPr>
          <p:nvPr/>
        </p:nvSpPr>
        <p:spPr bwMode="auto">
          <a:xfrm>
            <a:off x="381000" y="304800"/>
            <a:ext cx="8077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2800">
                <a:solidFill>
                  <a:srgbClr val="002060"/>
                </a:solidFill>
                <a:cs typeface="Arial" charset="0"/>
              </a:rPr>
              <a:t>Bounded alternatives to the landscape and eternality</a:t>
            </a:r>
          </a:p>
        </p:txBody>
      </p:sp>
      <p:sp>
        <p:nvSpPr>
          <p:cNvPr id="63491" name="TextBox 2"/>
          <p:cNvSpPr txBox="1">
            <a:spLocks noChangeArrowheads="1"/>
          </p:cNvSpPr>
          <p:nvPr/>
        </p:nvSpPr>
        <p:spPr bwMode="auto">
          <a:xfrm>
            <a:off x="1143000" y="1447800"/>
            <a:ext cx="6934200"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pPr>
            <a:r>
              <a:rPr lang="en-US" altLang="en-US" sz="2800">
                <a:solidFill>
                  <a:srgbClr val="002060"/>
                </a:solidFill>
                <a:cs typeface="Arial" charset="0"/>
              </a:rPr>
              <a:t>de Sitter equilibrium cosmology </a:t>
            </a:r>
          </a:p>
          <a:p>
            <a:pPr eaLnBrk="1" fontAlgn="base" hangingPunct="1">
              <a:spcBef>
                <a:spcPct val="0"/>
              </a:spcBef>
              <a:spcAft>
                <a:spcPct val="0"/>
              </a:spcAft>
              <a:buClr>
                <a:srgbClr val="FF0000"/>
              </a:buClr>
            </a:pPr>
            <a:endParaRPr lang="en-US" altLang="en-US" sz="2800">
              <a:solidFill>
                <a:srgbClr val="002060"/>
              </a:solidFill>
              <a:cs typeface="Arial" charset="0"/>
            </a:endParaRPr>
          </a:p>
          <a:p>
            <a:pPr eaLnBrk="1" fontAlgn="base" hangingPunct="1">
              <a:spcBef>
                <a:spcPct val="0"/>
              </a:spcBef>
              <a:spcAft>
                <a:spcPct val="0"/>
              </a:spcAft>
              <a:buClr>
                <a:srgbClr val="FF0000"/>
              </a:buClr>
            </a:pPr>
            <a:r>
              <a:rPr lang="en-US" altLang="en-US" sz="2800">
                <a:solidFill>
                  <a:srgbClr val="002060"/>
                </a:solidFill>
                <a:cs typeface="Arial" charset="0"/>
              </a:rPr>
              <a:t>Does holography imply non “self reproduction” (</a:t>
            </a:r>
            <a:r>
              <a:rPr lang="en-US" altLang="en-US" sz="2800">
                <a:solidFill>
                  <a:srgbClr val="002060"/>
                </a:solidFill>
                <a:cs typeface="Arial" charset="0"/>
                <a:sym typeface="Wingdings" pitchFamily="2" charset="2"/>
              </a:rPr>
              <a:t> no eternal inflation)?</a:t>
            </a:r>
          </a:p>
          <a:p>
            <a:pPr eaLnBrk="1" fontAlgn="base" hangingPunct="1">
              <a:spcBef>
                <a:spcPct val="0"/>
              </a:spcBef>
              <a:spcAft>
                <a:spcPct val="0"/>
              </a:spcAft>
              <a:buClr>
                <a:srgbClr val="FF0000"/>
              </a:buClr>
            </a:pPr>
            <a:endParaRPr lang="en-US" altLang="en-US" sz="2800">
              <a:solidFill>
                <a:srgbClr val="002060"/>
              </a:solidFill>
              <a:cs typeface="Arial" charset="0"/>
              <a:sym typeface="Wingdings" pitchFamily="2" charset="2"/>
            </a:endParaRPr>
          </a:p>
          <a:p>
            <a:pPr eaLnBrk="1" fontAlgn="base" hangingPunct="1">
              <a:spcBef>
                <a:spcPct val="0"/>
              </a:spcBef>
              <a:spcAft>
                <a:spcPct val="0"/>
              </a:spcAft>
              <a:buClr>
                <a:srgbClr val="FF0000"/>
              </a:buClr>
            </a:pPr>
            <a:r>
              <a:rPr lang="en-US" altLang="en-US" sz="2800">
                <a:solidFill>
                  <a:srgbClr val="002060"/>
                </a:solidFill>
                <a:cs typeface="Arial" charset="0"/>
                <a:sym typeface="Wingdings" pitchFamily="2" charset="2"/>
              </a:rPr>
              <a:t>Causal patch cosmology</a:t>
            </a:r>
          </a:p>
          <a:p>
            <a:pPr eaLnBrk="1" fontAlgn="base" hangingPunct="1">
              <a:spcBef>
                <a:spcPct val="0"/>
              </a:spcBef>
              <a:spcAft>
                <a:spcPct val="0"/>
              </a:spcAft>
              <a:buClr>
                <a:srgbClr val="FF0000"/>
              </a:buClr>
            </a:pPr>
            <a:endParaRPr lang="en-US" altLang="en-US" sz="2800">
              <a:solidFill>
                <a:srgbClr val="002060"/>
              </a:solidFill>
              <a:cs typeface="Arial" charset="0"/>
              <a:sym typeface="Wingdings" pitchFamily="2" charset="2"/>
            </a:endParaRPr>
          </a:p>
          <a:p>
            <a:pPr eaLnBrk="1" fontAlgn="base" hangingPunct="1">
              <a:spcBef>
                <a:spcPct val="0"/>
              </a:spcBef>
              <a:spcAft>
                <a:spcPct val="0"/>
              </a:spcAft>
              <a:buClr>
                <a:srgbClr val="FF0000"/>
              </a:buClr>
            </a:pPr>
            <a:r>
              <a:rPr lang="en-US" altLang="en-US" sz="2800">
                <a:solidFill>
                  <a:srgbClr val="002060"/>
                </a:solidFill>
                <a:cs typeface="Arial" charset="0"/>
                <a:sym typeface="Wingdings" pitchFamily="2" charset="2"/>
              </a:rPr>
              <a:t>Banks-Fischler Holographic cosmology</a:t>
            </a:r>
            <a:endParaRPr lang="en-US" altLang="en-US" sz="2800">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C2BB0A37-7A92-49F0-BEB4-EBDAE47388ED}"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54</a:t>
            </a:fld>
            <a:endParaRPr lang="en-US">
              <a:solidFill>
                <a:srgbClr val="002060">
                  <a:tint val="75000"/>
                </a:srgbClr>
              </a:solidFill>
            </a:endParaRPr>
          </a:p>
        </p:txBody>
      </p:sp>
    </p:spTree>
    <p:extLst>
      <p:ext uri="{BB962C8B-B14F-4D97-AF65-F5344CB8AC3E}">
        <p14:creationId xmlns:p14="http://schemas.microsoft.com/office/powerpoint/2010/main" val="79215970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Oval 4"/>
          <p:cNvSpPr>
            <a:spLocks noChangeArrowheads="1"/>
          </p:cNvSpPr>
          <p:nvPr/>
        </p:nvSpPr>
        <p:spPr bwMode="auto">
          <a:xfrm>
            <a:off x="1905000" y="1828800"/>
            <a:ext cx="4724400" cy="1371600"/>
          </a:xfrm>
          <a:prstGeom prst="ellipse">
            <a:avLst/>
          </a:prstGeom>
          <a:solidFill>
            <a:srgbClr val="3366FF"/>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aphicFrame>
        <p:nvGraphicFramePr>
          <p:cNvPr id="64515" name="Object 5"/>
          <p:cNvGraphicFramePr>
            <a:graphicFrameLocks noChangeAspect="1"/>
          </p:cNvGraphicFramePr>
          <p:nvPr/>
        </p:nvGraphicFramePr>
        <p:xfrm>
          <a:off x="3016250" y="3886200"/>
          <a:ext cx="3003550" cy="522288"/>
        </p:xfrm>
        <a:graphic>
          <a:graphicData uri="http://schemas.openxmlformats.org/presentationml/2006/ole">
            <mc:AlternateContent xmlns:mc="http://schemas.openxmlformats.org/markup-compatibility/2006">
              <mc:Choice xmlns:v="urn:schemas-microsoft-com:vml" Requires="v">
                <p:oleObj name="Equation" r:id="rId2" imgW="1167893" imgH="203112" progId="Equation.DSMT4">
                  <p:embed/>
                </p:oleObj>
              </mc:Choice>
              <mc:Fallback>
                <p:oleObj name="Equation" r:id="rId2" imgW="1167893" imgH="203112" progId="Equation.DSMT4">
                  <p:embed/>
                  <p:pic>
                    <p:nvPicPr>
                      <p:cNvPr id="64515"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6250" y="3886200"/>
                        <a:ext cx="3003550" cy="522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4516" name="Line 6"/>
          <p:cNvSpPr>
            <a:spLocks noChangeShapeType="1"/>
          </p:cNvSpPr>
          <p:nvPr/>
        </p:nvSpPr>
        <p:spPr bwMode="auto">
          <a:xfrm flipH="1" flipV="1">
            <a:off x="5530850" y="3276600"/>
            <a:ext cx="228600" cy="53340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114694" name="Text Box 7"/>
          <p:cNvSpPr txBox="1">
            <a:spLocks noChangeArrowheads="1"/>
          </p:cNvSpPr>
          <p:nvPr/>
        </p:nvSpPr>
        <p:spPr bwMode="auto">
          <a:xfrm>
            <a:off x="381000" y="228600"/>
            <a:ext cx="8305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99"/>
                </a:solidFill>
                <a:latin typeface="Comic Sans MS" pitchFamily="66" charset="0"/>
              </a:defRPr>
            </a:lvl1pPr>
            <a:lvl2pPr marL="742950" indent="-285750" eaLnBrk="0" hangingPunct="0">
              <a:defRPr sz="2400">
                <a:solidFill>
                  <a:srgbClr val="000099"/>
                </a:solidFill>
                <a:latin typeface="Comic Sans MS" pitchFamily="66" charset="0"/>
              </a:defRPr>
            </a:lvl2pPr>
            <a:lvl3pPr marL="1143000" indent="-228600" eaLnBrk="0" hangingPunct="0">
              <a:defRPr sz="2400">
                <a:solidFill>
                  <a:srgbClr val="000099"/>
                </a:solidFill>
                <a:latin typeface="Comic Sans MS" pitchFamily="66" charset="0"/>
              </a:defRPr>
            </a:lvl3pPr>
            <a:lvl4pPr marL="1600200" indent="-228600" eaLnBrk="0" hangingPunct="0">
              <a:defRPr sz="2400">
                <a:solidFill>
                  <a:srgbClr val="000099"/>
                </a:solidFill>
                <a:latin typeface="Comic Sans MS" pitchFamily="66" charset="0"/>
              </a:defRPr>
            </a:lvl4pPr>
            <a:lvl5pPr marL="2057400" indent="-228600" eaLnBrk="0" hangingPunct="0">
              <a:defRPr sz="2400">
                <a:solidFill>
                  <a:srgbClr val="000099"/>
                </a:solidFill>
                <a:latin typeface="Comic Sans MS" pitchFamily="66" charset="0"/>
              </a:defRPr>
            </a:lvl5pPr>
            <a:lvl6pPr marL="2514600" indent="-228600" eaLnBrk="0" fontAlgn="base" hangingPunct="0">
              <a:spcBef>
                <a:spcPct val="0"/>
              </a:spcBef>
              <a:spcAft>
                <a:spcPct val="0"/>
              </a:spcAft>
              <a:defRPr sz="2400">
                <a:solidFill>
                  <a:srgbClr val="000099"/>
                </a:solidFill>
                <a:latin typeface="Comic Sans MS" pitchFamily="66" charset="0"/>
              </a:defRPr>
            </a:lvl6pPr>
            <a:lvl7pPr marL="2971800" indent="-228600" eaLnBrk="0" fontAlgn="base" hangingPunct="0">
              <a:spcBef>
                <a:spcPct val="0"/>
              </a:spcBef>
              <a:spcAft>
                <a:spcPct val="0"/>
              </a:spcAft>
              <a:defRPr sz="2400">
                <a:solidFill>
                  <a:srgbClr val="000099"/>
                </a:solidFill>
                <a:latin typeface="Comic Sans MS" pitchFamily="66" charset="0"/>
              </a:defRPr>
            </a:lvl7pPr>
            <a:lvl8pPr marL="3429000" indent="-228600" eaLnBrk="0" fontAlgn="base" hangingPunct="0">
              <a:spcBef>
                <a:spcPct val="0"/>
              </a:spcBef>
              <a:spcAft>
                <a:spcPct val="0"/>
              </a:spcAft>
              <a:defRPr sz="2400">
                <a:solidFill>
                  <a:srgbClr val="000099"/>
                </a:solidFill>
                <a:latin typeface="Comic Sans MS" pitchFamily="66" charset="0"/>
              </a:defRPr>
            </a:lvl8pPr>
            <a:lvl9pPr marL="3886200" indent="-228600" eaLnBrk="0" fontAlgn="base" hangingPunct="0">
              <a:spcBef>
                <a:spcPct val="0"/>
              </a:spcBef>
              <a:spcAft>
                <a:spcPct val="0"/>
              </a:spcAft>
              <a:defRPr sz="2400">
                <a:solidFill>
                  <a:srgbClr val="000099"/>
                </a:solidFill>
                <a:latin typeface="Comic Sans MS" pitchFamily="66" charset="0"/>
              </a:defRPr>
            </a:lvl9pPr>
          </a:lstStyle>
          <a:p>
            <a:pPr eaLnBrk="1" hangingPunct="1">
              <a:spcBef>
                <a:spcPct val="50000"/>
              </a:spcBef>
              <a:defRPr/>
            </a:pPr>
            <a:r>
              <a:rPr lang="en-US" dirty="0">
                <a:latin typeface="Calibri"/>
              </a:rPr>
              <a:t>“De Sitter Space:  The ultimate equilibrium for the universe?</a:t>
            </a:r>
          </a:p>
        </p:txBody>
      </p:sp>
      <p:sp>
        <p:nvSpPr>
          <p:cNvPr id="64518" name="Text Box 8"/>
          <p:cNvSpPr txBox="1">
            <a:spLocks noChangeArrowheads="1"/>
          </p:cNvSpPr>
          <p:nvPr/>
        </p:nvSpPr>
        <p:spPr bwMode="auto">
          <a:xfrm>
            <a:off x="5715000" y="15240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0099"/>
                </a:solidFill>
                <a:latin typeface="Comic Sans MS" pitchFamily="66" charset="0"/>
                <a:cs typeface="Arial" charset="0"/>
              </a:rPr>
              <a:t>Horizon</a:t>
            </a:r>
          </a:p>
        </p:txBody>
      </p:sp>
      <p:graphicFrame>
        <p:nvGraphicFramePr>
          <p:cNvPr id="64519" name="Object 10"/>
          <p:cNvGraphicFramePr>
            <a:graphicFrameLocks noChangeAspect="1"/>
          </p:cNvGraphicFramePr>
          <p:nvPr/>
        </p:nvGraphicFramePr>
        <p:xfrm>
          <a:off x="3538538" y="5105400"/>
          <a:ext cx="3467100" cy="1141413"/>
        </p:xfrm>
        <a:graphic>
          <a:graphicData uri="http://schemas.openxmlformats.org/presentationml/2006/ole">
            <mc:AlternateContent xmlns:mc="http://schemas.openxmlformats.org/markup-compatibility/2006">
              <mc:Choice xmlns:v="urn:schemas-microsoft-com:vml" Requires="v">
                <p:oleObj name="Equation" r:id="rId4" imgW="1345616" imgH="444307" progId="Equation.DSMT4">
                  <p:embed/>
                </p:oleObj>
              </mc:Choice>
              <mc:Fallback>
                <p:oleObj name="Equation" r:id="rId4" imgW="1345616" imgH="444307" progId="Equation.DSMT4">
                  <p:embed/>
                  <p:pic>
                    <p:nvPicPr>
                      <p:cNvPr id="64519" name="Object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38538" y="5105400"/>
                        <a:ext cx="3467100" cy="1141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 name="Slide Number Placeholder 2"/>
          <p:cNvSpPr>
            <a:spLocks noGrp="1"/>
          </p:cNvSpPr>
          <p:nvPr>
            <p:ph type="sldNum" sz="quarter" idx="12"/>
          </p:nvPr>
        </p:nvSpPr>
        <p:spPr/>
        <p:txBody>
          <a:bodyPr/>
          <a:lstStyle/>
          <a:p>
            <a:pPr>
              <a:defRPr/>
            </a:pPr>
            <a:fld id="{5EBB3394-6624-423E-8EAA-665AD01912F7}" type="slidenum">
              <a:rPr lang="en-US">
                <a:solidFill>
                  <a:srgbClr val="002060">
                    <a:tint val="75000"/>
                  </a:srgbClr>
                </a:solidFill>
              </a:rPr>
              <a:pPr>
                <a:defRPr/>
              </a:pPr>
              <a:t>55</a:t>
            </a:fld>
            <a:endParaRPr lang="en-US">
              <a:solidFill>
                <a:srgbClr val="002060">
                  <a:tint val="75000"/>
                </a:srgbClr>
              </a:solidFill>
            </a:endParaRPr>
          </a:p>
        </p:txBody>
      </p:sp>
      <p:sp>
        <p:nvSpPr>
          <p:cNvPr id="2" name="Date Placeholder 1"/>
          <p:cNvSpPr>
            <a:spLocks noGrp="1"/>
          </p:cNvSpPr>
          <p:nvPr>
            <p:ph type="dt" sz="half" idx="10"/>
          </p:nvPr>
        </p:nvSpPr>
        <p:spPr/>
        <p:txBody>
          <a:bodyPr/>
          <a:lstStyle/>
          <a:p>
            <a:pPr>
              <a:defRPr/>
            </a:pPr>
            <a:fld id="{091950D2-D6B7-41D0-AD17-A66139BFC399}"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4132257084"/>
      </p:ext>
    </p:extLst>
  </p:cSld>
  <p:clrMapOvr>
    <a:masterClrMapping/>
  </p:clrMapOvr>
  <p:transition spd="slow"/>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FB412B9-4372-41CD-AF5A-1EC21FA086B9}"/>
              </a:ext>
            </a:extLst>
          </p:cNvPr>
          <p:cNvSpPr>
            <a:spLocks noGrp="1"/>
          </p:cNvSpPr>
          <p:nvPr>
            <p:ph type="dt" sz="half" idx="10"/>
          </p:nvPr>
        </p:nvSpPr>
        <p:spPr/>
        <p:txBody>
          <a:bodyPr/>
          <a:lstStyle/>
          <a:p>
            <a:pPr>
              <a:defRPr/>
            </a:pPr>
            <a:fld id="{4D4F9B99-C03F-49B5-87AA-27F94ABCABD0}"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a:extLst>
              <a:ext uri="{FF2B5EF4-FFF2-40B4-BE49-F238E27FC236}">
                <a16:creationId xmlns:a16="http://schemas.microsoft.com/office/drawing/2014/main" id="{7CE12FDC-3EC2-4A52-ACD1-44E26217F69A}"/>
              </a:ext>
            </a:extLst>
          </p:cNvPr>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a:extLst>
              <a:ext uri="{FF2B5EF4-FFF2-40B4-BE49-F238E27FC236}">
                <a16:creationId xmlns:a16="http://schemas.microsoft.com/office/drawing/2014/main" id="{C5F7E5CB-F755-47D4-846A-15B586C6D597}"/>
              </a:ext>
            </a:extLst>
          </p:cNvPr>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56</a:t>
            </a:fld>
            <a:endParaRPr lang="en-US">
              <a:solidFill>
                <a:srgbClr val="002060">
                  <a:tint val="75000"/>
                </a:srgbClr>
              </a:solidFill>
            </a:endParaRPr>
          </a:p>
        </p:txBody>
      </p:sp>
      <p:sp>
        <p:nvSpPr>
          <p:cNvPr id="5" name="TextBox 4">
            <a:extLst>
              <a:ext uri="{FF2B5EF4-FFF2-40B4-BE49-F238E27FC236}">
                <a16:creationId xmlns:a16="http://schemas.microsoft.com/office/drawing/2014/main" id="{96CE51A6-6341-44A3-B7D9-76A4CDFE679F}"/>
              </a:ext>
            </a:extLst>
          </p:cNvPr>
          <p:cNvSpPr txBox="1"/>
          <p:nvPr/>
        </p:nvSpPr>
        <p:spPr>
          <a:xfrm>
            <a:off x="381000" y="609600"/>
            <a:ext cx="7620000" cy="3539430"/>
          </a:xfrm>
          <a:prstGeom prst="rect">
            <a:avLst/>
          </a:prstGeom>
          <a:solidFill>
            <a:schemeClr val="accent2"/>
          </a:solidFill>
          <a:ln>
            <a:noFill/>
          </a:ln>
        </p:spPr>
        <p:txBody>
          <a:bodyPr wrap="square" rtlCol="0">
            <a:spAutoFit/>
          </a:bodyPr>
          <a:lstStyle/>
          <a:p>
            <a:pPr>
              <a:buClr>
                <a:srgbClr val="FF0000"/>
              </a:buClr>
            </a:pPr>
            <a:r>
              <a:rPr lang="en-US" sz="2800" dirty="0">
                <a:solidFill>
                  <a:schemeClr val="bg2"/>
                </a:solidFill>
              </a:rPr>
              <a:t>Pick up here May 12, 2021</a:t>
            </a:r>
          </a:p>
          <a:p>
            <a:pPr>
              <a:buClr>
                <a:srgbClr val="FF0000"/>
              </a:buClr>
            </a:pPr>
            <a:endParaRPr lang="en-US" sz="2800" dirty="0">
              <a:solidFill>
                <a:schemeClr val="bg2"/>
              </a:solidFill>
            </a:endParaRPr>
          </a:p>
          <a:p>
            <a:pPr>
              <a:buClr>
                <a:srgbClr val="FF0000"/>
              </a:buClr>
            </a:pPr>
            <a:endParaRPr lang="en-US" sz="2800" dirty="0">
              <a:solidFill>
                <a:schemeClr val="bg2"/>
              </a:solidFill>
            </a:endParaRPr>
          </a:p>
          <a:p>
            <a:pPr>
              <a:buClr>
                <a:srgbClr val="FF0000"/>
              </a:buClr>
            </a:pPr>
            <a:endParaRPr lang="en-US" sz="2800" dirty="0">
              <a:solidFill>
                <a:schemeClr val="bg2"/>
              </a:solidFill>
            </a:endParaRPr>
          </a:p>
          <a:p>
            <a:pPr>
              <a:buClr>
                <a:srgbClr val="FF0000"/>
              </a:buClr>
            </a:pPr>
            <a:endParaRPr lang="en-US" sz="2800" dirty="0">
              <a:solidFill>
                <a:schemeClr val="bg2"/>
              </a:solidFill>
            </a:endParaRPr>
          </a:p>
          <a:p>
            <a:pPr>
              <a:buClr>
                <a:srgbClr val="FF0000"/>
              </a:buClr>
            </a:pPr>
            <a:endParaRPr lang="en-US" sz="2800" dirty="0">
              <a:solidFill>
                <a:schemeClr val="bg2"/>
              </a:solidFill>
            </a:endParaRPr>
          </a:p>
          <a:p>
            <a:pPr>
              <a:buClr>
                <a:srgbClr val="FF0000"/>
              </a:buClr>
            </a:pPr>
            <a:endParaRPr lang="en-US" sz="2800">
              <a:solidFill>
                <a:schemeClr val="bg2"/>
              </a:solidFill>
            </a:endParaRPr>
          </a:p>
          <a:p>
            <a:pPr>
              <a:buClr>
                <a:srgbClr val="FF0000"/>
              </a:buClr>
            </a:pPr>
            <a:endParaRPr lang="en-US" sz="2800" dirty="0">
              <a:solidFill>
                <a:schemeClr val="bg2"/>
              </a:solidFill>
            </a:endParaRPr>
          </a:p>
        </p:txBody>
      </p:sp>
    </p:spTree>
    <p:extLst>
      <p:ext uri="{BB962C8B-B14F-4D97-AF65-F5344CB8AC3E}">
        <p14:creationId xmlns:p14="http://schemas.microsoft.com/office/powerpoint/2010/main" val="86617391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Box 10"/>
          <p:cNvSpPr txBox="1">
            <a:spLocks noChangeArrowheads="1"/>
          </p:cNvSpPr>
          <p:nvPr/>
        </p:nvSpPr>
        <p:spPr bwMode="auto">
          <a:xfrm>
            <a:off x="5791200" y="6019800"/>
            <a:ext cx="3200400" cy="369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1800" i="1">
                <a:solidFill>
                  <a:srgbClr val="002060"/>
                </a:solidFill>
                <a:cs typeface="Arial" charset="0"/>
              </a:rPr>
              <a:t>Banks &amp; Fischler &amp; Dyson et al.</a:t>
            </a:r>
          </a:p>
        </p:txBody>
      </p:sp>
      <p:sp>
        <p:nvSpPr>
          <p:cNvPr id="65539" name="Rectangle 1"/>
          <p:cNvSpPr>
            <a:spLocks noChangeArrowheads="1"/>
          </p:cNvSpPr>
          <p:nvPr/>
        </p:nvSpPr>
        <p:spPr bwMode="auto">
          <a:xfrm>
            <a:off x="76200" y="112713"/>
            <a:ext cx="6096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800" u="sng">
                <a:solidFill>
                  <a:srgbClr val="000099"/>
                </a:solidFill>
                <a:cs typeface="Arial" charset="0"/>
              </a:rPr>
              <a:t>Implications of the de Sitter horizon</a:t>
            </a:r>
          </a:p>
        </p:txBody>
      </p:sp>
      <p:sp>
        <p:nvSpPr>
          <p:cNvPr id="65540" name="TextBox 3"/>
          <p:cNvSpPr txBox="1">
            <a:spLocks noChangeArrowheads="1"/>
          </p:cNvSpPr>
          <p:nvPr/>
        </p:nvSpPr>
        <p:spPr bwMode="auto">
          <a:xfrm>
            <a:off x="914400" y="990600"/>
            <a:ext cx="7239000"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pPr>
            <a:r>
              <a:rPr lang="en-US" altLang="en-US" sz="2400">
                <a:solidFill>
                  <a:srgbClr val="000099"/>
                </a:solidFill>
                <a:cs typeface="Arial" charset="0"/>
              </a:rPr>
              <a:t>Maximum entropy</a:t>
            </a:r>
            <a:endParaRPr lang="en-US" altLang="en-US" sz="2800">
              <a:solidFill>
                <a:srgbClr val="000099"/>
              </a:solidFill>
              <a:cs typeface="Arial" charset="0"/>
            </a:endParaRPr>
          </a:p>
          <a:p>
            <a:pPr eaLnBrk="1" fontAlgn="base" hangingPunct="1">
              <a:spcBef>
                <a:spcPct val="0"/>
              </a:spcBef>
              <a:spcAft>
                <a:spcPct val="0"/>
              </a:spcAft>
              <a:buClr>
                <a:srgbClr val="FF0000"/>
              </a:buClr>
            </a:pPr>
            <a:endParaRPr lang="en-US" altLang="en-US" sz="1800">
              <a:solidFill>
                <a:srgbClr val="000099"/>
              </a:solidFill>
              <a:cs typeface="Arial" charset="0"/>
            </a:endParaRPr>
          </a:p>
          <a:p>
            <a:pPr eaLnBrk="1" fontAlgn="base" hangingPunct="1">
              <a:spcBef>
                <a:spcPct val="0"/>
              </a:spcBef>
              <a:spcAft>
                <a:spcPct val="0"/>
              </a:spcAft>
              <a:buClr>
                <a:srgbClr val="FF0000"/>
              </a:buClr>
            </a:pPr>
            <a:endParaRPr lang="en-US" altLang="en-US" sz="1800">
              <a:solidFill>
                <a:srgbClr val="000099"/>
              </a:solidFill>
              <a:cs typeface="Arial" charset="0"/>
            </a:endParaRPr>
          </a:p>
          <a:p>
            <a:pPr eaLnBrk="1" fontAlgn="base" hangingPunct="1">
              <a:spcBef>
                <a:spcPct val="0"/>
              </a:spcBef>
              <a:spcAft>
                <a:spcPct val="0"/>
              </a:spcAft>
              <a:buClr>
                <a:srgbClr val="FF0000"/>
              </a:buClr>
            </a:pPr>
            <a:endParaRPr lang="en-US" altLang="en-US" sz="1800">
              <a:solidFill>
                <a:srgbClr val="000099"/>
              </a:solidFill>
              <a:cs typeface="Arial" charset="0"/>
            </a:endParaRPr>
          </a:p>
          <a:p>
            <a:pPr eaLnBrk="1" fontAlgn="base" hangingPunct="1">
              <a:spcBef>
                <a:spcPct val="0"/>
              </a:spcBef>
              <a:spcAft>
                <a:spcPct val="0"/>
              </a:spcAft>
              <a:buClr>
                <a:srgbClr val="FF0000"/>
              </a:buClr>
            </a:pPr>
            <a:endParaRPr lang="en-US" altLang="en-US" sz="1800">
              <a:solidFill>
                <a:srgbClr val="000099"/>
              </a:solidFill>
              <a:cs typeface="Arial" charset="0"/>
            </a:endParaRPr>
          </a:p>
          <a:p>
            <a:pPr eaLnBrk="1" fontAlgn="base" hangingPunct="1">
              <a:spcBef>
                <a:spcPct val="0"/>
              </a:spcBef>
              <a:spcAft>
                <a:spcPct val="0"/>
              </a:spcAft>
              <a:buClr>
                <a:srgbClr val="FF0000"/>
              </a:buClr>
            </a:pPr>
            <a:r>
              <a:rPr lang="en-US" altLang="en-US" sz="2400">
                <a:solidFill>
                  <a:srgbClr val="000099"/>
                </a:solidFill>
                <a:cs typeface="Arial" charset="0"/>
              </a:rPr>
              <a:t>Gibbons-Hawking Temperature</a:t>
            </a: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r>
              <a:rPr lang="en-US" altLang="en-US" sz="2400">
                <a:solidFill>
                  <a:srgbClr val="000099"/>
                </a:solidFill>
                <a:cs typeface="Arial" charset="0"/>
              </a:rPr>
              <a:t>Only a finite volume ever observed</a:t>
            </a: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r>
              <a:rPr lang="en-US" altLang="en-US" sz="2400">
                <a:solidFill>
                  <a:srgbClr val="000099"/>
                </a:solidFill>
                <a:cs typeface="Arial" charset="0"/>
              </a:rPr>
              <a:t>If        is truly constant:  Cosmology as fluctuating   Eqm.</a:t>
            </a: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r>
              <a:rPr lang="en-US" altLang="en-US" sz="2400">
                <a:solidFill>
                  <a:srgbClr val="000099"/>
                </a:solidFill>
                <a:cs typeface="Arial" charset="0"/>
              </a:rPr>
              <a:t>Maximum entropy                 finite Hilbert space of dimension </a:t>
            </a:r>
          </a:p>
        </p:txBody>
      </p:sp>
      <p:graphicFrame>
        <p:nvGraphicFramePr>
          <p:cNvPr id="65541" name="Object 4"/>
          <p:cNvGraphicFramePr>
            <a:graphicFrameLocks noChangeAspect="1"/>
          </p:cNvGraphicFramePr>
          <p:nvPr/>
        </p:nvGraphicFramePr>
        <p:xfrm>
          <a:off x="4049713" y="914400"/>
          <a:ext cx="2914650" cy="971550"/>
        </p:xfrm>
        <a:graphic>
          <a:graphicData uri="http://schemas.openxmlformats.org/presentationml/2006/ole">
            <mc:AlternateContent xmlns:mc="http://schemas.openxmlformats.org/markup-compatibility/2006">
              <mc:Choice xmlns:v="urn:schemas-microsoft-com:vml" Requires="v">
                <p:oleObj name="Equation" r:id="rId2" imgW="1409700" imgH="469900" progId="Equation.DSMT4">
                  <p:embed/>
                </p:oleObj>
              </mc:Choice>
              <mc:Fallback>
                <p:oleObj name="Equation" r:id="rId2" imgW="1409700" imgH="469900" progId="Equation.DSMT4">
                  <p:embed/>
                  <p:pic>
                    <p:nvPicPr>
                      <p:cNvPr id="65541"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49713" y="914400"/>
                        <a:ext cx="2914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5542" name="Object 5"/>
          <p:cNvGraphicFramePr>
            <a:graphicFrameLocks noChangeAspect="1"/>
          </p:cNvGraphicFramePr>
          <p:nvPr/>
        </p:nvGraphicFramePr>
        <p:xfrm>
          <a:off x="5295900" y="2601913"/>
          <a:ext cx="2362200" cy="777875"/>
        </p:xfrm>
        <a:graphic>
          <a:graphicData uri="http://schemas.openxmlformats.org/presentationml/2006/ole">
            <mc:AlternateContent xmlns:mc="http://schemas.openxmlformats.org/markup-compatibility/2006">
              <mc:Choice xmlns:v="urn:schemas-microsoft-com:vml" Requires="v">
                <p:oleObj name="Equation" r:id="rId4" imgW="1345616" imgH="444307" progId="Equation.DSMT4">
                  <p:embed/>
                </p:oleObj>
              </mc:Choice>
              <mc:Fallback>
                <p:oleObj name="Equation" r:id="rId4" imgW="1345616" imgH="444307" progId="Equation.DSMT4">
                  <p:embed/>
                  <p:pic>
                    <p:nvPicPr>
                      <p:cNvPr id="65542"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95900" y="2601913"/>
                        <a:ext cx="2362200" cy="7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5543" name="Object 2"/>
          <p:cNvGraphicFramePr>
            <a:graphicFrameLocks noChangeAspect="1"/>
          </p:cNvGraphicFramePr>
          <p:nvPr/>
        </p:nvGraphicFramePr>
        <p:xfrm>
          <a:off x="1524000" y="4648200"/>
          <a:ext cx="381000" cy="412750"/>
        </p:xfrm>
        <a:graphic>
          <a:graphicData uri="http://schemas.openxmlformats.org/presentationml/2006/ole">
            <mc:AlternateContent xmlns:mc="http://schemas.openxmlformats.org/markup-compatibility/2006">
              <mc:Choice xmlns:v="urn:schemas-microsoft-com:vml" Requires="v">
                <p:oleObj name="Equation" r:id="rId6" imgW="152268" imgH="164957" progId="Equation.DSMT4">
                  <p:embed/>
                </p:oleObj>
              </mc:Choice>
              <mc:Fallback>
                <p:oleObj name="Equation" r:id="rId6" imgW="152268" imgH="164957" progId="Equation.DSMT4">
                  <p:embed/>
                  <p:pic>
                    <p:nvPicPr>
                      <p:cNvPr id="65543" name="Object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4648200"/>
                        <a:ext cx="381000"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 name="Slide Number Placeholder 8"/>
          <p:cNvSpPr>
            <a:spLocks noGrp="1"/>
          </p:cNvSpPr>
          <p:nvPr>
            <p:ph type="sldNum" sz="quarter" idx="12"/>
          </p:nvPr>
        </p:nvSpPr>
        <p:spPr/>
        <p:txBody>
          <a:bodyPr/>
          <a:lstStyle/>
          <a:p>
            <a:pPr>
              <a:defRPr/>
            </a:pPr>
            <a:fld id="{88646103-7A69-4FDB-AD5B-56867480886A}" type="slidenum">
              <a:rPr lang="en-US">
                <a:solidFill>
                  <a:srgbClr val="002060">
                    <a:tint val="75000"/>
                  </a:srgbClr>
                </a:solidFill>
              </a:rPr>
              <a:pPr>
                <a:defRPr/>
              </a:pPr>
              <a:t>57</a:t>
            </a:fld>
            <a:endParaRPr lang="en-US">
              <a:solidFill>
                <a:srgbClr val="002060">
                  <a:tint val="75000"/>
                </a:srgbClr>
              </a:solidFill>
            </a:endParaRPr>
          </a:p>
        </p:txBody>
      </p:sp>
      <p:graphicFrame>
        <p:nvGraphicFramePr>
          <p:cNvPr id="65545" name="Object 6"/>
          <p:cNvGraphicFramePr>
            <a:graphicFrameLocks noChangeAspect="1"/>
          </p:cNvGraphicFramePr>
          <p:nvPr/>
        </p:nvGraphicFramePr>
        <p:xfrm>
          <a:off x="3733800" y="5707063"/>
          <a:ext cx="915988" cy="473075"/>
        </p:xfrm>
        <a:graphic>
          <a:graphicData uri="http://schemas.openxmlformats.org/presentationml/2006/ole">
            <mc:AlternateContent xmlns:mc="http://schemas.openxmlformats.org/markup-compatibility/2006">
              <mc:Choice xmlns:v="urn:schemas-microsoft-com:vml" Requires="v">
                <p:oleObj name="Equation" r:id="rId8" imgW="393529" imgH="203112" progId="Equation.DSMT4">
                  <p:embed/>
                </p:oleObj>
              </mc:Choice>
              <mc:Fallback>
                <p:oleObj name="Equation" r:id="rId8" imgW="393529" imgH="203112" progId="Equation.DSMT4">
                  <p:embed/>
                  <p:pic>
                    <p:nvPicPr>
                      <p:cNvPr id="65545" name="Object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33800" y="5707063"/>
                        <a:ext cx="9159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5546" name="Object 9"/>
          <p:cNvGraphicFramePr>
            <a:graphicFrameLocks noChangeAspect="1"/>
          </p:cNvGraphicFramePr>
          <p:nvPr/>
        </p:nvGraphicFramePr>
        <p:xfrm>
          <a:off x="2667000" y="6019800"/>
          <a:ext cx="1219200" cy="487363"/>
        </p:xfrm>
        <a:graphic>
          <a:graphicData uri="http://schemas.openxmlformats.org/presentationml/2006/ole">
            <mc:AlternateContent xmlns:mc="http://schemas.openxmlformats.org/markup-compatibility/2006">
              <mc:Choice xmlns:v="urn:schemas-microsoft-com:vml" Requires="v">
                <p:oleObj name="Equation" r:id="rId10" imgW="507780" imgH="203112" progId="Equation.DSMT4">
                  <p:embed/>
                </p:oleObj>
              </mc:Choice>
              <mc:Fallback>
                <p:oleObj name="Equation" r:id="rId10" imgW="507780" imgH="203112" progId="Equation.DSMT4">
                  <p:embed/>
                  <p:pic>
                    <p:nvPicPr>
                      <p:cNvPr id="65546"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667000" y="6019800"/>
                        <a:ext cx="12192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FBF09F88-A8E2-49D8-A74A-382FA650344A}"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317912169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Box 18"/>
          <p:cNvSpPr txBox="1">
            <a:spLocks noChangeArrowheads="1"/>
          </p:cNvSpPr>
          <p:nvPr/>
        </p:nvSpPr>
        <p:spPr bwMode="auto">
          <a:xfrm>
            <a:off x="5791200" y="6019800"/>
            <a:ext cx="3200400" cy="3698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1800" i="1">
                <a:solidFill>
                  <a:srgbClr val="002060"/>
                </a:solidFill>
                <a:cs typeface="Arial" charset="0"/>
              </a:rPr>
              <a:t>Banks &amp; Fischler &amp; Dyson et al.</a:t>
            </a:r>
          </a:p>
        </p:txBody>
      </p:sp>
      <p:sp>
        <p:nvSpPr>
          <p:cNvPr id="66563" name="Rectangle 1"/>
          <p:cNvSpPr>
            <a:spLocks noChangeArrowheads="1"/>
          </p:cNvSpPr>
          <p:nvPr/>
        </p:nvSpPr>
        <p:spPr bwMode="auto">
          <a:xfrm>
            <a:off x="76200" y="112713"/>
            <a:ext cx="6096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800" u="sng">
                <a:solidFill>
                  <a:srgbClr val="000099"/>
                </a:solidFill>
                <a:cs typeface="Arial" charset="0"/>
              </a:rPr>
              <a:t>Implications of the de Sitter horizon</a:t>
            </a:r>
          </a:p>
        </p:txBody>
      </p:sp>
      <p:sp>
        <p:nvSpPr>
          <p:cNvPr id="66564" name="TextBox 3"/>
          <p:cNvSpPr txBox="1">
            <a:spLocks noChangeArrowheads="1"/>
          </p:cNvSpPr>
          <p:nvPr/>
        </p:nvSpPr>
        <p:spPr bwMode="auto">
          <a:xfrm>
            <a:off x="914400" y="990600"/>
            <a:ext cx="7239000"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pPr>
            <a:r>
              <a:rPr lang="en-US" altLang="en-US" sz="2400">
                <a:solidFill>
                  <a:srgbClr val="000099"/>
                </a:solidFill>
                <a:cs typeface="Arial" charset="0"/>
              </a:rPr>
              <a:t>Maximum entropy</a:t>
            </a:r>
            <a:endParaRPr lang="en-US" altLang="en-US" sz="2800">
              <a:solidFill>
                <a:srgbClr val="000099"/>
              </a:solidFill>
              <a:cs typeface="Arial" charset="0"/>
            </a:endParaRPr>
          </a:p>
          <a:p>
            <a:pPr eaLnBrk="1" fontAlgn="base" hangingPunct="1">
              <a:spcBef>
                <a:spcPct val="0"/>
              </a:spcBef>
              <a:spcAft>
                <a:spcPct val="0"/>
              </a:spcAft>
              <a:buClr>
                <a:srgbClr val="FF0000"/>
              </a:buClr>
            </a:pPr>
            <a:endParaRPr lang="en-US" altLang="en-US" sz="1800">
              <a:solidFill>
                <a:srgbClr val="000099"/>
              </a:solidFill>
              <a:cs typeface="Arial" charset="0"/>
            </a:endParaRPr>
          </a:p>
          <a:p>
            <a:pPr eaLnBrk="1" fontAlgn="base" hangingPunct="1">
              <a:spcBef>
                <a:spcPct val="0"/>
              </a:spcBef>
              <a:spcAft>
                <a:spcPct val="0"/>
              </a:spcAft>
              <a:buClr>
                <a:srgbClr val="FF0000"/>
              </a:buClr>
            </a:pPr>
            <a:endParaRPr lang="en-US" altLang="en-US" sz="1800">
              <a:solidFill>
                <a:srgbClr val="000099"/>
              </a:solidFill>
              <a:cs typeface="Arial" charset="0"/>
            </a:endParaRPr>
          </a:p>
          <a:p>
            <a:pPr eaLnBrk="1" fontAlgn="base" hangingPunct="1">
              <a:spcBef>
                <a:spcPct val="0"/>
              </a:spcBef>
              <a:spcAft>
                <a:spcPct val="0"/>
              </a:spcAft>
              <a:buClr>
                <a:srgbClr val="FF0000"/>
              </a:buClr>
            </a:pPr>
            <a:endParaRPr lang="en-US" altLang="en-US" sz="1800">
              <a:solidFill>
                <a:srgbClr val="000099"/>
              </a:solidFill>
              <a:cs typeface="Arial" charset="0"/>
            </a:endParaRPr>
          </a:p>
          <a:p>
            <a:pPr eaLnBrk="1" fontAlgn="base" hangingPunct="1">
              <a:spcBef>
                <a:spcPct val="0"/>
              </a:spcBef>
              <a:spcAft>
                <a:spcPct val="0"/>
              </a:spcAft>
              <a:buClr>
                <a:srgbClr val="FF0000"/>
              </a:buClr>
            </a:pPr>
            <a:endParaRPr lang="en-US" altLang="en-US" sz="1800">
              <a:solidFill>
                <a:srgbClr val="000099"/>
              </a:solidFill>
              <a:cs typeface="Arial" charset="0"/>
            </a:endParaRPr>
          </a:p>
          <a:p>
            <a:pPr eaLnBrk="1" fontAlgn="base" hangingPunct="1">
              <a:spcBef>
                <a:spcPct val="0"/>
              </a:spcBef>
              <a:spcAft>
                <a:spcPct val="0"/>
              </a:spcAft>
              <a:buClr>
                <a:srgbClr val="FF0000"/>
              </a:buClr>
            </a:pPr>
            <a:r>
              <a:rPr lang="en-US" altLang="en-US" sz="2400">
                <a:solidFill>
                  <a:srgbClr val="000099"/>
                </a:solidFill>
                <a:cs typeface="Arial" charset="0"/>
              </a:rPr>
              <a:t>Gibbons-Hawking Temperature</a:t>
            </a: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r>
              <a:rPr lang="en-US" altLang="en-US" sz="2400">
                <a:solidFill>
                  <a:srgbClr val="000099"/>
                </a:solidFill>
                <a:cs typeface="Arial" charset="0"/>
              </a:rPr>
              <a:t>Only a finite volume ever observed</a:t>
            </a: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r>
              <a:rPr lang="en-US" altLang="en-US" sz="2400">
                <a:solidFill>
                  <a:srgbClr val="000099"/>
                </a:solidFill>
                <a:cs typeface="Arial" charset="0"/>
              </a:rPr>
              <a:t>If        is truly constant:  Cosmology as fluctuating Eqm.? </a:t>
            </a: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r>
              <a:rPr lang="en-US" altLang="en-US" sz="2400">
                <a:solidFill>
                  <a:srgbClr val="000099"/>
                </a:solidFill>
                <a:cs typeface="Arial" charset="0"/>
              </a:rPr>
              <a:t>Maximum entropy                 finite Hilbert space of dimension </a:t>
            </a:r>
          </a:p>
        </p:txBody>
      </p:sp>
      <p:graphicFrame>
        <p:nvGraphicFramePr>
          <p:cNvPr id="66565" name="Object 4"/>
          <p:cNvGraphicFramePr>
            <a:graphicFrameLocks noChangeAspect="1"/>
          </p:cNvGraphicFramePr>
          <p:nvPr/>
        </p:nvGraphicFramePr>
        <p:xfrm>
          <a:off x="4049713" y="914400"/>
          <a:ext cx="2914650" cy="971550"/>
        </p:xfrm>
        <a:graphic>
          <a:graphicData uri="http://schemas.openxmlformats.org/presentationml/2006/ole">
            <mc:AlternateContent xmlns:mc="http://schemas.openxmlformats.org/markup-compatibility/2006">
              <mc:Choice xmlns:v="urn:schemas-microsoft-com:vml" Requires="v">
                <p:oleObj name="Equation" r:id="rId2" imgW="1409700" imgH="469900" progId="Equation.DSMT4">
                  <p:embed/>
                </p:oleObj>
              </mc:Choice>
              <mc:Fallback>
                <p:oleObj name="Equation" r:id="rId2" imgW="1409700" imgH="469900" progId="Equation.DSMT4">
                  <p:embed/>
                  <p:pic>
                    <p:nvPicPr>
                      <p:cNvPr id="66565"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49713" y="914400"/>
                        <a:ext cx="2914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6566" name="Object 5"/>
          <p:cNvGraphicFramePr>
            <a:graphicFrameLocks noChangeAspect="1"/>
          </p:cNvGraphicFramePr>
          <p:nvPr/>
        </p:nvGraphicFramePr>
        <p:xfrm>
          <a:off x="5295900" y="2601913"/>
          <a:ext cx="2362200" cy="777875"/>
        </p:xfrm>
        <a:graphic>
          <a:graphicData uri="http://schemas.openxmlformats.org/presentationml/2006/ole">
            <mc:AlternateContent xmlns:mc="http://schemas.openxmlformats.org/markup-compatibility/2006">
              <mc:Choice xmlns:v="urn:schemas-microsoft-com:vml" Requires="v">
                <p:oleObj name="Equation" r:id="rId4" imgW="1345616" imgH="444307" progId="Equation.DSMT4">
                  <p:embed/>
                </p:oleObj>
              </mc:Choice>
              <mc:Fallback>
                <p:oleObj name="Equation" r:id="rId4" imgW="1345616" imgH="444307" progId="Equation.DSMT4">
                  <p:embed/>
                  <p:pic>
                    <p:nvPicPr>
                      <p:cNvPr id="66566"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95900" y="2601913"/>
                        <a:ext cx="2362200" cy="7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6567" name="Object 2"/>
          <p:cNvGraphicFramePr>
            <a:graphicFrameLocks noChangeAspect="1"/>
          </p:cNvGraphicFramePr>
          <p:nvPr/>
        </p:nvGraphicFramePr>
        <p:xfrm>
          <a:off x="1524000" y="4648200"/>
          <a:ext cx="381000" cy="412750"/>
        </p:xfrm>
        <a:graphic>
          <a:graphicData uri="http://schemas.openxmlformats.org/presentationml/2006/ole">
            <mc:AlternateContent xmlns:mc="http://schemas.openxmlformats.org/markup-compatibility/2006">
              <mc:Choice xmlns:v="urn:schemas-microsoft-com:vml" Requires="v">
                <p:oleObj name="Equation" r:id="rId6" imgW="152268" imgH="164957" progId="Equation.DSMT4">
                  <p:embed/>
                </p:oleObj>
              </mc:Choice>
              <mc:Fallback>
                <p:oleObj name="Equation" r:id="rId6" imgW="152268" imgH="164957" progId="Equation.DSMT4">
                  <p:embed/>
                  <p:pic>
                    <p:nvPicPr>
                      <p:cNvPr id="66567" name="Object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4648200"/>
                        <a:ext cx="381000"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 name="Slide Number Placeholder 8"/>
          <p:cNvSpPr>
            <a:spLocks noGrp="1"/>
          </p:cNvSpPr>
          <p:nvPr>
            <p:ph type="sldNum" sz="quarter" idx="12"/>
          </p:nvPr>
        </p:nvSpPr>
        <p:spPr/>
        <p:txBody>
          <a:bodyPr/>
          <a:lstStyle/>
          <a:p>
            <a:pPr>
              <a:defRPr/>
            </a:pPr>
            <a:fld id="{F3512625-D2EC-4F3E-B3D6-D23A3B30B1D9}" type="slidenum">
              <a:rPr lang="en-US">
                <a:solidFill>
                  <a:srgbClr val="002060">
                    <a:tint val="75000"/>
                  </a:srgbClr>
                </a:solidFill>
              </a:rPr>
              <a:pPr>
                <a:defRPr/>
              </a:pPr>
              <a:t>58</a:t>
            </a:fld>
            <a:endParaRPr lang="en-US">
              <a:solidFill>
                <a:srgbClr val="002060">
                  <a:tint val="75000"/>
                </a:srgbClr>
              </a:solidFill>
            </a:endParaRPr>
          </a:p>
        </p:txBody>
      </p:sp>
      <p:graphicFrame>
        <p:nvGraphicFramePr>
          <p:cNvPr id="66569" name="Object 6"/>
          <p:cNvGraphicFramePr>
            <a:graphicFrameLocks noChangeAspect="1"/>
          </p:cNvGraphicFramePr>
          <p:nvPr/>
        </p:nvGraphicFramePr>
        <p:xfrm>
          <a:off x="3733800" y="5707063"/>
          <a:ext cx="915988" cy="473075"/>
        </p:xfrm>
        <a:graphic>
          <a:graphicData uri="http://schemas.openxmlformats.org/presentationml/2006/ole">
            <mc:AlternateContent xmlns:mc="http://schemas.openxmlformats.org/markup-compatibility/2006">
              <mc:Choice xmlns:v="urn:schemas-microsoft-com:vml" Requires="v">
                <p:oleObj name="Equation" r:id="rId8" imgW="393529" imgH="203112" progId="Equation.DSMT4">
                  <p:embed/>
                </p:oleObj>
              </mc:Choice>
              <mc:Fallback>
                <p:oleObj name="Equation" r:id="rId8" imgW="393529" imgH="203112" progId="Equation.DSMT4">
                  <p:embed/>
                  <p:pic>
                    <p:nvPicPr>
                      <p:cNvPr id="66569" name="Object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33800" y="5707063"/>
                        <a:ext cx="9159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66570" name="Object 9"/>
          <p:cNvGraphicFramePr>
            <a:graphicFrameLocks noChangeAspect="1"/>
          </p:cNvGraphicFramePr>
          <p:nvPr/>
        </p:nvGraphicFramePr>
        <p:xfrm>
          <a:off x="2667000" y="6019800"/>
          <a:ext cx="1219200" cy="487363"/>
        </p:xfrm>
        <a:graphic>
          <a:graphicData uri="http://schemas.openxmlformats.org/presentationml/2006/ole">
            <mc:AlternateContent xmlns:mc="http://schemas.openxmlformats.org/markup-compatibility/2006">
              <mc:Choice xmlns:v="urn:schemas-microsoft-com:vml" Requires="v">
                <p:oleObj name="Equation" r:id="rId10" imgW="507780" imgH="203112" progId="Equation.DSMT4">
                  <p:embed/>
                </p:oleObj>
              </mc:Choice>
              <mc:Fallback>
                <p:oleObj name="Equation" r:id="rId10" imgW="507780" imgH="203112" progId="Equation.DSMT4">
                  <p:embed/>
                  <p:pic>
                    <p:nvPicPr>
                      <p:cNvPr id="66570"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667000" y="6019800"/>
                        <a:ext cx="1219200" cy="48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12" name="Straight Connector 11"/>
          <p:cNvCxnSpPr/>
          <p:nvPr/>
        </p:nvCxnSpPr>
        <p:spPr>
          <a:xfrm>
            <a:off x="723900" y="5105400"/>
            <a:ext cx="76200" cy="152400"/>
          </a:xfrm>
          <a:prstGeom prst="line">
            <a:avLst/>
          </a:prstGeom>
          <a:ln w="38100">
            <a:solidFill>
              <a:srgbClr val="FF33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800100" y="4953000"/>
            <a:ext cx="190500" cy="304800"/>
          </a:xfrm>
          <a:prstGeom prst="line">
            <a:avLst/>
          </a:prstGeom>
          <a:ln w="38100">
            <a:solidFill>
              <a:srgbClr val="FF33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762000" y="4038600"/>
            <a:ext cx="76200" cy="152400"/>
          </a:xfrm>
          <a:prstGeom prst="line">
            <a:avLst/>
          </a:prstGeom>
          <a:ln w="38100">
            <a:solidFill>
              <a:srgbClr val="FF33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838200" y="3886200"/>
            <a:ext cx="190500" cy="304800"/>
          </a:xfrm>
          <a:prstGeom prst="line">
            <a:avLst/>
          </a:prstGeom>
          <a:ln w="38100">
            <a:solidFill>
              <a:srgbClr val="FF3300"/>
            </a:solidFill>
          </a:ln>
        </p:spPr>
        <p:style>
          <a:lnRef idx="1">
            <a:schemeClr val="accent1"/>
          </a:lnRef>
          <a:fillRef idx="0">
            <a:schemeClr val="accent1"/>
          </a:fillRef>
          <a:effectRef idx="0">
            <a:schemeClr val="accent1"/>
          </a:effectRef>
          <a:fontRef idx="minor">
            <a:schemeClr val="tx1"/>
          </a:fontRef>
        </p:style>
      </p:cxnSp>
      <p:sp>
        <p:nvSpPr>
          <p:cNvPr id="66575" name="TextBox 15"/>
          <p:cNvSpPr txBox="1">
            <a:spLocks noChangeArrowheads="1"/>
          </p:cNvSpPr>
          <p:nvPr/>
        </p:nvSpPr>
        <p:spPr bwMode="auto">
          <a:xfrm rot="-5400000">
            <a:off x="-527843" y="4882356"/>
            <a:ext cx="1905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1800">
                <a:solidFill>
                  <a:srgbClr val="002060"/>
                </a:solidFill>
                <a:cs typeface="Arial" charset="0"/>
              </a:rPr>
              <a:t>dSE cosmology</a:t>
            </a:r>
          </a:p>
        </p:txBody>
      </p:sp>
      <p:cxnSp>
        <p:nvCxnSpPr>
          <p:cNvPr id="17" name="Straight Connector 16"/>
          <p:cNvCxnSpPr/>
          <p:nvPr/>
        </p:nvCxnSpPr>
        <p:spPr>
          <a:xfrm>
            <a:off x="762000" y="5943600"/>
            <a:ext cx="76200" cy="152400"/>
          </a:xfrm>
          <a:prstGeom prst="line">
            <a:avLst/>
          </a:prstGeom>
          <a:ln w="38100">
            <a:solidFill>
              <a:srgbClr val="FF33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38200" y="5791200"/>
            <a:ext cx="190500" cy="304800"/>
          </a:xfrm>
          <a:prstGeom prst="line">
            <a:avLst/>
          </a:prstGeom>
          <a:ln w="38100">
            <a:solidFill>
              <a:srgbClr val="FF3300"/>
            </a:solidFill>
          </a:ln>
        </p:spPr>
        <p:style>
          <a:lnRef idx="1">
            <a:schemeClr val="accent1"/>
          </a:lnRef>
          <a:fillRef idx="0">
            <a:schemeClr val="accent1"/>
          </a:fillRef>
          <a:effectRef idx="0">
            <a:schemeClr val="accent1"/>
          </a:effectRef>
          <a:fontRef idx="minor">
            <a:schemeClr val="tx1"/>
          </a:fontRef>
        </p:style>
      </p:cxnSp>
      <p:sp>
        <p:nvSpPr>
          <p:cNvPr id="2" name="Date Placeholder 1"/>
          <p:cNvSpPr>
            <a:spLocks noGrp="1"/>
          </p:cNvSpPr>
          <p:nvPr>
            <p:ph type="dt" sz="half" idx="10"/>
          </p:nvPr>
        </p:nvSpPr>
        <p:spPr/>
        <p:txBody>
          <a:bodyPr/>
          <a:lstStyle/>
          <a:p>
            <a:pPr>
              <a:defRPr/>
            </a:pPr>
            <a:fld id="{0FEB648B-1339-4256-9611-79101F1E02B9}"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178170838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a:defRPr/>
            </a:pPr>
            <a:fld id="{924BEF49-8621-4E08-8BAD-EF941946E488}" type="slidenum">
              <a:rPr lang="en-US">
                <a:solidFill>
                  <a:srgbClr val="002060">
                    <a:tint val="75000"/>
                  </a:srgbClr>
                </a:solidFill>
              </a:rPr>
              <a:pPr>
                <a:defRPr/>
              </a:pPr>
              <a:t>59</a:t>
            </a:fld>
            <a:endParaRPr lang="en-US">
              <a:solidFill>
                <a:srgbClr val="002060">
                  <a:tint val="75000"/>
                </a:srgbClr>
              </a:solidFill>
            </a:endParaRPr>
          </a:p>
        </p:txBody>
      </p:sp>
      <p:sp>
        <p:nvSpPr>
          <p:cNvPr id="67587" name="TextBox 3"/>
          <p:cNvSpPr txBox="1">
            <a:spLocks noChangeArrowheads="1"/>
          </p:cNvSpPr>
          <p:nvPr/>
        </p:nvSpPr>
        <p:spPr bwMode="auto">
          <a:xfrm>
            <a:off x="685800" y="381000"/>
            <a:ext cx="4800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800" u="sng">
                <a:solidFill>
                  <a:srgbClr val="000099"/>
                </a:solidFill>
                <a:cs typeface="Arial" charset="0"/>
              </a:rPr>
              <a:t>Equilibrium Cosmology</a:t>
            </a:r>
          </a:p>
        </p:txBody>
      </p:sp>
      <p:sp>
        <p:nvSpPr>
          <p:cNvPr id="2" name="Date Placeholder 1"/>
          <p:cNvSpPr>
            <a:spLocks noGrp="1"/>
          </p:cNvSpPr>
          <p:nvPr>
            <p:ph type="dt" sz="half" idx="10"/>
          </p:nvPr>
        </p:nvSpPr>
        <p:spPr/>
        <p:txBody>
          <a:bodyPr/>
          <a:lstStyle/>
          <a:p>
            <a:pPr>
              <a:defRPr/>
            </a:pPr>
            <a:fld id="{F157ACEC-5481-43F7-8B60-F17B6C95AF84}"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182452595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1" descr="SCP2003SNeCMBClust"/>
          <p:cNvPicPr>
            <a:picLocks noChangeAspect="1" noChangeArrowheads="1"/>
          </p:cNvPicPr>
          <p:nvPr/>
        </p:nvPicPr>
        <p:blipFill>
          <a:blip r:embed="rId3" cstate="print">
            <a:extLst>
              <a:ext uri="{28A0092B-C50C-407E-A947-70E740481C1C}">
                <a14:useLocalDpi xmlns:a14="http://schemas.microsoft.com/office/drawing/2010/main" val="0"/>
              </a:ext>
            </a:extLst>
          </a:blip>
          <a:srcRect l="8630" t="12141" r="16571" b="7785"/>
          <a:stretch>
            <a:fillRect/>
          </a:stretch>
        </p:blipFill>
        <p:spPr bwMode="auto">
          <a:xfrm>
            <a:off x="2286000" y="990600"/>
            <a:ext cx="4741863"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7" name="Picture 13" descr="Union08Om-OlslideShort2"/>
          <p:cNvPicPr>
            <a:picLocks noChangeAspect="1" noChangeArrowheads="1"/>
          </p:cNvPicPr>
          <p:nvPr/>
        </p:nvPicPr>
        <p:blipFill>
          <a:blip r:embed="rId4" cstate="print">
            <a:extLst>
              <a:ext uri="{28A0092B-C50C-407E-A947-70E740481C1C}">
                <a14:useLocalDpi xmlns:a14="http://schemas.microsoft.com/office/drawing/2010/main" val="0"/>
              </a:ext>
            </a:extLst>
          </a:blip>
          <a:srcRect l="26448" t="24719" r="19617" b="17920"/>
          <a:stretch>
            <a:fillRect/>
          </a:stretch>
        </p:blipFill>
        <p:spPr bwMode="auto">
          <a:xfrm>
            <a:off x="3200400" y="2743200"/>
            <a:ext cx="1295400" cy="1371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6388" name="Text Box 2"/>
          <p:cNvSpPr txBox="1">
            <a:spLocks noChangeArrowheads="1"/>
          </p:cNvSpPr>
          <p:nvPr/>
        </p:nvSpPr>
        <p:spPr bwMode="auto">
          <a:xfrm>
            <a:off x="533400" y="0"/>
            <a:ext cx="8305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800">
                <a:solidFill>
                  <a:srgbClr val="002060"/>
                </a:solidFill>
                <a:latin typeface="Verdana" pitchFamily="34" charset="0"/>
                <a:cs typeface="Arial" charset="0"/>
              </a:rPr>
              <a:t>Cosmic acceleration</a:t>
            </a:r>
          </a:p>
          <a:p>
            <a:pPr eaLnBrk="1" fontAlgn="base" hangingPunct="1">
              <a:spcBef>
                <a:spcPct val="50000"/>
              </a:spcBef>
              <a:spcAft>
                <a:spcPct val="0"/>
              </a:spcAft>
              <a:buFontTx/>
              <a:buNone/>
            </a:pPr>
            <a:r>
              <a:rPr lang="en-US" altLang="en-US" sz="2400">
                <a:solidFill>
                  <a:srgbClr val="002060"/>
                </a:solidFill>
                <a:latin typeface="Verdana" pitchFamily="34" charset="0"/>
                <a:cs typeface="Arial" charset="0"/>
              </a:rPr>
              <a:t>Accelerating matter is required to fit current data</a:t>
            </a:r>
          </a:p>
        </p:txBody>
      </p:sp>
      <p:sp>
        <p:nvSpPr>
          <p:cNvPr id="16389" name="Text Box 16"/>
          <p:cNvSpPr txBox="1">
            <a:spLocks noChangeArrowheads="1"/>
          </p:cNvSpPr>
          <p:nvPr/>
        </p:nvSpPr>
        <p:spPr bwMode="auto">
          <a:xfrm>
            <a:off x="76200" y="4191000"/>
            <a:ext cx="21336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000">
                <a:solidFill>
                  <a:srgbClr val="002060"/>
                </a:solidFill>
                <a:latin typeface="Verdana" pitchFamily="34" charset="0"/>
                <a:cs typeface="Arial" charset="0"/>
              </a:rPr>
              <a:t>“Ordinary” non accelerating matter</a:t>
            </a:r>
          </a:p>
        </p:txBody>
      </p:sp>
      <p:sp>
        <p:nvSpPr>
          <p:cNvPr id="16390" name="Oval 17"/>
          <p:cNvSpPr>
            <a:spLocks noChangeArrowheads="1"/>
          </p:cNvSpPr>
          <p:nvPr/>
        </p:nvSpPr>
        <p:spPr bwMode="auto">
          <a:xfrm>
            <a:off x="3276600" y="3124200"/>
            <a:ext cx="685800" cy="685800"/>
          </a:xfrm>
          <a:prstGeom prst="ellipse">
            <a:avLst/>
          </a:prstGeom>
          <a:noFill/>
          <a:ln w="9525">
            <a:solidFill>
              <a:srgbClr val="FF33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16391" name="Line 19"/>
          <p:cNvSpPr>
            <a:spLocks noChangeShapeType="1"/>
          </p:cNvSpPr>
          <p:nvPr/>
        </p:nvSpPr>
        <p:spPr bwMode="auto">
          <a:xfrm>
            <a:off x="3200400" y="4114800"/>
            <a:ext cx="3352800" cy="0"/>
          </a:xfrm>
          <a:prstGeom prst="line">
            <a:avLst/>
          </a:prstGeom>
          <a:noFill/>
          <a:ln w="38100">
            <a:solidFill>
              <a:srgbClr val="CC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16392" name="Text Box 22"/>
          <p:cNvSpPr txBox="1">
            <a:spLocks noChangeArrowheads="1"/>
          </p:cNvSpPr>
          <p:nvPr/>
        </p:nvSpPr>
        <p:spPr bwMode="auto">
          <a:xfrm>
            <a:off x="3352800" y="4419600"/>
            <a:ext cx="685800" cy="366713"/>
          </a:xfrm>
          <a:prstGeom prst="rect">
            <a:avLst/>
          </a:prstGeom>
          <a:solidFill>
            <a:srgbClr val="3399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800">
                <a:solidFill>
                  <a:srgbClr val="B7DDE8"/>
                </a:solidFill>
                <a:latin typeface="Arial" charset="0"/>
                <a:cs typeface="Arial" charset="0"/>
              </a:rPr>
              <a:t>BAO</a:t>
            </a:r>
          </a:p>
        </p:txBody>
      </p:sp>
      <p:sp>
        <p:nvSpPr>
          <p:cNvPr id="16393" name="Text Box 24"/>
          <p:cNvSpPr txBox="1">
            <a:spLocks noChangeArrowheads="1"/>
          </p:cNvSpPr>
          <p:nvPr/>
        </p:nvSpPr>
        <p:spPr bwMode="auto">
          <a:xfrm>
            <a:off x="5410200" y="1447800"/>
            <a:ext cx="2895600" cy="6302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400" b="1">
                <a:solidFill>
                  <a:srgbClr val="002060"/>
                </a:solidFill>
                <a:latin typeface="Arial" charset="0"/>
                <a:cs typeface="Arial" charset="0"/>
              </a:rPr>
              <a:t>Suzuki, et al., Ap.J.. (2011)</a:t>
            </a:r>
          </a:p>
          <a:p>
            <a:pPr eaLnBrk="1" fontAlgn="base" hangingPunct="1">
              <a:spcBef>
                <a:spcPct val="50000"/>
              </a:spcBef>
              <a:spcAft>
                <a:spcPct val="0"/>
              </a:spcAft>
              <a:buFontTx/>
              <a:buNone/>
            </a:pPr>
            <a:endParaRPr lang="en-US" altLang="en-US" sz="1400" b="1">
              <a:solidFill>
                <a:srgbClr val="002060"/>
              </a:solidFill>
              <a:latin typeface="Arial" charset="0"/>
              <a:cs typeface="Arial" charset="0"/>
            </a:endParaRPr>
          </a:p>
        </p:txBody>
      </p:sp>
      <p:pic>
        <p:nvPicPr>
          <p:cNvPr id="16394" name="Picture 16" descr="Union2.1_Om-Ol_slide.png"/>
          <p:cNvPicPr>
            <a:picLocks noChangeAspect="1"/>
          </p:cNvPicPr>
          <p:nvPr/>
        </p:nvPicPr>
        <p:blipFill>
          <a:blip r:embed="rId5">
            <a:extLst>
              <a:ext uri="{28A0092B-C50C-407E-A947-70E740481C1C}">
                <a14:useLocalDpi xmlns:a14="http://schemas.microsoft.com/office/drawing/2010/main" val="0"/>
              </a:ext>
            </a:extLst>
          </a:blip>
          <a:srcRect l="9161" t="5556" r="2232" b="5556"/>
          <a:stretch>
            <a:fillRect/>
          </a:stretch>
        </p:blipFill>
        <p:spPr bwMode="auto">
          <a:xfrm>
            <a:off x="3200400" y="2713038"/>
            <a:ext cx="1284288" cy="1401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5" name="Line 11"/>
          <p:cNvSpPr>
            <a:spLocks noChangeShapeType="1"/>
          </p:cNvSpPr>
          <p:nvPr/>
        </p:nvSpPr>
        <p:spPr bwMode="auto">
          <a:xfrm flipH="1">
            <a:off x="3848100" y="3048000"/>
            <a:ext cx="3314700" cy="3810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16396" name="Oval 17"/>
          <p:cNvSpPr>
            <a:spLocks noChangeArrowheads="1"/>
          </p:cNvSpPr>
          <p:nvPr/>
        </p:nvSpPr>
        <p:spPr bwMode="auto">
          <a:xfrm>
            <a:off x="3390900" y="3200400"/>
            <a:ext cx="419100" cy="458788"/>
          </a:xfrm>
          <a:prstGeom prst="ellipse">
            <a:avLst/>
          </a:prstGeom>
          <a:noFill/>
          <a:ln w="9525">
            <a:solidFill>
              <a:srgbClr val="FF33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16397" name="Text Box 18"/>
          <p:cNvSpPr txBox="1">
            <a:spLocks noChangeArrowheads="1"/>
          </p:cNvSpPr>
          <p:nvPr/>
        </p:nvSpPr>
        <p:spPr bwMode="auto">
          <a:xfrm>
            <a:off x="7162800" y="2514600"/>
            <a:ext cx="2133600" cy="7016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000">
                <a:solidFill>
                  <a:srgbClr val="FF0000"/>
                </a:solidFill>
                <a:latin typeface="Verdana" pitchFamily="34" charset="0"/>
                <a:cs typeface="Arial" charset="0"/>
              </a:rPr>
              <a:t>Preferred by data c. </a:t>
            </a:r>
            <a:r>
              <a:rPr lang="en-US" altLang="en-US" sz="2000" b="1">
                <a:solidFill>
                  <a:srgbClr val="FF0000"/>
                </a:solidFill>
                <a:latin typeface="Verdana" pitchFamily="34" charset="0"/>
                <a:cs typeface="Arial" charset="0"/>
              </a:rPr>
              <a:t>2011</a:t>
            </a:r>
          </a:p>
        </p:txBody>
      </p:sp>
      <p:graphicFrame>
        <p:nvGraphicFramePr>
          <p:cNvPr id="16398" name="Object 23"/>
          <p:cNvGraphicFramePr>
            <a:graphicFrameLocks noChangeAspect="1"/>
          </p:cNvGraphicFramePr>
          <p:nvPr/>
        </p:nvGraphicFramePr>
        <p:xfrm>
          <a:off x="3733800" y="6019800"/>
          <a:ext cx="812800" cy="731838"/>
        </p:xfrm>
        <a:graphic>
          <a:graphicData uri="http://schemas.openxmlformats.org/presentationml/2006/ole">
            <mc:AlternateContent xmlns:mc="http://schemas.openxmlformats.org/markup-compatibility/2006">
              <mc:Choice xmlns:v="urn:schemas-microsoft-com:vml" Requires="v">
                <p:oleObj name="Equation" r:id="rId6" imgW="253890" imgH="228501" progId="Equation.DSMT4">
                  <p:embed/>
                </p:oleObj>
              </mc:Choice>
              <mc:Fallback>
                <p:oleObj name="Equation" r:id="rId6" imgW="253890" imgH="228501" progId="Equation.DSMT4">
                  <p:embed/>
                  <p:pic>
                    <p:nvPicPr>
                      <p:cNvPr id="16398" name="Object 2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733800" y="6019800"/>
                        <a:ext cx="812800" cy="7318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6399" name="TextBox 24"/>
          <p:cNvSpPr txBox="1">
            <a:spLocks noChangeArrowheads="1"/>
          </p:cNvSpPr>
          <p:nvPr/>
        </p:nvSpPr>
        <p:spPr bwMode="auto">
          <a:xfrm>
            <a:off x="4700588" y="6367463"/>
            <a:ext cx="33766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1600">
                <a:solidFill>
                  <a:srgbClr val="002060"/>
                </a:solidFill>
                <a:cs typeface="Arial" charset="0"/>
              </a:rPr>
              <a:t>(Includes Dark Matter)</a:t>
            </a:r>
          </a:p>
        </p:txBody>
      </p:sp>
      <p:graphicFrame>
        <p:nvGraphicFramePr>
          <p:cNvPr id="16400" name="Object 25"/>
          <p:cNvGraphicFramePr>
            <a:graphicFrameLocks noChangeAspect="1"/>
          </p:cNvGraphicFramePr>
          <p:nvPr/>
        </p:nvGraphicFramePr>
        <p:xfrm>
          <a:off x="1828800" y="3100388"/>
          <a:ext cx="731838" cy="731837"/>
        </p:xfrm>
        <a:graphic>
          <a:graphicData uri="http://schemas.openxmlformats.org/presentationml/2006/ole">
            <mc:AlternateContent xmlns:mc="http://schemas.openxmlformats.org/markup-compatibility/2006">
              <mc:Choice xmlns:v="urn:schemas-microsoft-com:vml" Requires="v">
                <p:oleObj name="Equation" r:id="rId8" imgW="228600" imgH="228600" progId="Equation.DSMT4">
                  <p:embed/>
                </p:oleObj>
              </mc:Choice>
              <mc:Fallback>
                <p:oleObj name="Equation" r:id="rId8" imgW="228600" imgH="228600" progId="Equation.DSMT4">
                  <p:embed/>
                  <p:pic>
                    <p:nvPicPr>
                      <p:cNvPr id="16400" name="Object 2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28800" y="3100388"/>
                        <a:ext cx="731838" cy="731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6401" name="Text Box 7"/>
          <p:cNvSpPr txBox="1">
            <a:spLocks noChangeArrowheads="1"/>
          </p:cNvSpPr>
          <p:nvPr/>
        </p:nvSpPr>
        <p:spPr bwMode="auto">
          <a:xfrm>
            <a:off x="2895600" y="5835650"/>
            <a:ext cx="5105400" cy="3365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2060"/>
                </a:solidFill>
                <a:latin typeface="Verdana" pitchFamily="34" charset="0"/>
                <a:cs typeface="Arial" charset="0"/>
                <a:sym typeface="Wingdings" pitchFamily="2" charset="2"/>
              </a:rPr>
              <a:t> </a:t>
            </a:r>
            <a:r>
              <a:rPr lang="en-US" altLang="en-US" sz="1600">
                <a:solidFill>
                  <a:srgbClr val="002060"/>
                </a:solidFill>
                <a:latin typeface="Verdana" pitchFamily="34" charset="0"/>
                <a:cs typeface="Arial" charset="0"/>
              </a:rPr>
              <a:t>Amount of “ordinary” gravitating matter</a:t>
            </a:r>
            <a:r>
              <a:rPr lang="en-US" altLang="en-US" sz="1600">
                <a:solidFill>
                  <a:srgbClr val="002060"/>
                </a:solidFill>
                <a:latin typeface="Verdana" pitchFamily="34" charset="0"/>
                <a:cs typeface="Arial" charset="0"/>
                <a:sym typeface="Wingdings" pitchFamily="2" charset="2"/>
              </a:rPr>
              <a:t></a:t>
            </a:r>
            <a:endParaRPr lang="en-US" altLang="en-US" sz="1600">
              <a:solidFill>
                <a:srgbClr val="002060"/>
              </a:solidFill>
              <a:latin typeface="Verdana" pitchFamily="34" charset="0"/>
              <a:cs typeface="Arial" charset="0"/>
            </a:endParaRPr>
          </a:p>
        </p:txBody>
      </p:sp>
      <p:sp>
        <p:nvSpPr>
          <p:cNvPr id="16402" name="Text Box 8"/>
          <p:cNvSpPr txBox="1">
            <a:spLocks noChangeArrowheads="1"/>
          </p:cNvSpPr>
          <p:nvPr/>
        </p:nvSpPr>
        <p:spPr bwMode="auto">
          <a:xfrm rot="-5400000">
            <a:off x="246062" y="3567113"/>
            <a:ext cx="4873625" cy="3365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600">
                <a:solidFill>
                  <a:srgbClr val="002060"/>
                </a:solidFill>
                <a:latin typeface="Verdana" pitchFamily="34" charset="0"/>
                <a:cs typeface="Arial" charset="0"/>
                <a:sym typeface="Wingdings" pitchFamily="2" charset="2"/>
              </a:rPr>
              <a:t> </a:t>
            </a:r>
            <a:r>
              <a:rPr lang="en-US" altLang="en-US" sz="1600">
                <a:solidFill>
                  <a:srgbClr val="002060"/>
                </a:solidFill>
                <a:latin typeface="Verdana" pitchFamily="34" charset="0"/>
                <a:cs typeface="Arial" charset="0"/>
              </a:rPr>
              <a:t>Amount of w=-1 matter (“Dark energy”)</a:t>
            </a:r>
            <a:r>
              <a:rPr lang="en-US" altLang="en-US" sz="1600">
                <a:solidFill>
                  <a:srgbClr val="002060"/>
                </a:solidFill>
                <a:latin typeface="Verdana" pitchFamily="34" charset="0"/>
                <a:cs typeface="Arial" charset="0"/>
                <a:sym typeface="Wingdings" pitchFamily="2" charset="2"/>
              </a:rPr>
              <a:t></a:t>
            </a:r>
            <a:endParaRPr lang="en-US" altLang="en-US" sz="1600">
              <a:solidFill>
                <a:srgbClr val="002060"/>
              </a:solidFill>
              <a:latin typeface="Verdana" pitchFamily="34" charset="0"/>
              <a:cs typeface="Arial" charset="0"/>
            </a:endParaRPr>
          </a:p>
        </p:txBody>
      </p:sp>
      <p:sp>
        <p:nvSpPr>
          <p:cNvPr id="16403" name="Line 9"/>
          <p:cNvSpPr>
            <a:spLocks noChangeShapeType="1"/>
          </p:cNvSpPr>
          <p:nvPr/>
        </p:nvSpPr>
        <p:spPr bwMode="auto">
          <a:xfrm flipV="1">
            <a:off x="2209800" y="4114800"/>
            <a:ext cx="1066800" cy="3048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5B268739-48E6-4C5E-A265-AA53EFC479A3}"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6</a:t>
            </a:fld>
            <a:endParaRPr lang="en-US">
              <a:solidFill>
                <a:srgbClr val="002060">
                  <a:tint val="75000"/>
                </a:srgbClr>
              </a:solidFill>
            </a:endParaRPr>
          </a:p>
        </p:txBody>
      </p:sp>
    </p:spTree>
    <p:extLst>
      <p:ext uri="{BB962C8B-B14F-4D97-AF65-F5344CB8AC3E}">
        <p14:creationId xmlns:p14="http://schemas.microsoft.com/office/powerpoint/2010/main" val="3252913198"/>
      </p:ext>
    </p:extLst>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2"/>
          <p:cNvGrpSpPr>
            <a:grpSpLocks/>
          </p:cNvGrpSpPr>
          <p:nvPr/>
        </p:nvGrpSpPr>
        <p:grpSpPr bwMode="auto">
          <a:xfrm>
            <a:off x="838200" y="0"/>
            <a:ext cx="2193925" cy="1096963"/>
            <a:chOff x="1690" y="1565"/>
            <a:chExt cx="1382" cy="691"/>
          </a:xfrm>
        </p:grpSpPr>
        <p:sp>
          <p:nvSpPr>
            <p:cNvPr id="69595" name="AutoShape 3"/>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9596" name="Oval 4"/>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97" name="Oval 5"/>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98" name="Oval 6"/>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99" name="Oval 7"/>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00" name="Oval 8"/>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01" name="Oval 9"/>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02" name="Oval 10"/>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03" name="Oval 11"/>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04" name="Oval 12"/>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05" name="Oval 13"/>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06" name="Oval 14"/>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07" name="Oval 15"/>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08" name="Oval 16"/>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09" name="Oval 17"/>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10" name="Oval 18"/>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11" name="Oval 19"/>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12" name="Oval 20"/>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13" name="Oval 21"/>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14" name="Oval 22"/>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15" name="Oval 23"/>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16" name="Oval 24"/>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17" name="Oval 25"/>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18" name="Oval 26"/>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19" name="Oval 27"/>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20" name="Oval 28"/>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21" name="Oval 29"/>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22" name="Oval 30"/>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23" name="Oval 31"/>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24" name="Oval 32"/>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25" name="Oval 33"/>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26" name="Oval 34"/>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27" name="Oval 35"/>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28" name="Oval 36"/>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29" name="Oval 37"/>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30" name="Oval 38"/>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31" name="Oval 39"/>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32" name="Oval 40"/>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33" name="Oval 41"/>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34" name="Oval 42"/>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35" name="Oval 43"/>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36" name="Oval 44"/>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37" name="Oval 45"/>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38" name="Oval 46"/>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39" name="Oval 47"/>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40" name="Oval 48"/>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41" name="Oval 49"/>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42" name="Oval 50"/>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43" name="Oval 51"/>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44" name="Oval 52"/>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45" name="Oval 53"/>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46" name="Oval 54"/>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47" name="Oval 55"/>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48" name="Oval 56"/>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49" name="Oval 57"/>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50" name="Oval 58"/>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51" name="Oval 59"/>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52" name="Oval 60"/>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53" name="Oval 61"/>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54" name="Oval 62"/>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55" name="Oval 63"/>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56" name="Oval 64"/>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57" name="Oval 65"/>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58" name="Oval 66"/>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59" name="Oval 67"/>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60" name="Oval 68"/>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61" name="Oval 69"/>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62" name="Oval 70"/>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63" name="Oval 71"/>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64" name="Oval 72"/>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65" name="Oval 73"/>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66" name="Oval 74"/>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67" name="Oval 75"/>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68" name="Oval 76"/>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69" name="Oval 77"/>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70" name="Oval 78"/>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71" name="Oval 79"/>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72" name="Oval 80"/>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73" name="Oval 81"/>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74" name="Oval 82"/>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75" name="Oval 83"/>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76" name="Oval 84"/>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77" name="Oval 85"/>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78" name="Oval 86"/>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79" name="Oval 87"/>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80" name="Oval 88"/>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681" name="Oval 89"/>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68611" name="Group 90"/>
          <p:cNvGrpSpPr>
            <a:grpSpLocks/>
          </p:cNvGrpSpPr>
          <p:nvPr/>
        </p:nvGrpSpPr>
        <p:grpSpPr bwMode="auto">
          <a:xfrm>
            <a:off x="3825875" y="0"/>
            <a:ext cx="2193925" cy="1096963"/>
            <a:chOff x="4186" y="1599"/>
            <a:chExt cx="1382" cy="691"/>
          </a:xfrm>
        </p:grpSpPr>
        <p:sp>
          <p:nvSpPr>
            <p:cNvPr id="69508" name="AutoShape 91"/>
            <p:cNvSpPr>
              <a:spLocks noChangeAspect="1" noChangeArrowheads="1"/>
            </p:cNvSpPr>
            <p:nvPr/>
          </p:nvSpPr>
          <p:spPr bwMode="auto">
            <a:xfrm>
              <a:off x="4186" y="1599"/>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9509" name="Oval 92"/>
            <p:cNvSpPr>
              <a:spLocks noChangeAspect="1" noChangeArrowheads="1"/>
            </p:cNvSpPr>
            <p:nvPr/>
          </p:nvSpPr>
          <p:spPr bwMode="auto">
            <a:xfrm>
              <a:off x="428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10" name="Oval 93"/>
            <p:cNvSpPr>
              <a:spLocks noChangeAspect="1" noChangeArrowheads="1"/>
            </p:cNvSpPr>
            <p:nvPr/>
          </p:nvSpPr>
          <p:spPr bwMode="auto">
            <a:xfrm>
              <a:off x="4262"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11" name="Oval 94"/>
            <p:cNvSpPr>
              <a:spLocks noChangeAspect="1" noChangeArrowheads="1"/>
            </p:cNvSpPr>
            <p:nvPr/>
          </p:nvSpPr>
          <p:spPr bwMode="auto">
            <a:xfrm>
              <a:off x="4550"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12" name="Oval 95"/>
            <p:cNvSpPr>
              <a:spLocks noChangeAspect="1" noChangeArrowheads="1"/>
            </p:cNvSpPr>
            <p:nvPr/>
          </p:nvSpPr>
          <p:spPr bwMode="auto">
            <a:xfrm>
              <a:off x="4282"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13" name="Oval 96"/>
            <p:cNvSpPr>
              <a:spLocks noChangeAspect="1" noChangeArrowheads="1"/>
            </p:cNvSpPr>
            <p:nvPr/>
          </p:nvSpPr>
          <p:spPr bwMode="auto">
            <a:xfrm>
              <a:off x="451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14" name="Oval 97"/>
            <p:cNvSpPr>
              <a:spLocks noChangeAspect="1" noChangeArrowheads="1"/>
            </p:cNvSpPr>
            <p:nvPr/>
          </p:nvSpPr>
          <p:spPr bwMode="auto">
            <a:xfrm>
              <a:off x="4550"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15" name="Oval 98"/>
            <p:cNvSpPr>
              <a:spLocks noChangeAspect="1" noChangeArrowheads="1"/>
            </p:cNvSpPr>
            <p:nvPr/>
          </p:nvSpPr>
          <p:spPr bwMode="auto">
            <a:xfrm>
              <a:off x="4589"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16" name="Oval 99"/>
            <p:cNvSpPr>
              <a:spLocks noChangeAspect="1" noChangeArrowheads="1"/>
            </p:cNvSpPr>
            <p:nvPr/>
          </p:nvSpPr>
          <p:spPr bwMode="auto">
            <a:xfrm>
              <a:off x="462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17" name="Oval 100"/>
            <p:cNvSpPr>
              <a:spLocks noChangeAspect="1" noChangeArrowheads="1"/>
            </p:cNvSpPr>
            <p:nvPr/>
          </p:nvSpPr>
          <p:spPr bwMode="auto">
            <a:xfrm>
              <a:off x="4665"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18" name="Oval 101"/>
            <p:cNvSpPr>
              <a:spLocks noChangeAspect="1" noChangeArrowheads="1"/>
            </p:cNvSpPr>
            <p:nvPr/>
          </p:nvSpPr>
          <p:spPr bwMode="auto">
            <a:xfrm>
              <a:off x="4454"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19" name="Oval 102"/>
            <p:cNvSpPr>
              <a:spLocks noChangeAspect="1" noChangeArrowheads="1"/>
            </p:cNvSpPr>
            <p:nvPr/>
          </p:nvSpPr>
          <p:spPr bwMode="auto">
            <a:xfrm>
              <a:off x="4742" y="209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20" name="Oval 103"/>
            <p:cNvSpPr>
              <a:spLocks noChangeAspect="1" noChangeArrowheads="1"/>
            </p:cNvSpPr>
            <p:nvPr/>
          </p:nvSpPr>
          <p:spPr bwMode="auto">
            <a:xfrm>
              <a:off x="4493" y="211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21" name="Oval 104"/>
            <p:cNvSpPr>
              <a:spLocks noChangeAspect="1" noChangeArrowheads="1"/>
            </p:cNvSpPr>
            <p:nvPr/>
          </p:nvSpPr>
          <p:spPr bwMode="auto">
            <a:xfrm>
              <a:off x="4896" y="213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22" name="Oval 105"/>
            <p:cNvSpPr>
              <a:spLocks noChangeAspect="1" noChangeArrowheads="1"/>
            </p:cNvSpPr>
            <p:nvPr/>
          </p:nvSpPr>
          <p:spPr bwMode="auto">
            <a:xfrm>
              <a:off x="4857"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23" name="Oval 106"/>
            <p:cNvSpPr>
              <a:spLocks noChangeAspect="1" noChangeArrowheads="1"/>
            </p:cNvSpPr>
            <p:nvPr/>
          </p:nvSpPr>
          <p:spPr bwMode="auto">
            <a:xfrm>
              <a:off x="4665" y="16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24" name="Oval 107"/>
            <p:cNvSpPr>
              <a:spLocks noChangeAspect="1" noChangeArrowheads="1"/>
            </p:cNvSpPr>
            <p:nvPr/>
          </p:nvSpPr>
          <p:spPr bwMode="auto">
            <a:xfrm>
              <a:off x="4723"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25" name="Oval 108"/>
            <p:cNvSpPr>
              <a:spLocks noChangeAspect="1" noChangeArrowheads="1"/>
            </p:cNvSpPr>
            <p:nvPr/>
          </p:nvSpPr>
          <p:spPr bwMode="auto">
            <a:xfrm>
              <a:off x="4714" y="16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26" name="Oval 109"/>
            <p:cNvSpPr>
              <a:spLocks noChangeAspect="1" noChangeArrowheads="1"/>
            </p:cNvSpPr>
            <p:nvPr/>
          </p:nvSpPr>
          <p:spPr bwMode="auto">
            <a:xfrm>
              <a:off x="4291" y="203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27" name="Oval 110"/>
            <p:cNvSpPr>
              <a:spLocks noChangeAspect="1" noChangeArrowheads="1"/>
            </p:cNvSpPr>
            <p:nvPr/>
          </p:nvSpPr>
          <p:spPr bwMode="auto">
            <a:xfrm>
              <a:off x="462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28" name="Oval 111"/>
            <p:cNvSpPr>
              <a:spLocks noChangeAspect="1" noChangeArrowheads="1"/>
            </p:cNvSpPr>
            <p:nvPr/>
          </p:nvSpPr>
          <p:spPr bwMode="auto">
            <a:xfrm>
              <a:off x="4819"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29" name="Oval 112"/>
            <p:cNvSpPr>
              <a:spLocks noChangeAspect="1" noChangeArrowheads="1"/>
            </p:cNvSpPr>
            <p:nvPr/>
          </p:nvSpPr>
          <p:spPr bwMode="auto">
            <a:xfrm>
              <a:off x="5049"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30" name="Oval 113"/>
            <p:cNvSpPr>
              <a:spLocks noChangeAspect="1" noChangeArrowheads="1"/>
            </p:cNvSpPr>
            <p:nvPr/>
          </p:nvSpPr>
          <p:spPr bwMode="auto">
            <a:xfrm>
              <a:off x="4973" y="188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31" name="Oval 114"/>
            <p:cNvSpPr>
              <a:spLocks noChangeAspect="1" noChangeArrowheads="1"/>
            </p:cNvSpPr>
            <p:nvPr/>
          </p:nvSpPr>
          <p:spPr bwMode="auto">
            <a:xfrm>
              <a:off x="4973"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32" name="Oval 115"/>
            <p:cNvSpPr>
              <a:spLocks noChangeAspect="1" noChangeArrowheads="1"/>
            </p:cNvSpPr>
            <p:nvPr/>
          </p:nvSpPr>
          <p:spPr bwMode="auto">
            <a:xfrm>
              <a:off x="4896"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33" name="Oval 116"/>
            <p:cNvSpPr>
              <a:spLocks noChangeAspect="1" noChangeArrowheads="1"/>
            </p:cNvSpPr>
            <p:nvPr/>
          </p:nvSpPr>
          <p:spPr bwMode="auto">
            <a:xfrm>
              <a:off x="4838" y="205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34" name="Oval 117"/>
            <p:cNvSpPr>
              <a:spLocks noChangeAspect="1" noChangeArrowheads="1"/>
            </p:cNvSpPr>
            <p:nvPr/>
          </p:nvSpPr>
          <p:spPr bwMode="auto">
            <a:xfrm>
              <a:off x="5088" y="209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35" name="Oval 118"/>
            <p:cNvSpPr>
              <a:spLocks noChangeAspect="1" noChangeArrowheads="1"/>
            </p:cNvSpPr>
            <p:nvPr/>
          </p:nvSpPr>
          <p:spPr bwMode="auto">
            <a:xfrm>
              <a:off x="5126" y="213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36" name="Oval 119"/>
            <p:cNvSpPr>
              <a:spLocks noChangeAspect="1" noChangeArrowheads="1"/>
            </p:cNvSpPr>
            <p:nvPr/>
          </p:nvSpPr>
          <p:spPr bwMode="auto">
            <a:xfrm>
              <a:off x="497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37" name="Oval 120"/>
            <p:cNvSpPr>
              <a:spLocks noChangeAspect="1" noChangeArrowheads="1"/>
            </p:cNvSpPr>
            <p:nvPr/>
          </p:nvSpPr>
          <p:spPr bwMode="auto">
            <a:xfrm>
              <a:off x="522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38" name="Oval 121"/>
            <p:cNvSpPr>
              <a:spLocks noChangeAspect="1" noChangeArrowheads="1"/>
            </p:cNvSpPr>
            <p:nvPr/>
          </p:nvSpPr>
          <p:spPr bwMode="auto">
            <a:xfrm>
              <a:off x="4973"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39" name="Oval 122"/>
            <p:cNvSpPr>
              <a:spLocks noChangeAspect="1" noChangeArrowheads="1"/>
            </p:cNvSpPr>
            <p:nvPr/>
          </p:nvSpPr>
          <p:spPr bwMode="auto">
            <a:xfrm>
              <a:off x="5069"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40" name="Oval 123"/>
            <p:cNvSpPr>
              <a:spLocks noChangeAspect="1" noChangeArrowheads="1"/>
            </p:cNvSpPr>
            <p:nvPr/>
          </p:nvSpPr>
          <p:spPr bwMode="auto">
            <a:xfrm>
              <a:off x="512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41" name="Oval 124"/>
            <p:cNvSpPr>
              <a:spLocks noChangeAspect="1" noChangeArrowheads="1"/>
            </p:cNvSpPr>
            <p:nvPr/>
          </p:nvSpPr>
          <p:spPr bwMode="auto">
            <a:xfrm>
              <a:off x="524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42" name="Oval 125"/>
            <p:cNvSpPr>
              <a:spLocks noChangeAspect="1" noChangeArrowheads="1"/>
            </p:cNvSpPr>
            <p:nvPr/>
          </p:nvSpPr>
          <p:spPr bwMode="auto">
            <a:xfrm>
              <a:off x="5300" y="19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43" name="Oval 126"/>
            <p:cNvSpPr>
              <a:spLocks noChangeAspect="1" noChangeArrowheads="1"/>
            </p:cNvSpPr>
            <p:nvPr/>
          </p:nvSpPr>
          <p:spPr bwMode="auto">
            <a:xfrm>
              <a:off x="5126"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44" name="Oval 127"/>
            <p:cNvSpPr>
              <a:spLocks noChangeAspect="1" noChangeArrowheads="1"/>
            </p:cNvSpPr>
            <p:nvPr/>
          </p:nvSpPr>
          <p:spPr bwMode="auto">
            <a:xfrm>
              <a:off x="5290" y="174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45" name="Oval 128"/>
            <p:cNvSpPr>
              <a:spLocks noChangeAspect="1" noChangeArrowheads="1"/>
            </p:cNvSpPr>
            <p:nvPr/>
          </p:nvSpPr>
          <p:spPr bwMode="auto">
            <a:xfrm>
              <a:off x="5337"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46" name="Oval 129"/>
            <p:cNvSpPr>
              <a:spLocks noChangeAspect="1" noChangeArrowheads="1"/>
            </p:cNvSpPr>
            <p:nvPr/>
          </p:nvSpPr>
          <p:spPr bwMode="auto">
            <a:xfrm>
              <a:off x="5414"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47" name="Oval 130"/>
            <p:cNvSpPr>
              <a:spLocks noChangeAspect="1" noChangeArrowheads="1"/>
            </p:cNvSpPr>
            <p:nvPr/>
          </p:nvSpPr>
          <p:spPr bwMode="auto">
            <a:xfrm>
              <a:off x="5261"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48" name="Oval 131"/>
            <p:cNvSpPr>
              <a:spLocks noChangeAspect="1" noChangeArrowheads="1"/>
            </p:cNvSpPr>
            <p:nvPr/>
          </p:nvSpPr>
          <p:spPr bwMode="auto">
            <a:xfrm>
              <a:off x="5338" y="2184"/>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49" name="Oval 132"/>
            <p:cNvSpPr>
              <a:spLocks noChangeAspect="1" noChangeArrowheads="1"/>
            </p:cNvSpPr>
            <p:nvPr/>
          </p:nvSpPr>
          <p:spPr bwMode="auto">
            <a:xfrm>
              <a:off x="5472" y="217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50" name="Oval 133"/>
            <p:cNvSpPr>
              <a:spLocks noChangeAspect="1" noChangeArrowheads="1"/>
            </p:cNvSpPr>
            <p:nvPr/>
          </p:nvSpPr>
          <p:spPr bwMode="auto">
            <a:xfrm>
              <a:off x="4454" y="1637"/>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51" name="Oval 134"/>
            <p:cNvSpPr>
              <a:spLocks noChangeAspect="1" noChangeArrowheads="1"/>
            </p:cNvSpPr>
            <p:nvPr/>
          </p:nvSpPr>
          <p:spPr bwMode="auto">
            <a:xfrm>
              <a:off x="4416"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52" name="Oval 135"/>
            <p:cNvSpPr>
              <a:spLocks noChangeAspect="1" noChangeArrowheads="1"/>
            </p:cNvSpPr>
            <p:nvPr/>
          </p:nvSpPr>
          <p:spPr bwMode="auto">
            <a:xfrm>
              <a:off x="4531" y="171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53" name="Oval 136"/>
            <p:cNvSpPr>
              <a:spLocks noChangeAspect="1" noChangeArrowheads="1"/>
            </p:cNvSpPr>
            <p:nvPr/>
          </p:nvSpPr>
          <p:spPr bwMode="auto">
            <a:xfrm>
              <a:off x="457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54" name="Oval 137"/>
            <p:cNvSpPr>
              <a:spLocks noChangeAspect="1" noChangeArrowheads="1"/>
            </p:cNvSpPr>
            <p:nvPr/>
          </p:nvSpPr>
          <p:spPr bwMode="auto">
            <a:xfrm>
              <a:off x="432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55" name="Oval 138"/>
            <p:cNvSpPr>
              <a:spLocks noChangeAspect="1" noChangeArrowheads="1"/>
            </p:cNvSpPr>
            <p:nvPr/>
          </p:nvSpPr>
          <p:spPr bwMode="auto">
            <a:xfrm>
              <a:off x="4762"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56" name="Oval 139"/>
            <p:cNvSpPr>
              <a:spLocks noChangeAspect="1" noChangeArrowheads="1"/>
            </p:cNvSpPr>
            <p:nvPr/>
          </p:nvSpPr>
          <p:spPr bwMode="auto">
            <a:xfrm>
              <a:off x="4358" y="181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57" name="Oval 140"/>
            <p:cNvSpPr>
              <a:spLocks noChangeAspect="1" noChangeArrowheads="1"/>
            </p:cNvSpPr>
            <p:nvPr/>
          </p:nvSpPr>
          <p:spPr bwMode="auto">
            <a:xfrm>
              <a:off x="4723"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58" name="Oval 141"/>
            <p:cNvSpPr>
              <a:spLocks noChangeAspect="1" noChangeArrowheads="1"/>
            </p:cNvSpPr>
            <p:nvPr/>
          </p:nvSpPr>
          <p:spPr bwMode="auto">
            <a:xfrm>
              <a:off x="4665"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59" name="Oval 142"/>
            <p:cNvSpPr>
              <a:spLocks noChangeAspect="1" noChangeArrowheads="1"/>
            </p:cNvSpPr>
            <p:nvPr/>
          </p:nvSpPr>
          <p:spPr bwMode="auto">
            <a:xfrm>
              <a:off x="4762" y="193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60" name="Oval 143"/>
            <p:cNvSpPr>
              <a:spLocks noChangeAspect="1" noChangeArrowheads="1"/>
            </p:cNvSpPr>
            <p:nvPr/>
          </p:nvSpPr>
          <p:spPr bwMode="auto">
            <a:xfrm>
              <a:off x="4742" y="211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61" name="Oval 144"/>
            <p:cNvSpPr>
              <a:spLocks noChangeAspect="1" noChangeArrowheads="1"/>
            </p:cNvSpPr>
            <p:nvPr/>
          </p:nvSpPr>
          <p:spPr bwMode="auto">
            <a:xfrm>
              <a:off x="4877" y="198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62" name="Oval 145"/>
            <p:cNvSpPr>
              <a:spLocks noChangeAspect="1" noChangeArrowheads="1"/>
            </p:cNvSpPr>
            <p:nvPr/>
          </p:nvSpPr>
          <p:spPr bwMode="auto">
            <a:xfrm>
              <a:off x="487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63" name="Oval 146"/>
            <p:cNvSpPr>
              <a:spLocks noChangeAspect="1" noChangeArrowheads="1"/>
            </p:cNvSpPr>
            <p:nvPr/>
          </p:nvSpPr>
          <p:spPr bwMode="auto">
            <a:xfrm>
              <a:off x="4819"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64" name="Oval 147"/>
            <p:cNvSpPr>
              <a:spLocks noChangeAspect="1" noChangeArrowheads="1"/>
            </p:cNvSpPr>
            <p:nvPr/>
          </p:nvSpPr>
          <p:spPr bwMode="auto">
            <a:xfrm>
              <a:off x="5011"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65" name="Oval 148"/>
            <p:cNvSpPr>
              <a:spLocks noChangeAspect="1" noChangeArrowheads="1"/>
            </p:cNvSpPr>
            <p:nvPr/>
          </p:nvSpPr>
          <p:spPr bwMode="auto">
            <a:xfrm>
              <a:off x="5030"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66" name="Oval 149"/>
            <p:cNvSpPr>
              <a:spLocks noChangeAspect="1" noChangeArrowheads="1"/>
            </p:cNvSpPr>
            <p:nvPr/>
          </p:nvSpPr>
          <p:spPr bwMode="auto">
            <a:xfrm>
              <a:off x="5165" y="1637"/>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67" name="Oval 150"/>
            <p:cNvSpPr>
              <a:spLocks noChangeAspect="1" noChangeArrowheads="1"/>
            </p:cNvSpPr>
            <p:nvPr/>
          </p:nvSpPr>
          <p:spPr bwMode="auto">
            <a:xfrm>
              <a:off x="4838"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68" name="Oval 151"/>
            <p:cNvSpPr>
              <a:spLocks noChangeAspect="1" noChangeArrowheads="1"/>
            </p:cNvSpPr>
            <p:nvPr/>
          </p:nvSpPr>
          <p:spPr bwMode="auto">
            <a:xfrm>
              <a:off x="4838" y="17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69" name="Oval 152"/>
            <p:cNvSpPr>
              <a:spLocks noChangeAspect="1" noChangeArrowheads="1"/>
            </p:cNvSpPr>
            <p:nvPr/>
          </p:nvSpPr>
          <p:spPr bwMode="auto">
            <a:xfrm>
              <a:off x="4838" y="186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70" name="Oval 153"/>
            <p:cNvSpPr>
              <a:spLocks noChangeAspect="1" noChangeArrowheads="1"/>
            </p:cNvSpPr>
            <p:nvPr/>
          </p:nvSpPr>
          <p:spPr bwMode="auto">
            <a:xfrm>
              <a:off x="5088"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71" name="Oval 154"/>
            <p:cNvSpPr>
              <a:spLocks noChangeAspect="1" noChangeArrowheads="1"/>
            </p:cNvSpPr>
            <p:nvPr/>
          </p:nvSpPr>
          <p:spPr bwMode="auto">
            <a:xfrm>
              <a:off x="4992"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72" name="Oval 155"/>
            <p:cNvSpPr>
              <a:spLocks noChangeAspect="1" noChangeArrowheads="1"/>
            </p:cNvSpPr>
            <p:nvPr/>
          </p:nvSpPr>
          <p:spPr bwMode="auto">
            <a:xfrm>
              <a:off x="5030"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73" name="Oval 156"/>
            <p:cNvSpPr>
              <a:spLocks noChangeAspect="1" noChangeArrowheads="1"/>
            </p:cNvSpPr>
            <p:nvPr/>
          </p:nvSpPr>
          <p:spPr bwMode="auto">
            <a:xfrm>
              <a:off x="510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74" name="Oval 157"/>
            <p:cNvSpPr>
              <a:spLocks noChangeAspect="1" noChangeArrowheads="1"/>
            </p:cNvSpPr>
            <p:nvPr/>
          </p:nvSpPr>
          <p:spPr bwMode="auto">
            <a:xfrm>
              <a:off x="5146"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75" name="Oval 158"/>
            <p:cNvSpPr>
              <a:spLocks noChangeAspect="1" noChangeArrowheads="1"/>
            </p:cNvSpPr>
            <p:nvPr/>
          </p:nvSpPr>
          <p:spPr bwMode="auto">
            <a:xfrm>
              <a:off x="5011" y="200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76" name="Oval 159"/>
            <p:cNvSpPr>
              <a:spLocks noChangeAspect="1" noChangeArrowheads="1"/>
            </p:cNvSpPr>
            <p:nvPr/>
          </p:nvSpPr>
          <p:spPr bwMode="auto">
            <a:xfrm>
              <a:off x="5184"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77" name="Oval 160"/>
            <p:cNvSpPr>
              <a:spLocks noChangeAspect="1" noChangeArrowheads="1"/>
            </p:cNvSpPr>
            <p:nvPr/>
          </p:nvSpPr>
          <p:spPr bwMode="auto">
            <a:xfrm>
              <a:off x="5261"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78" name="Oval 161"/>
            <p:cNvSpPr>
              <a:spLocks noChangeAspect="1" noChangeArrowheads="1"/>
            </p:cNvSpPr>
            <p:nvPr/>
          </p:nvSpPr>
          <p:spPr bwMode="auto">
            <a:xfrm>
              <a:off x="5203" y="215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79" name="Oval 162"/>
            <p:cNvSpPr>
              <a:spLocks noChangeAspect="1" noChangeArrowheads="1"/>
            </p:cNvSpPr>
            <p:nvPr/>
          </p:nvSpPr>
          <p:spPr bwMode="auto">
            <a:xfrm>
              <a:off x="5337" y="20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80" name="Oval 163"/>
            <p:cNvSpPr>
              <a:spLocks noChangeAspect="1" noChangeArrowheads="1"/>
            </p:cNvSpPr>
            <p:nvPr/>
          </p:nvSpPr>
          <p:spPr bwMode="auto">
            <a:xfrm>
              <a:off x="5414"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81" name="Oval 164"/>
            <p:cNvSpPr>
              <a:spLocks noChangeAspect="1" noChangeArrowheads="1"/>
            </p:cNvSpPr>
            <p:nvPr/>
          </p:nvSpPr>
          <p:spPr bwMode="auto">
            <a:xfrm>
              <a:off x="520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82" name="Oval 165"/>
            <p:cNvSpPr>
              <a:spLocks noChangeAspect="1" noChangeArrowheads="1"/>
            </p:cNvSpPr>
            <p:nvPr/>
          </p:nvSpPr>
          <p:spPr bwMode="auto">
            <a:xfrm>
              <a:off x="5261" y="165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83" name="Oval 166"/>
            <p:cNvSpPr>
              <a:spLocks noChangeAspect="1" noChangeArrowheads="1"/>
            </p:cNvSpPr>
            <p:nvPr/>
          </p:nvSpPr>
          <p:spPr bwMode="auto">
            <a:xfrm>
              <a:off x="5414"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84" name="Oval 167"/>
            <p:cNvSpPr>
              <a:spLocks noChangeAspect="1" noChangeArrowheads="1"/>
            </p:cNvSpPr>
            <p:nvPr/>
          </p:nvSpPr>
          <p:spPr bwMode="auto">
            <a:xfrm>
              <a:off x="5222"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85" name="Oval 168"/>
            <p:cNvSpPr>
              <a:spLocks noChangeAspect="1" noChangeArrowheads="1"/>
            </p:cNvSpPr>
            <p:nvPr/>
          </p:nvSpPr>
          <p:spPr bwMode="auto">
            <a:xfrm>
              <a:off x="535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86" name="Oval 169"/>
            <p:cNvSpPr>
              <a:spLocks noChangeAspect="1" noChangeArrowheads="1"/>
            </p:cNvSpPr>
            <p:nvPr/>
          </p:nvSpPr>
          <p:spPr bwMode="auto">
            <a:xfrm>
              <a:off x="5433"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87" name="Oval 170"/>
            <p:cNvSpPr>
              <a:spLocks noChangeAspect="1" noChangeArrowheads="1"/>
            </p:cNvSpPr>
            <p:nvPr/>
          </p:nvSpPr>
          <p:spPr bwMode="auto">
            <a:xfrm>
              <a:off x="5433"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88" name="Oval 171"/>
            <p:cNvSpPr>
              <a:spLocks noChangeAspect="1" noChangeArrowheads="1"/>
            </p:cNvSpPr>
            <p:nvPr/>
          </p:nvSpPr>
          <p:spPr bwMode="auto">
            <a:xfrm>
              <a:off x="4320"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89" name="Oval 172"/>
            <p:cNvSpPr>
              <a:spLocks noChangeAspect="1" noChangeArrowheads="1"/>
            </p:cNvSpPr>
            <p:nvPr/>
          </p:nvSpPr>
          <p:spPr bwMode="auto">
            <a:xfrm>
              <a:off x="4512" y="221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90" name="Oval 173"/>
            <p:cNvSpPr>
              <a:spLocks noChangeAspect="1" noChangeArrowheads="1"/>
            </p:cNvSpPr>
            <p:nvPr/>
          </p:nvSpPr>
          <p:spPr bwMode="auto">
            <a:xfrm>
              <a:off x="4550" y="19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91" name="Oval 174"/>
            <p:cNvSpPr>
              <a:spLocks noChangeAspect="1" noChangeArrowheads="1"/>
            </p:cNvSpPr>
            <p:nvPr/>
          </p:nvSpPr>
          <p:spPr bwMode="auto">
            <a:xfrm>
              <a:off x="4512"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92" name="Oval 175"/>
            <p:cNvSpPr>
              <a:spLocks noChangeAspect="1" noChangeArrowheads="1"/>
            </p:cNvSpPr>
            <p:nvPr/>
          </p:nvSpPr>
          <p:spPr bwMode="auto">
            <a:xfrm>
              <a:off x="4330"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93" name="Oval 176"/>
            <p:cNvSpPr>
              <a:spLocks noChangeAspect="1" noChangeArrowheads="1"/>
            </p:cNvSpPr>
            <p:nvPr/>
          </p:nvSpPr>
          <p:spPr bwMode="auto">
            <a:xfrm>
              <a:off x="4580" y="203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94" name="Oval 177"/>
            <p:cNvSpPr>
              <a:spLocks noChangeAspect="1" noChangeArrowheads="1"/>
            </p:cNvSpPr>
            <p:nvPr/>
          </p:nvSpPr>
          <p:spPr bwMode="auto">
            <a:xfrm>
              <a:off x="4550" y="215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68612" name="Group 178"/>
          <p:cNvGrpSpPr>
            <a:grpSpLocks/>
          </p:cNvGrpSpPr>
          <p:nvPr/>
        </p:nvGrpSpPr>
        <p:grpSpPr bwMode="auto">
          <a:xfrm>
            <a:off x="6873875" y="0"/>
            <a:ext cx="2193925" cy="1096963"/>
            <a:chOff x="1690" y="1565"/>
            <a:chExt cx="1382" cy="691"/>
          </a:xfrm>
        </p:grpSpPr>
        <p:sp>
          <p:nvSpPr>
            <p:cNvPr id="69421" name="AutoShape 179"/>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9422" name="Oval 180"/>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23" name="Oval 181"/>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24" name="Oval 182"/>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25" name="Oval 183"/>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26" name="Oval 184"/>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27" name="Oval 185"/>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28" name="Oval 186"/>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29" name="Oval 187"/>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30" name="Oval 188"/>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31" name="Oval 189"/>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32" name="Oval 190"/>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33" name="Oval 191"/>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34" name="Oval 192"/>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35" name="Oval 193"/>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36" name="Oval 194"/>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37" name="Oval 195"/>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38" name="Oval 196"/>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39" name="Oval 197"/>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40" name="Oval 198"/>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41" name="Oval 199"/>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42" name="Oval 200"/>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43" name="Oval 201"/>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44" name="Oval 202"/>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45" name="Oval 203"/>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46" name="Oval 204"/>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47" name="Oval 205"/>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48" name="Oval 206"/>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49" name="Oval 207"/>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50" name="Oval 208"/>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51" name="Oval 209"/>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52" name="Oval 210"/>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53" name="Oval 211"/>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54" name="Oval 212"/>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55" name="Oval 213"/>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56" name="Oval 214"/>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57" name="Oval 215"/>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58" name="Oval 216"/>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59" name="Oval 217"/>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60" name="Oval 218"/>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61" name="Oval 219"/>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62" name="Oval 220"/>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63" name="Oval 221"/>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64" name="Oval 222"/>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65" name="Oval 223"/>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66" name="Oval 224"/>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67" name="Oval 225"/>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68" name="Oval 226"/>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69" name="Oval 227"/>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70" name="Oval 228"/>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71" name="Oval 229"/>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72" name="Oval 230"/>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73" name="Oval 231"/>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74" name="Oval 232"/>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75" name="Oval 233"/>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76" name="Oval 234"/>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77" name="Oval 235"/>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78" name="Oval 236"/>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79" name="Oval 237"/>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80" name="Oval 238"/>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81" name="Oval 239"/>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82" name="Oval 240"/>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83" name="Oval 241"/>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84" name="Oval 242"/>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85" name="Oval 243"/>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86" name="Oval 244"/>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87" name="Oval 245"/>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88" name="Oval 246"/>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89" name="Oval 247"/>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90" name="Oval 248"/>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91" name="Oval 249"/>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92" name="Oval 250"/>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93" name="Oval 251"/>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94" name="Oval 252"/>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95" name="Oval 253"/>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96" name="Oval 254"/>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97" name="Oval 255"/>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98" name="Oval 256"/>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99" name="Oval 257"/>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00" name="Oval 258"/>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01" name="Oval 259"/>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02" name="Oval 260"/>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03" name="Oval 261"/>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04" name="Oval 262"/>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05" name="Oval 263"/>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06" name="Oval 264"/>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507" name="Oval 265"/>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68613" name="Group 266"/>
          <p:cNvGrpSpPr>
            <a:grpSpLocks/>
          </p:cNvGrpSpPr>
          <p:nvPr/>
        </p:nvGrpSpPr>
        <p:grpSpPr bwMode="auto">
          <a:xfrm>
            <a:off x="6858000" y="1722438"/>
            <a:ext cx="2193925" cy="1096962"/>
            <a:chOff x="4186" y="1599"/>
            <a:chExt cx="1382" cy="691"/>
          </a:xfrm>
        </p:grpSpPr>
        <p:sp>
          <p:nvSpPr>
            <p:cNvPr id="69334" name="AutoShape 267"/>
            <p:cNvSpPr>
              <a:spLocks noChangeAspect="1" noChangeArrowheads="1"/>
            </p:cNvSpPr>
            <p:nvPr/>
          </p:nvSpPr>
          <p:spPr bwMode="auto">
            <a:xfrm>
              <a:off x="4186" y="1599"/>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9335" name="Oval 268"/>
            <p:cNvSpPr>
              <a:spLocks noChangeAspect="1" noChangeArrowheads="1"/>
            </p:cNvSpPr>
            <p:nvPr/>
          </p:nvSpPr>
          <p:spPr bwMode="auto">
            <a:xfrm>
              <a:off x="428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36" name="Oval 269"/>
            <p:cNvSpPr>
              <a:spLocks noChangeAspect="1" noChangeArrowheads="1"/>
            </p:cNvSpPr>
            <p:nvPr/>
          </p:nvSpPr>
          <p:spPr bwMode="auto">
            <a:xfrm>
              <a:off x="4262"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37" name="Oval 270"/>
            <p:cNvSpPr>
              <a:spLocks noChangeAspect="1" noChangeArrowheads="1"/>
            </p:cNvSpPr>
            <p:nvPr/>
          </p:nvSpPr>
          <p:spPr bwMode="auto">
            <a:xfrm>
              <a:off x="4550"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38" name="Oval 271"/>
            <p:cNvSpPr>
              <a:spLocks noChangeAspect="1" noChangeArrowheads="1"/>
            </p:cNvSpPr>
            <p:nvPr/>
          </p:nvSpPr>
          <p:spPr bwMode="auto">
            <a:xfrm>
              <a:off x="4282"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39" name="Oval 272"/>
            <p:cNvSpPr>
              <a:spLocks noChangeAspect="1" noChangeArrowheads="1"/>
            </p:cNvSpPr>
            <p:nvPr/>
          </p:nvSpPr>
          <p:spPr bwMode="auto">
            <a:xfrm>
              <a:off x="451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40" name="Oval 273"/>
            <p:cNvSpPr>
              <a:spLocks noChangeAspect="1" noChangeArrowheads="1"/>
            </p:cNvSpPr>
            <p:nvPr/>
          </p:nvSpPr>
          <p:spPr bwMode="auto">
            <a:xfrm>
              <a:off x="4550"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41" name="Oval 274"/>
            <p:cNvSpPr>
              <a:spLocks noChangeAspect="1" noChangeArrowheads="1"/>
            </p:cNvSpPr>
            <p:nvPr/>
          </p:nvSpPr>
          <p:spPr bwMode="auto">
            <a:xfrm>
              <a:off x="4589"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42" name="Oval 275"/>
            <p:cNvSpPr>
              <a:spLocks noChangeAspect="1" noChangeArrowheads="1"/>
            </p:cNvSpPr>
            <p:nvPr/>
          </p:nvSpPr>
          <p:spPr bwMode="auto">
            <a:xfrm>
              <a:off x="462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43" name="Oval 276"/>
            <p:cNvSpPr>
              <a:spLocks noChangeAspect="1" noChangeArrowheads="1"/>
            </p:cNvSpPr>
            <p:nvPr/>
          </p:nvSpPr>
          <p:spPr bwMode="auto">
            <a:xfrm>
              <a:off x="4665"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44" name="Oval 277"/>
            <p:cNvSpPr>
              <a:spLocks noChangeAspect="1" noChangeArrowheads="1"/>
            </p:cNvSpPr>
            <p:nvPr/>
          </p:nvSpPr>
          <p:spPr bwMode="auto">
            <a:xfrm>
              <a:off x="4454"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45" name="Oval 278"/>
            <p:cNvSpPr>
              <a:spLocks noChangeAspect="1" noChangeArrowheads="1"/>
            </p:cNvSpPr>
            <p:nvPr/>
          </p:nvSpPr>
          <p:spPr bwMode="auto">
            <a:xfrm>
              <a:off x="4742" y="209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46" name="Oval 279"/>
            <p:cNvSpPr>
              <a:spLocks noChangeAspect="1" noChangeArrowheads="1"/>
            </p:cNvSpPr>
            <p:nvPr/>
          </p:nvSpPr>
          <p:spPr bwMode="auto">
            <a:xfrm>
              <a:off x="4493" y="211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47" name="Oval 280"/>
            <p:cNvSpPr>
              <a:spLocks noChangeAspect="1" noChangeArrowheads="1"/>
            </p:cNvSpPr>
            <p:nvPr/>
          </p:nvSpPr>
          <p:spPr bwMode="auto">
            <a:xfrm>
              <a:off x="4896" y="213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48" name="Oval 281"/>
            <p:cNvSpPr>
              <a:spLocks noChangeAspect="1" noChangeArrowheads="1"/>
            </p:cNvSpPr>
            <p:nvPr/>
          </p:nvSpPr>
          <p:spPr bwMode="auto">
            <a:xfrm>
              <a:off x="4857"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49" name="Oval 282"/>
            <p:cNvSpPr>
              <a:spLocks noChangeAspect="1" noChangeArrowheads="1"/>
            </p:cNvSpPr>
            <p:nvPr/>
          </p:nvSpPr>
          <p:spPr bwMode="auto">
            <a:xfrm>
              <a:off x="4665" y="16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50" name="Oval 283"/>
            <p:cNvSpPr>
              <a:spLocks noChangeAspect="1" noChangeArrowheads="1"/>
            </p:cNvSpPr>
            <p:nvPr/>
          </p:nvSpPr>
          <p:spPr bwMode="auto">
            <a:xfrm>
              <a:off x="4723"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51" name="Oval 284"/>
            <p:cNvSpPr>
              <a:spLocks noChangeAspect="1" noChangeArrowheads="1"/>
            </p:cNvSpPr>
            <p:nvPr/>
          </p:nvSpPr>
          <p:spPr bwMode="auto">
            <a:xfrm>
              <a:off x="4714" y="16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52" name="Oval 285"/>
            <p:cNvSpPr>
              <a:spLocks noChangeAspect="1" noChangeArrowheads="1"/>
            </p:cNvSpPr>
            <p:nvPr/>
          </p:nvSpPr>
          <p:spPr bwMode="auto">
            <a:xfrm>
              <a:off x="4291" y="203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53" name="Oval 286"/>
            <p:cNvSpPr>
              <a:spLocks noChangeAspect="1" noChangeArrowheads="1"/>
            </p:cNvSpPr>
            <p:nvPr/>
          </p:nvSpPr>
          <p:spPr bwMode="auto">
            <a:xfrm>
              <a:off x="462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54" name="Oval 287"/>
            <p:cNvSpPr>
              <a:spLocks noChangeAspect="1" noChangeArrowheads="1"/>
            </p:cNvSpPr>
            <p:nvPr/>
          </p:nvSpPr>
          <p:spPr bwMode="auto">
            <a:xfrm>
              <a:off x="4819"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55" name="Oval 288"/>
            <p:cNvSpPr>
              <a:spLocks noChangeAspect="1" noChangeArrowheads="1"/>
            </p:cNvSpPr>
            <p:nvPr/>
          </p:nvSpPr>
          <p:spPr bwMode="auto">
            <a:xfrm>
              <a:off x="5049"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56" name="Oval 289"/>
            <p:cNvSpPr>
              <a:spLocks noChangeAspect="1" noChangeArrowheads="1"/>
            </p:cNvSpPr>
            <p:nvPr/>
          </p:nvSpPr>
          <p:spPr bwMode="auto">
            <a:xfrm>
              <a:off x="4973" y="188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57" name="Oval 290"/>
            <p:cNvSpPr>
              <a:spLocks noChangeAspect="1" noChangeArrowheads="1"/>
            </p:cNvSpPr>
            <p:nvPr/>
          </p:nvSpPr>
          <p:spPr bwMode="auto">
            <a:xfrm>
              <a:off x="4973"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58" name="Oval 291"/>
            <p:cNvSpPr>
              <a:spLocks noChangeAspect="1" noChangeArrowheads="1"/>
            </p:cNvSpPr>
            <p:nvPr/>
          </p:nvSpPr>
          <p:spPr bwMode="auto">
            <a:xfrm>
              <a:off x="4896"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59" name="Oval 292"/>
            <p:cNvSpPr>
              <a:spLocks noChangeAspect="1" noChangeArrowheads="1"/>
            </p:cNvSpPr>
            <p:nvPr/>
          </p:nvSpPr>
          <p:spPr bwMode="auto">
            <a:xfrm>
              <a:off x="4838" y="205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60" name="Oval 293"/>
            <p:cNvSpPr>
              <a:spLocks noChangeAspect="1" noChangeArrowheads="1"/>
            </p:cNvSpPr>
            <p:nvPr/>
          </p:nvSpPr>
          <p:spPr bwMode="auto">
            <a:xfrm>
              <a:off x="5088" y="209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61" name="Oval 294"/>
            <p:cNvSpPr>
              <a:spLocks noChangeAspect="1" noChangeArrowheads="1"/>
            </p:cNvSpPr>
            <p:nvPr/>
          </p:nvSpPr>
          <p:spPr bwMode="auto">
            <a:xfrm>
              <a:off x="5126" y="213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62" name="Oval 295"/>
            <p:cNvSpPr>
              <a:spLocks noChangeAspect="1" noChangeArrowheads="1"/>
            </p:cNvSpPr>
            <p:nvPr/>
          </p:nvSpPr>
          <p:spPr bwMode="auto">
            <a:xfrm>
              <a:off x="497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63" name="Oval 296"/>
            <p:cNvSpPr>
              <a:spLocks noChangeAspect="1" noChangeArrowheads="1"/>
            </p:cNvSpPr>
            <p:nvPr/>
          </p:nvSpPr>
          <p:spPr bwMode="auto">
            <a:xfrm>
              <a:off x="522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64" name="Oval 297"/>
            <p:cNvSpPr>
              <a:spLocks noChangeAspect="1" noChangeArrowheads="1"/>
            </p:cNvSpPr>
            <p:nvPr/>
          </p:nvSpPr>
          <p:spPr bwMode="auto">
            <a:xfrm>
              <a:off x="4973"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65" name="Oval 298"/>
            <p:cNvSpPr>
              <a:spLocks noChangeAspect="1" noChangeArrowheads="1"/>
            </p:cNvSpPr>
            <p:nvPr/>
          </p:nvSpPr>
          <p:spPr bwMode="auto">
            <a:xfrm>
              <a:off x="5069"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66" name="Oval 299"/>
            <p:cNvSpPr>
              <a:spLocks noChangeAspect="1" noChangeArrowheads="1"/>
            </p:cNvSpPr>
            <p:nvPr/>
          </p:nvSpPr>
          <p:spPr bwMode="auto">
            <a:xfrm>
              <a:off x="512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67" name="Oval 300"/>
            <p:cNvSpPr>
              <a:spLocks noChangeAspect="1" noChangeArrowheads="1"/>
            </p:cNvSpPr>
            <p:nvPr/>
          </p:nvSpPr>
          <p:spPr bwMode="auto">
            <a:xfrm>
              <a:off x="524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68" name="Oval 301"/>
            <p:cNvSpPr>
              <a:spLocks noChangeAspect="1" noChangeArrowheads="1"/>
            </p:cNvSpPr>
            <p:nvPr/>
          </p:nvSpPr>
          <p:spPr bwMode="auto">
            <a:xfrm>
              <a:off x="5300" y="19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69" name="Oval 302"/>
            <p:cNvSpPr>
              <a:spLocks noChangeAspect="1" noChangeArrowheads="1"/>
            </p:cNvSpPr>
            <p:nvPr/>
          </p:nvSpPr>
          <p:spPr bwMode="auto">
            <a:xfrm>
              <a:off x="5126"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70" name="Oval 303"/>
            <p:cNvSpPr>
              <a:spLocks noChangeAspect="1" noChangeArrowheads="1"/>
            </p:cNvSpPr>
            <p:nvPr/>
          </p:nvSpPr>
          <p:spPr bwMode="auto">
            <a:xfrm>
              <a:off x="5290" y="174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71" name="Oval 304"/>
            <p:cNvSpPr>
              <a:spLocks noChangeAspect="1" noChangeArrowheads="1"/>
            </p:cNvSpPr>
            <p:nvPr/>
          </p:nvSpPr>
          <p:spPr bwMode="auto">
            <a:xfrm>
              <a:off x="5337"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72" name="Oval 305"/>
            <p:cNvSpPr>
              <a:spLocks noChangeAspect="1" noChangeArrowheads="1"/>
            </p:cNvSpPr>
            <p:nvPr/>
          </p:nvSpPr>
          <p:spPr bwMode="auto">
            <a:xfrm>
              <a:off x="5414"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73" name="Oval 306"/>
            <p:cNvSpPr>
              <a:spLocks noChangeAspect="1" noChangeArrowheads="1"/>
            </p:cNvSpPr>
            <p:nvPr/>
          </p:nvSpPr>
          <p:spPr bwMode="auto">
            <a:xfrm>
              <a:off x="5261"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74" name="Oval 307"/>
            <p:cNvSpPr>
              <a:spLocks noChangeAspect="1" noChangeArrowheads="1"/>
            </p:cNvSpPr>
            <p:nvPr/>
          </p:nvSpPr>
          <p:spPr bwMode="auto">
            <a:xfrm>
              <a:off x="5338" y="2184"/>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75" name="Oval 308"/>
            <p:cNvSpPr>
              <a:spLocks noChangeAspect="1" noChangeArrowheads="1"/>
            </p:cNvSpPr>
            <p:nvPr/>
          </p:nvSpPr>
          <p:spPr bwMode="auto">
            <a:xfrm>
              <a:off x="5472" y="217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76" name="Oval 309"/>
            <p:cNvSpPr>
              <a:spLocks noChangeAspect="1" noChangeArrowheads="1"/>
            </p:cNvSpPr>
            <p:nvPr/>
          </p:nvSpPr>
          <p:spPr bwMode="auto">
            <a:xfrm>
              <a:off x="4454" y="1637"/>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77" name="Oval 310"/>
            <p:cNvSpPr>
              <a:spLocks noChangeAspect="1" noChangeArrowheads="1"/>
            </p:cNvSpPr>
            <p:nvPr/>
          </p:nvSpPr>
          <p:spPr bwMode="auto">
            <a:xfrm>
              <a:off x="4416"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78" name="Oval 311"/>
            <p:cNvSpPr>
              <a:spLocks noChangeAspect="1" noChangeArrowheads="1"/>
            </p:cNvSpPr>
            <p:nvPr/>
          </p:nvSpPr>
          <p:spPr bwMode="auto">
            <a:xfrm>
              <a:off x="4531" y="171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79" name="Oval 312"/>
            <p:cNvSpPr>
              <a:spLocks noChangeAspect="1" noChangeArrowheads="1"/>
            </p:cNvSpPr>
            <p:nvPr/>
          </p:nvSpPr>
          <p:spPr bwMode="auto">
            <a:xfrm>
              <a:off x="457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80" name="Oval 313"/>
            <p:cNvSpPr>
              <a:spLocks noChangeAspect="1" noChangeArrowheads="1"/>
            </p:cNvSpPr>
            <p:nvPr/>
          </p:nvSpPr>
          <p:spPr bwMode="auto">
            <a:xfrm>
              <a:off x="432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81" name="Oval 314"/>
            <p:cNvSpPr>
              <a:spLocks noChangeAspect="1" noChangeArrowheads="1"/>
            </p:cNvSpPr>
            <p:nvPr/>
          </p:nvSpPr>
          <p:spPr bwMode="auto">
            <a:xfrm>
              <a:off x="4762"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82" name="Oval 315"/>
            <p:cNvSpPr>
              <a:spLocks noChangeAspect="1" noChangeArrowheads="1"/>
            </p:cNvSpPr>
            <p:nvPr/>
          </p:nvSpPr>
          <p:spPr bwMode="auto">
            <a:xfrm>
              <a:off x="4358" y="181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83" name="Oval 316"/>
            <p:cNvSpPr>
              <a:spLocks noChangeAspect="1" noChangeArrowheads="1"/>
            </p:cNvSpPr>
            <p:nvPr/>
          </p:nvSpPr>
          <p:spPr bwMode="auto">
            <a:xfrm>
              <a:off x="4723"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84" name="Oval 317"/>
            <p:cNvSpPr>
              <a:spLocks noChangeAspect="1" noChangeArrowheads="1"/>
            </p:cNvSpPr>
            <p:nvPr/>
          </p:nvSpPr>
          <p:spPr bwMode="auto">
            <a:xfrm>
              <a:off x="4665"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85" name="Oval 318"/>
            <p:cNvSpPr>
              <a:spLocks noChangeAspect="1" noChangeArrowheads="1"/>
            </p:cNvSpPr>
            <p:nvPr/>
          </p:nvSpPr>
          <p:spPr bwMode="auto">
            <a:xfrm>
              <a:off x="4762" y="193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86" name="Oval 319"/>
            <p:cNvSpPr>
              <a:spLocks noChangeAspect="1" noChangeArrowheads="1"/>
            </p:cNvSpPr>
            <p:nvPr/>
          </p:nvSpPr>
          <p:spPr bwMode="auto">
            <a:xfrm>
              <a:off x="4742" y="211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87" name="Oval 320"/>
            <p:cNvSpPr>
              <a:spLocks noChangeAspect="1" noChangeArrowheads="1"/>
            </p:cNvSpPr>
            <p:nvPr/>
          </p:nvSpPr>
          <p:spPr bwMode="auto">
            <a:xfrm>
              <a:off x="4877" y="198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88" name="Oval 321"/>
            <p:cNvSpPr>
              <a:spLocks noChangeAspect="1" noChangeArrowheads="1"/>
            </p:cNvSpPr>
            <p:nvPr/>
          </p:nvSpPr>
          <p:spPr bwMode="auto">
            <a:xfrm>
              <a:off x="487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89" name="Oval 322"/>
            <p:cNvSpPr>
              <a:spLocks noChangeAspect="1" noChangeArrowheads="1"/>
            </p:cNvSpPr>
            <p:nvPr/>
          </p:nvSpPr>
          <p:spPr bwMode="auto">
            <a:xfrm>
              <a:off x="4819"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90" name="Oval 323"/>
            <p:cNvSpPr>
              <a:spLocks noChangeAspect="1" noChangeArrowheads="1"/>
            </p:cNvSpPr>
            <p:nvPr/>
          </p:nvSpPr>
          <p:spPr bwMode="auto">
            <a:xfrm>
              <a:off x="5011"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91" name="Oval 324"/>
            <p:cNvSpPr>
              <a:spLocks noChangeAspect="1" noChangeArrowheads="1"/>
            </p:cNvSpPr>
            <p:nvPr/>
          </p:nvSpPr>
          <p:spPr bwMode="auto">
            <a:xfrm>
              <a:off x="5030"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92" name="Oval 325"/>
            <p:cNvSpPr>
              <a:spLocks noChangeAspect="1" noChangeArrowheads="1"/>
            </p:cNvSpPr>
            <p:nvPr/>
          </p:nvSpPr>
          <p:spPr bwMode="auto">
            <a:xfrm>
              <a:off x="5165" y="1637"/>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93" name="Oval 326"/>
            <p:cNvSpPr>
              <a:spLocks noChangeAspect="1" noChangeArrowheads="1"/>
            </p:cNvSpPr>
            <p:nvPr/>
          </p:nvSpPr>
          <p:spPr bwMode="auto">
            <a:xfrm>
              <a:off x="4838"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94" name="Oval 327"/>
            <p:cNvSpPr>
              <a:spLocks noChangeAspect="1" noChangeArrowheads="1"/>
            </p:cNvSpPr>
            <p:nvPr/>
          </p:nvSpPr>
          <p:spPr bwMode="auto">
            <a:xfrm>
              <a:off x="4838" y="17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95" name="Oval 328"/>
            <p:cNvSpPr>
              <a:spLocks noChangeAspect="1" noChangeArrowheads="1"/>
            </p:cNvSpPr>
            <p:nvPr/>
          </p:nvSpPr>
          <p:spPr bwMode="auto">
            <a:xfrm>
              <a:off x="4838" y="186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96" name="Oval 329"/>
            <p:cNvSpPr>
              <a:spLocks noChangeAspect="1" noChangeArrowheads="1"/>
            </p:cNvSpPr>
            <p:nvPr/>
          </p:nvSpPr>
          <p:spPr bwMode="auto">
            <a:xfrm>
              <a:off x="5088"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97" name="Oval 330"/>
            <p:cNvSpPr>
              <a:spLocks noChangeAspect="1" noChangeArrowheads="1"/>
            </p:cNvSpPr>
            <p:nvPr/>
          </p:nvSpPr>
          <p:spPr bwMode="auto">
            <a:xfrm>
              <a:off x="4992"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98" name="Oval 331"/>
            <p:cNvSpPr>
              <a:spLocks noChangeAspect="1" noChangeArrowheads="1"/>
            </p:cNvSpPr>
            <p:nvPr/>
          </p:nvSpPr>
          <p:spPr bwMode="auto">
            <a:xfrm>
              <a:off x="5030"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99" name="Oval 332"/>
            <p:cNvSpPr>
              <a:spLocks noChangeAspect="1" noChangeArrowheads="1"/>
            </p:cNvSpPr>
            <p:nvPr/>
          </p:nvSpPr>
          <p:spPr bwMode="auto">
            <a:xfrm>
              <a:off x="510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00" name="Oval 333"/>
            <p:cNvSpPr>
              <a:spLocks noChangeAspect="1" noChangeArrowheads="1"/>
            </p:cNvSpPr>
            <p:nvPr/>
          </p:nvSpPr>
          <p:spPr bwMode="auto">
            <a:xfrm>
              <a:off x="5146"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01" name="Oval 334"/>
            <p:cNvSpPr>
              <a:spLocks noChangeAspect="1" noChangeArrowheads="1"/>
            </p:cNvSpPr>
            <p:nvPr/>
          </p:nvSpPr>
          <p:spPr bwMode="auto">
            <a:xfrm>
              <a:off x="5011" y="200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02" name="Oval 335"/>
            <p:cNvSpPr>
              <a:spLocks noChangeAspect="1" noChangeArrowheads="1"/>
            </p:cNvSpPr>
            <p:nvPr/>
          </p:nvSpPr>
          <p:spPr bwMode="auto">
            <a:xfrm>
              <a:off x="5184"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03" name="Oval 336"/>
            <p:cNvSpPr>
              <a:spLocks noChangeAspect="1" noChangeArrowheads="1"/>
            </p:cNvSpPr>
            <p:nvPr/>
          </p:nvSpPr>
          <p:spPr bwMode="auto">
            <a:xfrm>
              <a:off x="5261"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04" name="Oval 337"/>
            <p:cNvSpPr>
              <a:spLocks noChangeAspect="1" noChangeArrowheads="1"/>
            </p:cNvSpPr>
            <p:nvPr/>
          </p:nvSpPr>
          <p:spPr bwMode="auto">
            <a:xfrm>
              <a:off x="5203" y="215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05" name="Oval 338"/>
            <p:cNvSpPr>
              <a:spLocks noChangeAspect="1" noChangeArrowheads="1"/>
            </p:cNvSpPr>
            <p:nvPr/>
          </p:nvSpPr>
          <p:spPr bwMode="auto">
            <a:xfrm>
              <a:off x="5337" y="20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06" name="Oval 339"/>
            <p:cNvSpPr>
              <a:spLocks noChangeAspect="1" noChangeArrowheads="1"/>
            </p:cNvSpPr>
            <p:nvPr/>
          </p:nvSpPr>
          <p:spPr bwMode="auto">
            <a:xfrm>
              <a:off x="5414"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07" name="Oval 340"/>
            <p:cNvSpPr>
              <a:spLocks noChangeAspect="1" noChangeArrowheads="1"/>
            </p:cNvSpPr>
            <p:nvPr/>
          </p:nvSpPr>
          <p:spPr bwMode="auto">
            <a:xfrm>
              <a:off x="520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08" name="Oval 341"/>
            <p:cNvSpPr>
              <a:spLocks noChangeAspect="1" noChangeArrowheads="1"/>
            </p:cNvSpPr>
            <p:nvPr/>
          </p:nvSpPr>
          <p:spPr bwMode="auto">
            <a:xfrm>
              <a:off x="5261" y="165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09" name="Oval 342"/>
            <p:cNvSpPr>
              <a:spLocks noChangeAspect="1" noChangeArrowheads="1"/>
            </p:cNvSpPr>
            <p:nvPr/>
          </p:nvSpPr>
          <p:spPr bwMode="auto">
            <a:xfrm>
              <a:off x="5414"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10" name="Oval 343"/>
            <p:cNvSpPr>
              <a:spLocks noChangeAspect="1" noChangeArrowheads="1"/>
            </p:cNvSpPr>
            <p:nvPr/>
          </p:nvSpPr>
          <p:spPr bwMode="auto">
            <a:xfrm>
              <a:off x="5222"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11" name="Oval 344"/>
            <p:cNvSpPr>
              <a:spLocks noChangeAspect="1" noChangeArrowheads="1"/>
            </p:cNvSpPr>
            <p:nvPr/>
          </p:nvSpPr>
          <p:spPr bwMode="auto">
            <a:xfrm>
              <a:off x="535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12" name="Oval 345"/>
            <p:cNvSpPr>
              <a:spLocks noChangeAspect="1" noChangeArrowheads="1"/>
            </p:cNvSpPr>
            <p:nvPr/>
          </p:nvSpPr>
          <p:spPr bwMode="auto">
            <a:xfrm>
              <a:off x="5433"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13" name="Oval 346"/>
            <p:cNvSpPr>
              <a:spLocks noChangeAspect="1" noChangeArrowheads="1"/>
            </p:cNvSpPr>
            <p:nvPr/>
          </p:nvSpPr>
          <p:spPr bwMode="auto">
            <a:xfrm>
              <a:off x="5433"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14" name="Oval 347"/>
            <p:cNvSpPr>
              <a:spLocks noChangeAspect="1" noChangeArrowheads="1"/>
            </p:cNvSpPr>
            <p:nvPr/>
          </p:nvSpPr>
          <p:spPr bwMode="auto">
            <a:xfrm>
              <a:off x="4320"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15" name="Oval 348"/>
            <p:cNvSpPr>
              <a:spLocks noChangeAspect="1" noChangeArrowheads="1"/>
            </p:cNvSpPr>
            <p:nvPr/>
          </p:nvSpPr>
          <p:spPr bwMode="auto">
            <a:xfrm>
              <a:off x="4512" y="221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16" name="Oval 349"/>
            <p:cNvSpPr>
              <a:spLocks noChangeAspect="1" noChangeArrowheads="1"/>
            </p:cNvSpPr>
            <p:nvPr/>
          </p:nvSpPr>
          <p:spPr bwMode="auto">
            <a:xfrm>
              <a:off x="4550" y="19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17" name="Oval 350"/>
            <p:cNvSpPr>
              <a:spLocks noChangeAspect="1" noChangeArrowheads="1"/>
            </p:cNvSpPr>
            <p:nvPr/>
          </p:nvSpPr>
          <p:spPr bwMode="auto">
            <a:xfrm>
              <a:off x="4512"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18" name="Oval 351"/>
            <p:cNvSpPr>
              <a:spLocks noChangeAspect="1" noChangeArrowheads="1"/>
            </p:cNvSpPr>
            <p:nvPr/>
          </p:nvSpPr>
          <p:spPr bwMode="auto">
            <a:xfrm>
              <a:off x="4330"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19" name="Oval 352"/>
            <p:cNvSpPr>
              <a:spLocks noChangeAspect="1" noChangeArrowheads="1"/>
            </p:cNvSpPr>
            <p:nvPr/>
          </p:nvSpPr>
          <p:spPr bwMode="auto">
            <a:xfrm>
              <a:off x="4580" y="203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420" name="Oval 353"/>
            <p:cNvSpPr>
              <a:spLocks noChangeAspect="1" noChangeArrowheads="1"/>
            </p:cNvSpPr>
            <p:nvPr/>
          </p:nvSpPr>
          <p:spPr bwMode="auto">
            <a:xfrm>
              <a:off x="4550" y="215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sp>
        <p:nvSpPr>
          <p:cNvPr id="68614" name="AutoShape 354"/>
          <p:cNvSpPr>
            <a:spLocks noChangeAspect="1" noChangeArrowheads="1"/>
          </p:cNvSpPr>
          <p:nvPr/>
        </p:nvSpPr>
        <p:spPr bwMode="auto">
          <a:xfrm>
            <a:off x="3810000" y="1722438"/>
            <a:ext cx="2193925" cy="1096962"/>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8615" name="Oval 355"/>
          <p:cNvSpPr>
            <a:spLocks noChangeAspect="1" noChangeArrowheads="1"/>
          </p:cNvSpPr>
          <p:nvPr/>
        </p:nvSpPr>
        <p:spPr bwMode="auto">
          <a:xfrm>
            <a:off x="414337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16" name="Oval 356"/>
          <p:cNvSpPr>
            <a:spLocks noChangeAspect="1" noChangeArrowheads="1"/>
          </p:cNvSpPr>
          <p:nvPr/>
        </p:nvSpPr>
        <p:spPr bwMode="auto">
          <a:xfrm>
            <a:off x="4098925" y="22098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17" name="Oval 357"/>
          <p:cNvSpPr>
            <a:spLocks noChangeAspect="1" noChangeArrowheads="1"/>
          </p:cNvSpPr>
          <p:nvPr/>
        </p:nvSpPr>
        <p:spPr bwMode="auto">
          <a:xfrm>
            <a:off x="4448175" y="19351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18" name="Oval 358"/>
          <p:cNvSpPr>
            <a:spLocks noChangeAspect="1" noChangeArrowheads="1"/>
          </p:cNvSpPr>
          <p:nvPr/>
        </p:nvSpPr>
        <p:spPr bwMode="auto">
          <a:xfrm>
            <a:off x="4098925" y="20272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19" name="Oval 359"/>
          <p:cNvSpPr>
            <a:spLocks noChangeAspect="1" noChangeArrowheads="1"/>
          </p:cNvSpPr>
          <p:nvPr/>
        </p:nvSpPr>
        <p:spPr bwMode="auto">
          <a:xfrm>
            <a:off x="4387850"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20" name="Oval 360"/>
          <p:cNvSpPr>
            <a:spLocks noChangeAspect="1" noChangeArrowheads="1"/>
          </p:cNvSpPr>
          <p:nvPr/>
        </p:nvSpPr>
        <p:spPr bwMode="auto">
          <a:xfrm>
            <a:off x="4937125" y="2362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21" name="Oval 361"/>
          <p:cNvSpPr>
            <a:spLocks noChangeAspect="1" noChangeArrowheads="1"/>
          </p:cNvSpPr>
          <p:nvPr/>
        </p:nvSpPr>
        <p:spPr bwMode="auto">
          <a:xfrm>
            <a:off x="4205288" y="20113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22" name="Oval 362"/>
          <p:cNvSpPr>
            <a:spLocks noChangeAspect="1" noChangeArrowheads="1"/>
          </p:cNvSpPr>
          <p:nvPr/>
        </p:nvSpPr>
        <p:spPr bwMode="auto">
          <a:xfrm>
            <a:off x="4175125" y="24384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23" name="Oval 363"/>
          <p:cNvSpPr>
            <a:spLocks noChangeAspect="1" noChangeArrowheads="1"/>
          </p:cNvSpPr>
          <p:nvPr/>
        </p:nvSpPr>
        <p:spPr bwMode="auto">
          <a:xfrm>
            <a:off x="4235450"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24" name="Oval 364"/>
          <p:cNvSpPr>
            <a:spLocks noChangeAspect="1" noChangeArrowheads="1"/>
          </p:cNvSpPr>
          <p:nvPr/>
        </p:nvSpPr>
        <p:spPr bwMode="auto">
          <a:xfrm>
            <a:off x="429577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25" name="Oval 365"/>
          <p:cNvSpPr>
            <a:spLocks noChangeAspect="1" noChangeArrowheads="1"/>
          </p:cNvSpPr>
          <p:nvPr/>
        </p:nvSpPr>
        <p:spPr bwMode="auto">
          <a:xfrm>
            <a:off x="4159250"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26" name="Oval 366"/>
          <p:cNvSpPr>
            <a:spLocks noChangeAspect="1" noChangeArrowheads="1"/>
          </p:cNvSpPr>
          <p:nvPr/>
        </p:nvSpPr>
        <p:spPr bwMode="auto">
          <a:xfrm>
            <a:off x="4357688"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27" name="Oval 367"/>
          <p:cNvSpPr>
            <a:spLocks noChangeAspect="1" noChangeArrowheads="1"/>
          </p:cNvSpPr>
          <p:nvPr/>
        </p:nvSpPr>
        <p:spPr bwMode="auto">
          <a:xfrm>
            <a:off x="4327525" y="183038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28" name="Oval 368"/>
          <p:cNvSpPr>
            <a:spLocks noChangeAspect="1" noChangeArrowheads="1"/>
          </p:cNvSpPr>
          <p:nvPr/>
        </p:nvSpPr>
        <p:spPr bwMode="auto">
          <a:xfrm>
            <a:off x="4265613" y="20431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29" name="Oval 369"/>
          <p:cNvSpPr>
            <a:spLocks noChangeAspect="1" noChangeArrowheads="1"/>
          </p:cNvSpPr>
          <p:nvPr/>
        </p:nvSpPr>
        <p:spPr bwMode="auto">
          <a:xfrm>
            <a:off x="3944938" y="18145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30" name="Oval 370"/>
          <p:cNvSpPr>
            <a:spLocks noChangeAspect="1" noChangeArrowheads="1"/>
          </p:cNvSpPr>
          <p:nvPr/>
        </p:nvSpPr>
        <p:spPr bwMode="auto">
          <a:xfrm>
            <a:off x="42513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31" name="Oval 371"/>
          <p:cNvSpPr>
            <a:spLocks noChangeAspect="1" noChangeArrowheads="1"/>
          </p:cNvSpPr>
          <p:nvPr/>
        </p:nvSpPr>
        <p:spPr bwMode="auto">
          <a:xfrm>
            <a:off x="4235450" y="1905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32" name="Oval 372"/>
          <p:cNvSpPr>
            <a:spLocks noChangeAspect="1" noChangeArrowheads="1"/>
          </p:cNvSpPr>
          <p:nvPr/>
        </p:nvSpPr>
        <p:spPr bwMode="auto">
          <a:xfrm>
            <a:off x="4037013"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33" name="Oval 373"/>
          <p:cNvSpPr>
            <a:spLocks noChangeAspect="1" noChangeArrowheads="1"/>
          </p:cNvSpPr>
          <p:nvPr/>
        </p:nvSpPr>
        <p:spPr bwMode="auto">
          <a:xfrm>
            <a:off x="4083050" y="18748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34" name="Oval 374"/>
          <p:cNvSpPr>
            <a:spLocks noChangeAspect="1" noChangeArrowheads="1"/>
          </p:cNvSpPr>
          <p:nvPr/>
        </p:nvSpPr>
        <p:spPr bwMode="auto">
          <a:xfrm>
            <a:off x="4083050"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35" name="Oval 375"/>
          <p:cNvSpPr>
            <a:spLocks noChangeAspect="1" noChangeArrowheads="1"/>
          </p:cNvSpPr>
          <p:nvPr/>
        </p:nvSpPr>
        <p:spPr bwMode="auto">
          <a:xfrm>
            <a:off x="4448175" y="186055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36" name="Oval 376"/>
          <p:cNvSpPr>
            <a:spLocks noChangeAspect="1" noChangeArrowheads="1"/>
          </p:cNvSpPr>
          <p:nvPr/>
        </p:nvSpPr>
        <p:spPr bwMode="auto">
          <a:xfrm>
            <a:off x="4327525" y="18605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37" name="Oval 377"/>
          <p:cNvSpPr>
            <a:spLocks noChangeAspect="1" noChangeArrowheads="1"/>
          </p:cNvSpPr>
          <p:nvPr/>
        </p:nvSpPr>
        <p:spPr bwMode="auto">
          <a:xfrm>
            <a:off x="5013325" y="21336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38" name="Oval 378"/>
          <p:cNvSpPr>
            <a:spLocks noChangeAspect="1" noChangeArrowheads="1"/>
          </p:cNvSpPr>
          <p:nvPr/>
        </p:nvSpPr>
        <p:spPr bwMode="auto">
          <a:xfrm>
            <a:off x="4205288" y="18907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39" name="Oval 379"/>
          <p:cNvSpPr>
            <a:spLocks noChangeAspect="1" noChangeArrowheads="1"/>
          </p:cNvSpPr>
          <p:nvPr/>
        </p:nvSpPr>
        <p:spPr bwMode="auto">
          <a:xfrm>
            <a:off x="4235450" y="17986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40" name="Oval 380"/>
          <p:cNvSpPr>
            <a:spLocks noChangeAspect="1" noChangeArrowheads="1"/>
          </p:cNvSpPr>
          <p:nvPr/>
        </p:nvSpPr>
        <p:spPr bwMode="auto">
          <a:xfrm>
            <a:off x="4098925" y="1981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41" name="Oval 381"/>
          <p:cNvSpPr>
            <a:spLocks noChangeAspect="1" noChangeArrowheads="1"/>
          </p:cNvSpPr>
          <p:nvPr/>
        </p:nvSpPr>
        <p:spPr bwMode="auto">
          <a:xfrm>
            <a:off x="4418013"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42" name="Oval 382"/>
          <p:cNvSpPr>
            <a:spLocks noChangeAspect="1" noChangeArrowheads="1"/>
          </p:cNvSpPr>
          <p:nvPr/>
        </p:nvSpPr>
        <p:spPr bwMode="auto">
          <a:xfrm>
            <a:off x="4235450" y="18145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43" name="Oval 383"/>
          <p:cNvSpPr>
            <a:spLocks noChangeAspect="1" noChangeArrowheads="1"/>
          </p:cNvSpPr>
          <p:nvPr/>
        </p:nvSpPr>
        <p:spPr bwMode="auto">
          <a:xfrm>
            <a:off x="4006850" y="18446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44" name="Oval 384"/>
          <p:cNvSpPr>
            <a:spLocks noChangeAspect="1" noChangeArrowheads="1"/>
          </p:cNvSpPr>
          <p:nvPr/>
        </p:nvSpPr>
        <p:spPr bwMode="auto">
          <a:xfrm>
            <a:off x="4083050"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45" name="Oval 385"/>
          <p:cNvSpPr>
            <a:spLocks noChangeAspect="1" noChangeArrowheads="1"/>
          </p:cNvSpPr>
          <p:nvPr/>
        </p:nvSpPr>
        <p:spPr bwMode="auto">
          <a:xfrm>
            <a:off x="4311650"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46" name="Oval 386"/>
          <p:cNvSpPr>
            <a:spLocks noChangeAspect="1" noChangeArrowheads="1"/>
          </p:cNvSpPr>
          <p:nvPr/>
        </p:nvSpPr>
        <p:spPr bwMode="auto">
          <a:xfrm>
            <a:off x="4632325" y="22098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47" name="Oval 387"/>
          <p:cNvSpPr>
            <a:spLocks noChangeAspect="1" noChangeArrowheads="1"/>
          </p:cNvSpPr>
          <p:nvPr/>
        </p:nvSpPr>
        <p:spPr bwMode="auto">
          <a:xfrm>
            <a:off x="4221163" y="19208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48" name="Oval 388"/>
          <p:cNvSpPr>
            <a:spLocks noChangeAspect="1" noChangeArrowheads="1"/>
          </p:cNvSpPr>
          <p:nvPr/>
        </p:nvSpPr>
        <p:spPr bwMode="auto">
          <a:xfrm>
            <a:off x="4632325" y="19050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49" name="Oval 389"/>
          <p:cNvSpPr>
            <a:spLocks noChangeAspect="1" noChangeArrowheads="1"/>
          </p:cNvSpPr>
          <p:nvPr/>
        </p:nvSpPr>
        <p:spPr bwMode="auto">
          <a:xfrm>
            <a:off x="46323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50" name="Oval 390"/>
          <p:cNvSpPr>
            <a:spLocks noChangeAspect="1" noChangeArrowheads="1"/>
          </p:cNvSpPr>
          <p:nvPr/>
        </p:nvSpPr>
        <p:spPr bwMode="auto">
          <a:xfrm>
            <a:off x="4327525" y="22098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51" name="Oval 391"/>
          <p:cNvSpPr>
            <a:spLocks noChangeAspect="1" noChangeArrowheads="1"/>
          </p:cNvSpPr>
          <p:nvPr/>
        </p:nvSpPr>
        <p:spPr bwMode="auto">
          <a:xfrm>
            <a:off x="4784725" y="2362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52" name="Oval 392"/>
          <p:cNvSpPr>
            <a:spLocks noChangeAspect="1" noChangeArrowheads="1"/>
          </p:cNvSpPr>
          <p:nvPr/>
        </p:nvSpPr>
        <p:spPr bwMode="auto">
          <a:xfrm>
            <a:off x="4325938"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53" name="Oval 393"/>
          <p:cNvSpPr>
            <a:spLocks noChangeAspect="1" noChangeArrowheads="1"/>
          </p:cNvSpPr>
          <p:nvPr/>
        </p:nvSpPr>
        <p:spPr bwMode="auto">
          <a:xfrm>
            <a:off x="5165725" y="1828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54" name="Oval 394"/>
          <p:cNvSpPr>
            <a:spLocks noChangeAspect="1" noChangeArrowheads="1"/>
          </p:cNvSpPr>
          <p:nvPr/>
        </p:nvSpPr>
        <p:spPr bwMode="auto">
          <a:xfrm>
            <a:off x="4418013" y="19510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55" name="Oval 395"/>
          <p:cNvSpPr>
            <a:spLocks noChangeAspect="1" noChangeArrowheads="1"/>
          </p:cNvSpPr>
          <p:nvPr/>
        </p:nvSpPr>
        <p:spPr bwMode="auto">
          <a:xfrm>
            <a:off x="4479925" y="20129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56" name="Oval 396"/>
          <p:cNvSpPr>
            <a:spLocks noChangeAspect="1" noChangeArrowheads="1"/>
          </p:cNvSpPr>
          <p:nvPr/>
        </p:nvSpPr>
        <p:spPr bwMode="auto">
          <a:xfrm>
            <a:off x="4295775" y="17526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57" name="Oval 397"/>
          <p:cNvSpPr>
            <a:spLocks noChangeAspect="1" noChangeArrowheads="1"/>
          </p:cNvSpPr>
          <p:nvPr/>
        </p:nvSpPr>
        <p:spPr bwMode="auto">
          <a:xfrm>
            <a:off x="4235450"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58" name="Oval 398"/>
          <p:cNvSpPr>
            <a:spLocks noChangeAspect="1" noChangeArrowheads="1"/>
          </p:cNvSpPr>
          <p:nvPr/>
        </p:nvSpPr>
        <p:spPr bwMode="auto">
          <a:xfrm>
            <a:off x="4418013" y="187483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59" name="Oval 399"/>
          <p:cNvSpPr>
            <a:spLocks noChangeAspect="1" noChangeArrowheads="1"/>
          </p:cNvSpPr>
          <p:nvPr/>
        </p:nvSpPr>
        <p:spPr bwMode="auto">
          <a:xfrm>
            <a:off x="44799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60" name="Oval 400"/>
          <p:cNvSpPr>
            <a:spLocks noChangeAspect="1" noChangeArrowheads="1"/>
          </p:cNvSpPr>
          <p:nvPr/>
        </p:nvSpPr>
        <p:spPr bwMode="auto">
          <a:xfrm>
            <a:off x="4022725" y="2286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61" name="Oval 401"/>
          <p:cNvSpPr>
            <a:spLocks noChangeAspect="1" noChangeArrowheads="1"/>
          </p:cNvSpPr>
          <p:nvPr/>
        </p:nvSpPr>
        <p:spPr bwMode="auto">
          <a:xfrm>
            <a:off x="4708525" y="19812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62" name="Oval 402"/>
          <p:cNvSpPr>
            <a:spLocks noChangeAspect="1" noChangeArrowheads="1"/>
          </p:cNvSpPr>
          <p:nvPr/>
        </p:nvSpPr>
        <p:spPr bwMode="auto">
          <a:xfrm>
            <a:off x="4143375"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63" name="Oval 403"/>
          <p:cNvSpPr>
            <a:spLocks noChangeAspect="1" noChangeArrowheads="1"/>
          </p:cNvSpPr>
          <p:nvPr/>
        </p:nvSpPr>
        <p:spPr bwMode="auto">
          <a:xfrm>
            <a:off x="4251325" y="1874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64" name="Oval 404"/>
          <p:cNvSpPr>
            <a:spLocks noChangeAspect="1" noChangeArrowheads="1"/>
          </p:cNvSpPr>
          <p:nvPr/>
        </p:nvSpPr>
        <p:spPr bwMode="auto">
          <a:xfrm>
            <a:off x="4159250" y="19970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65" name="Oval 405"/>
          <p:cNvSpPr>
            <a:spLocks noChangeAspect="1" noChangeArrowheads="1"/>
          </p:cNvSpPr>
          <p:nvPr/>
        </p:nvSpPr>
        <p:spPr bwMode="auto">
          <a:xfrm>
            <a:off x="4479925" y="20574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66" name="Oval 406"/>
          <p:cNvSpPr>
            <a:spLocks noChangeAspect="1" noChangeArrowheads="1"/>
          </p:cNvSpPr>
          <p:nvPr/>
        </p:nvSpPr>
        <p:spPr bwMode="auto">
          <a:xfrm>
            <a:off x="5241925" y="19050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67" name="Oval 407"/>
          <p:cNvSpPr>
            <a:spLocks noChangeAspect="1" noChangeArrowheads="1"/>
          </p:cNvSpPr>
          <p:nvPr/>
        </p:nvSpPr>
        <p:spPr bwMode="auto">
          <a:xfrm>
            <a:off x="4632325" y="2286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68" name="Oval 408"/>
          <p:cNvSpPr>
            <a:spLocks noChangeAspect="1" noChangeArrowheads="1"/>
          </p:cNvSpPr>
          <p:nvPr/>
        </p:nvSpPr>
        <p:spPr bwMode="auto">
          <a:xfrm>
            <a:off x="4556125" y="2286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69" name="Oval 409"/>
          <p:cNvSpPr>
            <a:spLocks noChangeAspect="1" noChangeArrowheads="1"/>
          </p:cNvSpPr>
          <p:nvPr/>
        </p:nvSpPr>
        <p:spPr bwMode="auto">
          <a:xfrm>
            <a:off x="4784725" y="1981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70" name="Oval 410"/>
          <p:cNvSpPr>
            <a:spLocks noChangeAspect="1" noChangeArrowheads="1"/>
          </p:cNvSpPr>
          <p:nvPr/>
        </p:nvSpPr>
        <p:spPr bwMode="auto">
          <a:xfrm>
            <a:off x="4937125" y="20574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71" name="Oval 411"/>
          <p:cNvSpPr>
            <a:spLocks noChangeAspect="1" noChangeArrowheads="1"/>
          </p:cNvSpPr>
          <p:nvPr/>
        </p:nvSpPr>
        <p:spPr bwMode="auto">
          <a:xfrm>
            <a:off x="4556125" y="1981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72" name="Oval 412"/>
          <p:cNvSpPr>
            <a:spLocks noChangeAspect="1" noChangeArrowheads="1"/>
          </p:cNvSpPr>
          <p:nvPr/>
        </p:nvSpPr>
        <p:spPr bwMode="auto">
          <a:xfrm>
            <a:off x="4159250" y="1752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73" name="Oval 413"/>
          <p:cNvSpPr>
            <a:spLocks noChangeAspect="1" noChangeArrowheads="1"/>
          </p:cNvSpPr>
          <p:nvPr/>
        </p:nvSpPr>
        <p:spPr bwMode="auto">
          <a:xfrm>
            <a:off x="4327525" y="2438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74" name="Oval 414"/>
          <p:cNvSpPr>
            <a:spLocks noChangeAspect="1" noChangeArrowheads="1"/>
          </p:cNvSpPr>
          <p:nvPr/>
        </p:nvSpPr>
        <p:spPr bwMode="auto">
          <a:xfrm>
            <a:off x="4175125" y="2362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75" name="Oval 415"/>
          <p:cNvSpPr>
            <a:spLocks noChangeAspect="1" noChangeArrowheads="1"/>
          </p:cNvSpPr>
          <p:nvPr/>
        </p:nvSpPr>
        <p:spPr bwMode="auto">
          <a:xfrm>
            <a:off x="4708525" y="18288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76" name="Oval 416"/>
          <p:cNvSpPr>
            <a:spLocks noChangeAspect="1" noChangeArrowheads="1"/>
          </p:cNvSpPr>
          <p:nvPr/>
        </p:nvSpPr>
        <p:spPr bwMode="auto">
          <a:xfrm>
            <a:off x="3946525"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77" name="Oval 417"/>
          <p:cNvSpPr>
            <a:spLocks noChangeAspect="1" noChangeArrowheads="1"/>
          </p:cNvSpPr>
          <p:nvPr/>
        </p:nvSpPr>
        <p:spPr bwMode="auto">
          <a:xfrm>
            <a:off x="4357688"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78" name="Oval 418"/>
          <p:cNvSpPr>
            <a:spLocks noChangeAspect="1" noChangeArrowheads="1"/>
          </p:cNvSpPr>
          <p:nvPr/>
        </p:nvSpPr>
        <p:spPr bwMode="auto">
          <a:xfrm>
            <a:off x="4418013" y="1860550"/>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79" name="Oval 419"/>
          <p:cNvSpPr>
            <a:spLocks noChangeAspect="1" noChangeArrowheads="1"/>
          </p:cNvSpPr>
          <p:nvPr/>
        </p:nvSpPr>
        <p:spPr bwMode="auto">
          <a:xfrm>
            <a:off x="5165725" y="2133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80" name="Oval 420"/>
          <p:cNvSpPr>
            <a:spLocks noChangeAspect="1" noChangeArrowheads="1"/>
          </p:cNvSpPr>
          <p:nvPr/>
        </p:nvSpPr>
        <p:spPr bwMode="auto">
          <a:xfrm>
            <a:off x="4251325" y="2514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81" name="Oval 421"/>
          <p:cNvSpPr>
            <a:spLocks noChangeAspect="1" noChangeArrowheads="1"/>
          </p:cNvSpPr>
          <p:nvPr/>
        </p:nvSpPr>
        <p:spPr bwMode="auto">
          <a:xfrm>
            <a:off x="4371975"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82" name="Oval 422"/>
          <p:cNvSpPr>
            <a:spLocks noChangeAspect="1" noChangeArrowheads="1"/>
          </p:cNvSpPr>
          <p:nvPr/>
        </p:nvSpPr>
        <p:spPr bwMode="auto">
          <a:xfrm>
            <a:off x="4251325" y="18891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83" name="Oval 423"/>
          <p:cNvSpPr>
            <a:spLocks noChangeAspect="1" noChangeArrowheads="1"/>
          </p:cNvSpPr>
          <p:nvPr/>
        </p:nvSpPr>
        <p:spPr bwMode="auto">
          <a:xfrm>
            <a:off x="5394325" y="18288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84" name="Oval 424"/>
          <p:cNvSpPr>
            <a:spLocks noChangeAspect="1" noChangeArrowheads="1"/>
          </p:cNvSpPr>
          <p:nvPr/>
        </p:nvSpPr>
        <p:spPr bwMode="auto">
          <a:xfrm>
            <a:off x="4052888" y="19812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85" name="Oval 425"/>
          <p:cNvSpPr>
            <a:spLocks noChangeAspect="1" noChangeArrowheads="1"/>
          </p:cNvSpPr>
          <p:nvPr/>
        </p:nvSpPr>
        <p:spPr bwMode="auto">
          <a:xfrm>
            <a:off x="4784725" y="22098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86" name="Oval 426"/>
          <p:cNvSpPr>
            <a:spLocks noChangeAspect="1" noChangeArrowheads="1"/>
          </p:cNvSpPr>
          <p:nvPr/>
        </p:nvSpPr>
        <p:spPr bwMode="auto">
          <a:xfrm>
            <a:off x="5470525" y="24384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87" name="Oval 427"/>
          <p:cNvSpPr>
            <a:spLocks noChangeAspect="1" noChangeArrowheads="1"/>
          </p:cNvSpPr>
          <p:nvPr/>
        </p:nvSpPr>
        <p:spPr bwMode="auto">
          <a:xfrm>
            <a:off x="4098925" y="2362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88" name="Oval 428"/>
          <p:cNvSpPr>
            <a:spLocks noChangeAspect="1" noChangeArrowheads="1"/>
          </p:cNvSpPr>
          <p:nvPr/>
        </p:nvSpPr>
        <p:spPr bwMode="auto">
          <a:xfrm>
            <a:off x="4860925" y="1828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89" name="Oval 429"/>
          <p:cNvSpPr>
            <a:spLocks noChangeAspect="1" noChangeArrowheads="1"/>
          </p:cNvSpPr>
          <p:nvPr/>
        </p:nvSpPr>
        <p:spPr bwMode="auto">
          <a:xfrm>
            <a:off x="5089525" y="25146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0" name="Oval 430"/>
          <p:cNvSpPr>
            <a:spLocks noChangeAspect="1" noChangeArrowheads="1"/>
          </p:cNvSpPr>
          <p:nvPr/>
        </p:nvSpPr>
        <p:spPr bwMode="auto">
          <a:xfrm>
            <a:off x="53181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1" name="Oval 431"/>
          <p:cNvSpPr>
            <a:spLocks noChangeAspect="1" noChangeArrowheads="1"/>
          </p:cNvSpPr>
          <p:nvPr/>
        </p:nvSpPr>
        <p:spPr bwMode="auto">
          <a:xfrm>
            <a:off x="4006850" y="20574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2" name="Oval 432"/>
          <p:cNvSpPr>
            <a:spLocks noChangeAspect="1" noChangeArrowheads="1"/>
          </p:cNvSpPr>
          <p:nvPr/>
        </p:nvSpPr>
        <p:spPr bwMode="auto">
          <a:xfrm>
            <a:off x="50133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3" name="Oval 433"/>
          <p:cNvSpPr>
            <a:spLocks noChangeAspect="1" noChangeArrowheads="1"/>
          </p:cNvSpPr>
          <p:nvPr/>
        </p:nvSpPr>
        <p:spPr bwMode="auto">
          <a:xfrm>
            <a:off x="56229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4" name="Oval 434"/>
          <p:cNvSpPr>
            <a:spLocks noChangeAspect="1" noChangeArrowheads="1"/>
          </p:cNvSpPr>
          <p:nvPr/>
        </p:nvSpPr>
        <p:spPr bwMode="auto">
          <a:xfrm>
            <a:off x="4083050" y="2209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5" name="Oval 435"/>
          <p:cNvSpPr>
            <a:spLocks noChangeAspect="1" noChangeArrowheads="1"/>
          </p:cNvSpPr>
          <p:nvPr/>
        </p:nvSpPr>
        <p:spPr bwMode="auto">
          <a:xfrm>
            <a:off x="4937125" y="19050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6" name="Oval 436"/>
          <p:cNvSpPr>
            <a:spLocks noChangeAspect="1" noChangeArrowheads="1"/>
          </p:cNvSpPr>
          <p:nvPr/>
        </p:nvSpPr>
        <p:spPr bwMode="auto">
          <a:xfrm>
            <a:off x="4251325" y="22860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7" name="Oval 437"/>
          <p:cNvSpPr>
            <a:spLocks noChangeAspect="1" noChangeArrowheads="1"/>
          </p:cNvSpPr>
          <p:nvPr/>
        </p:nvSpPr>
        <p:spPr bwMode="auto">
          <a:xfrm>
            <a:off x="3946525" y="2514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8" name="Oval 438"/>
          <p:cNvSpPr>
            <a:spLocks noChangeAspect="1" noChangeArrowheads="1"/>
          </p:cNvSpPr>
          <p:nvPr/>
        </p:nvSpPr>
        <p:spPr bwMode="auto">
          <a:xfrm>
            <a:off x="4632325" y="22098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699" name="Oval 439"/>
          <p:cNvSpPr>
            <a:spLocks noChangeAspect="1" noChangeArrowheads="1"/>
          </p:cNvSpPr>
          <p:nvPr/>
        </p:nvSpPr>
        <p:spPr bwMode="auto">
          <a:xfrm>
            <a:off x="4387850"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00" name="Oval 440"/>
          <p:cNvSpPr>
            <a:spLocks noChangeAspect="1" noChangeArrowheads="1"/>
          </p:cNvSpPr>
          <p:nvPr/>
        </p:nvSpPr>
        <p:spPr bwMode="auto">
          <a:xfrm>
            <a:off x="4403725" y="26670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01" name="AutoShape 441"/>
          <p:cNvSpPr>
            <a:spLocks noChangeAspect="1" noChangeArrowheads="1"/>
          </p:cNvSpPr>
          <p:nvPr/>
        </p:nvSpPr>
        <p:spPr bwMode="auto">
          <a:xfrm>
            <a:off x="838200" y="1722438"/>
            <a:ext cx="2193925" cy="1096962"/>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8702" name="Oval 442"/>
          <p:cNvSpPr>
            <a:spLocks noChangeAspect="1" noChangeArrowheads="1"/>
          </p:cNvSpPr>
          <p:nvPr/>
        </p:nvSpPr>
        <p:spPr bwMode="auto">
          <a:xfrm>
            <a:off x="1111250"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03" name="Oval 443"/>
          <p:cNvSpPr>
            <a:spLocks noChangeAspect="1" noChangeArrowheads="1"/>
          </p:cNvSpPr>
          <p:nvPr/>
        </p:nvSpPr>
        <p:spPr bwMode="auto">
          <a:xfrm>
            <a:off x="958850" y="19351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04" name="Oval 444"/>
          <p:cNvSpPr>
            <a:spLocks noChangeAspect="1" noChangeArrowheads="1"/>
          </p:cNvSpPr>
          <p:nvPr/>
        </p:nvSpPr>
        <p:spPr bwMode="auto">
          <a:xfrm>
            <a:off x="1416050" y="19351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05" name="Oval 445"/>
          <p:cNvSpPr>
            <a:spLocks noChangeAspect="1" noChangeArrowheads="1"/>
          </p:cNvSpPr>
          <p:nvPr/>
        </p:nvSpPr>
        <p:spPr bwMode="auto">
          <a:xfrm>
            <a:off x="1066800" y="20272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06" name="Oval 446"/>
          <p:cNvSpPr>
            <a:spLocks noChangeAspect="1" noChangeArrowheads="1"/>
          </p:cNvSpPr>
          <p:nvPr/>
        </p:nvSpPr>
        <p:spPr bwMode="auto">
          <a:xfrm>
            <a:off x="1355725"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07" name="Oval 447"/>
          <p:cNvSpPr>
            <a:spLocks noChangeAspect="1" noChangeArrowheads="1"/>
          </p:cNvSpPr>
          <p:nvPr/>
        </p:nvSpPr>
        <p:spPr bwMode="auto">
          <a:xfrm>
            <a:off x="1111250" y="19510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08" name="Oval 448"/>
          <p:cNvSpPr>
            <a:spLocks noChangeAspect="1" noChangeArrowheads="1"/>
          </p:cNvSpPr>
          <p:nvPr/>
        </p:nvSpPr>
        <p:spPr bwMode="auto">
          <a:xfrm>
            <a:off x="1173163" y="20113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09" name="Oval 449"/>
          <p:cNvSpPr>
            <a:spLocks noChangeAspect="1" noChangeArrowheads="1"/>
          </p:cNvSpPr>
          <p:nvPr/>
        </p:nvSpPr>
        <p:spPr bwMode="auto">
          <a:xfrm>
            <a:off x="1203325" y="20272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10" name="Oval 450"/>
          <p:cNvSpPr>
            <a:spLocks noChangeAspect="1" noChangeArrowheads="1"/>
          </p:cNvSpPr>
          <p:nvPr/>
        </p:nvSpPr>
        <p:spPr bwMode="auto">
          <a:xfrm>
            <a:off x="120332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11" name="Oval 451"/>
          <p:cNvSpPr>
            <a:spLocks noChangeAspect="1" noChangeArrowheads="1"/>
          </p:cNvSpPr>
          <p:nvPr/>
        </p:nvSpPr>
        <p:spPr bwMode="auto">
          <a:xfrm>
            <a:off x="1263650"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12" name="Oval 452"/>
          <p:cNvSpPr>
            <a:spLocks noChangeAspect="1" noChangeArrowheads="1"/>
          </p:cNvSpPr>
          <p:nvPr/>
        </p:nvSpPr>
        <p:spPr bwMode="auto">
          <a:xfrm>
            <a:off x="1127125"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13" name="Oval 453"/>
          <p:cNvSpPr>
            <a:spLocks noChangeAspect="1" noChangeArrowheads="1"/>
          </p:cNvSpPr>
          <p:nvPr/>
        </p:nvSpPr>
        <p:spPr bwMode="auto">
          <a:xfrm>
            <a:off x="1325563"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14" name="Oval 454"/>
          <p:cNvSpPr>
            <a:spLocks noChangeAspect="1" noChangeArrowheads="1"/>
          </p:cNvSpPr>
          <p:nvPr/>
        </p:nvSpPr>
        <p:spPr bwMode="auto">
          <a:xfrm>
            <a:off x="1295400" y="183038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15" name="Oval 455"/>
          <p:cNvSpPr>
            <a:spLocks noChangeAspect="1" noChangeArrowheads="1"/>
          </p:cNvSpPr>
          <p:nvPr/>
        </p:nvSpPr>
        <p:spPr bwMode="auto">
          <a:xfrm>
            <a:off x="1233488" y="20431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16" name="Oval 456"/>
          <p:cNvSpPr>
            <a:spLocks noChangeAspect="1" noChangeArrowheads="1"/>
          </p:cNvSpPr>
          <p:nvPr/>
        </p:nvSpPr>
        <p:spPr bwMode="auto">
          <a:xfrm>
            <a:off x="912813" y="18145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17" name="Oval 457"/>
          <p:cNvSpPr>
            <a:spLocks noChangeAspect="1" noChangeArrowheads="1"/>
          </p:cNvSpPr>
          <p:nvPr/>
        </p:nvSpPr>
        <p:spPr bwMode="auto">
          <a:xfrm>
            <a:off x="1219200"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18" name="Oval 458"/>
          <p:cNvSpPr>
            <a:spLocks noChangeAspect="1" noChangeArrowheads="1"/>
          </p:cNvSpPr>
          <p:nvPr/>
        </p:nvSpPr>
        <p:spPr bwMode="auto">
          <a:xfrm>
            <a:off x="1203325" y="1905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19" name="Oval 459"/>
          <p:cNvSpPr>
            <a:spLocks noChangeAspect="1" noChangeArrowheads="1"/>
          </p:cNvSpPr>
          <p:nvPr/>
        </p:nvSpPr>
        <p:spPr bwMode="auto">
          <a:xfrm>
            <a:off x="1004888"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20" name="Oval 460"/>
          <p:cNvSpPr>
            <a:spLocks noChangeAspect="1" noChangeArrowheads="1"/>
          </p:cNvSpPr>
          <p:nvPr/>
        </p:nvSpPr>
        <p:spPr bwMode="auto">
          <a:xfrm>
            <a:off x="1050925" y="18748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21" name="Oval 461"/>
          <p:cNvSpPr>
            <a:spLocks noChangeAspect="1" noChangeArrowheads="1"/>
          </p:cNvSpPr>
          <p:nvPr/>
        </p:nvSpPr>
        <p:spPr bwMode="auto">
          <a:xfrm>
            <a:off x="1050925"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22" name="Oval 462"/>
          <p:cNvSpPr>
            <a:spLocks noChangeAspect="1" noChangeArrowheads="1"/>
          </p:cNvSpPr>
          <p:nvPr/>
        </p:nvSpPr>
        <p:spPr bwMode="auto">
          <a:xfrm>
            <a:off x="1416050" y="186055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23" name="Oval 463"/>
          <p:cNvSpPr>
            <a:spLocks noChangeAspect="1" noChangeArrowheads="1"/>
          </p:cNvSpPr>
          <p:nvPr/>
        </p:nvSpPr>
        <p:spPr bwMode="auto">
          <a:xfrm>
            <a:off x="1295400" y="18605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24" name="Oval 464"/>
          <p:cNvSpPr>
            <a:spLocks noChangeAspect="1" noChangeArrowheads="1"/>
          </p:cNvSpPr>
          <p:nvPr/>
        </p:nvSpPr>
        <p:spPr bwMode="auto">
          <a:xfrm>
            <a:off x="1279525" y="19367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25" name="Oval 465"/>
          <p:cNvSpPr>
            <a:spLocks noChangeAspect="1" noChangeArrowheads="1"/>
          </p:cNvSpPr>
          <p:nvPr/>
        </p:nvSpPr>
        <p:spPr bwMode="auto">
          <a:xfrm>
            <a:off x="1173163" y="18907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26" name="Oval 466"/>
          <p:cNvSpPr>
            <a:spLocks noChangeAspect="1" noChangeArrowheads="1"/>
          </p:cNvSpPr>
          <p:nvPr/>
        </p:nvSpPr>
        <p:spPr bwMode="auto">
          <a:xfrm>
            <a:off x="1203325" y="17986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27" name="Oval 467"/>
          <p:cNvSpPr>
            <a:spLocks noChangeAspect="1" noChangeArrowheads="1"/>
          </p:cNvSpPr>
          <p:nvPr/>
        </p:nvSpPr>
        <p:spPr bwMode="auto">
          <a:xfrm>
            <a:off x="1066800" y="1981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28" name="Oval 468"/>
          <p:cNvSpPr>
            <a:spLocks noChangeAspect="1" noChangeArrowheads="1"/>
          </p:cNvSpPr>
          <p:nvPr/>
        </p:nvSpPr>
        <p:spPr bwMode="auto">
          <a:xfrm>
            <a:off x="1385888"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29" name="Oval 469"/>
          <p:cNvSpPr>
            <a:spLocks noChangeAspect="1" noChangeArrowheads="1"/>
          </p:cNvSpPr>
          <p:nvPr/>
        </p:nvSpPr>
        <p:spPr bwMode="auto">
          <a:xfrm>
            <a:off x="1203325" y="18145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30" name="Oval 470"/>
          <p:cNvSpPr>
            <a:spLocks noChangeAspect="1" noChangeArrowheads="1"/>
          </p:cNvSpPr>
          <p:nvPr/>
        </p:nvSpPr>
        <p:spPr bwMode="auto">
          <a:xfrm>
            <a:off x="974725" y="18446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31" name="Oval 471"/>
          <p:cNvSpPr>
            <a:spLocks noChangeAspect="1" noChangeArrowheads="1"/>
          </p:cNvSpPr>
          <p:nvPr/>
        </p:nvSpPr>
        <p:spPr bwMode="auto">
          <a:xfrm>
            <a:off x="10509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32" name="Oval 472"/>
          <p:cNvSpPr>
            <a:spLocks noChangeAspect="1" noChangeArrowheads="1"/>
          </p:cNvSpPr>
          <p:nvPr/>
        </p:nvSpPr>
        <p:spPr bwMode="auto">
          <a:xfrm>
            <a:off x="1279525"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33" name="Oval 473"/>
          <p:cNvSpPr>
            <a:spLocks noChangeAspect="1" noChangeArrowheads="1"/>
          </p:cNvSpPr>
          <p:nvPr/>
        </p:nvSpPr>
        <p:spPr bwMode="auto">
          <a:xfrm>
            <a:off x="1127125" y="18589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34" name="Oval 474"/>
          <p:cNvSpPr>
            <a:spLocks noChangeAspect="1" noChangeArrowheads="1"/>
          </p:cNvSpPr>
          <p:nvPr/>
        </p:nvSpPr>
        <p:spPr bwMode="auto">
          <a:xfrm>
            <a:off x="1189038" y="19208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35" name="Oval 475"/>
          <p:cNvSpPr>
            <a:spLocks noChangeAspect="1" noChangeArrowheads="1"/>
          </p:cNvSpPr>
          <p:nvPr/>
        </p:nvSpPr>
        <p:spPr bwMode="auto">
          <a:xfrm>
            <a:off x="1341438" y="19208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36" name="Oval 476"/>
          <p:cNvSpPr>
            <a:spLocks noChangeAspect="1" noChangeArrowheads="1"/>
          </p:cNvSpPr>
          <p:nvPr/>
        </p:nvSpPr>
        <p:spPr bwMode="auto">
          <a:xfrm>
            <a:off x="112712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37" name="Oval 477"/>
          <p:cNvSpPr>
            <a:spLocks noChangeAspect="1" noChangeArrowheads="1"/>
          </p:cNvSpPr>
          <p:nvPr/>
        </p:nvSpPr>
        <p:spPr bwMode="auto">
          <a:xfrm>
            <a:off x="1279525"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38" name="Oval 478"/>
          <p:cNvSpPr>
            <a:spLocks noChangeAspect="1" noChangeArrowheads="1"/>
          </p:cNvSpPr>
          <p:nvPr/>
        </p:nvSpPr>
        <p:spPr bwMode="auto">
          <a:xfrm>
            <a:off x="117157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39" name="Oval 479"/>
          <p:cNvSpPr>
            <a:spLocks noChangeAspect="1" noChangeArrowheads="1"/>
          </p:cNvSpPr>
          <p:nvPr/>
        </p:nvSpPr>
        <p:spPr bwMode="auto">
          <a:xfrm>
            <a:off x="1293813"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40" name="Oval 480"/>
          <p:cNvSpPr>
            <a:spLocks noChangeAspect="1" noChangeArrowheads="1"/>
          </p:cNvSpPr>
          <p:nvPr/>
        </p:nvSpPr>
        <p:spPr bwMode="auto">
          <a:xfrm>
            <a:off x="1050925" y="18891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41" name="Oval 481"/>
          <p:cNvSpPr>
            <a:spLocks noChangeAspect="1" noChangeArrowheads="1"/>
          </p:cNvSpPr>
          <p:nvPr/>
        </p:nvSpPr>
        <p:spPr bwMode="auto">
          <a:xfrm>
            <a:off x="1385888" y="19510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42" name="Oval 482"/>
          <p:cNvSpPr>
            <a:spLocks noChangeAspect="1" noChangeArrowheads="1"/>
          </p:cNvSpPr>
          <p:nvPr/>
        </p:nvSpPr>
        <p:spPr bwMode="auto">
          <a:xfrm>
            <a:off x="1447800" y="20129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43" name="Oval 483"/>
          <p:cNvSpPr>
            <a:spLocks noChangeAspect="1" noChangeArrowheads="1"/>
          </p:cNvSpPr>
          <p:nvPr/>
        </p:nvSpPr>
        <p:spPr bwMode="auto">
          <a:xfrm>
            <a:off x="1263650" y="17526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44" name="Oval 484"/>
          <p:cNvSpPr>
            <a:spLocks noChangeAspect="1" noChangeArrowheads="1"/>
          </p:cNvSpPr>
          <p:nvPr/>
        </p:nvSpPr>
        <p:spPr bwMode="auto">
          <a:xfrm>
            <a:off x="1203325"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45" name="Oval 485"/>
          <p:cNvSpPr>
            <a:spLocks noChangeAspect="1" noChangeArrowheads="1"/>
          </p:cNvSpPr>
          <p:nvPr/>
        </p:nvSpPr>
        <p:spPr bwMode="auto">
          <a:xfrm>
            <a:off x="1385888" y="187483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46" name="Oval 486"/>
          <p:cNvSpPr>
            <a:spLocks noChangeAspect="1" noChangeArrowheads="1"/>
          </p:cNvSpPr>
          <p:nvPr/>
        </p:nvSpPr>
        <p:spPr bwMode="auto">
          <a:xfrm>
            <a:off x="1447800"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47" name="Oval 487"/>
          <p:cNvSpPr>
            <a:spLocks noChangeAspect="1" noChangeArrowheads="1"/>
          </p:cNvSpPr>
          <p:nvPr/>
        </p:nvSpPr>
        <p:spPr bwMode="auto">
          <a:xfrm>
            <a:off x="10509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48" name="Oval 488"/>
          <p:cNvSpPr>
            <a:spLocks noChangeAspect="1" noChangeArrowheads="1"/>
          </p:cNvSpPr>
          <p:nvPr/>
        </p:nvSpPr>
        <p:spPr bwMode="auto">
          <a:xfrm>
            <a:off x="1127125" y="18748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49" name="Oval 489"/>
          <p:cNvSpPr>
            <a:spLocks noChangeAspect="1" noChangeArrowheads="1"/>
          </p:cNvSpPr>
          <p:nvPr/>
        </p:nvSpPr>
        <p:spPr bwMode="auto">
          <a:xfrm>
            <a:off x="1111250"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50" name="Oval 490"/>
          <p:cNvSpPr>
            <a:spLocks noChangeAspect="1" noChangeArrowheads="1"/>
          </p:cNvSpPr>
          <p:nvPr/>
        </p:nvSpPr>
        <p:spPr bwMode="auto">
          <a:xfrm>
            <a:off x="1219200" y="1874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51" name="Oval 491"/>
          <p:cNvSpPr>
            <a:spLocks noChangeAspect="1" noChangeArrowheads="1"/>
          </p:cNvSpPr>
          <p:nvPr/>
        </p:nvSpPr>
        <p:spPr bwMode="auto">
          <a:xfrm>
            <a:off x="1127125" y="19970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52" name="Oval 492"/>
          <p:cNvSpPr>
            <a:spLocks noChangeAspect="1" noChangeArrowheads="1"/>
          </p:cNvSpPr>
          <p:nvPr/>
        </p:nvSpPr>
        <p:spPr bwMode="auto">
          <a:xfrm>
            <a:off x="1050925" y="19510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53" name="Oval 493"/>
          <p:cNvSpPr>
            <a:spLocks noChangeAspect="1" noChangeArrowheads="1"/>
          </p:cNvSpPr>
          <p:nvPr/>
        </p:nvSpPr>
        <p:spPr bwMode="auto">
          <a:xfrm>
            <a:off x="11271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54" name="Oval 494"/>
          <p:cNvSpPr>
            <a:spLocks noChangeAspect="1" noChangeArrowheads="1"/>
          </p:cNvSpPr>
          <p:nvPr/>
        </p:nvSpPr>
        <p:spPr bwMode="auto">
          <a:xfrm>
            <a:off x="1265238"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55" name="Oval 495"/>
          <p:cNvSpPr>
            <a:spLocks noChangeAspect="1" noChangeArrowheads="1"/>
          </p:cNvSpPr>
          <p:nvPr/>
        </p:nvSpPr>
        <p:spPr bwMode="auto">
          <a:xfrm>
            <a:off x="1265238" y="192087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56" name="Oval 496"/>
          <p:cNvSpPr>
            <a:spLocks noChangeAspect="1" noChangeArrowheads="1"/>
          </p:cNvSpPr>
          <p:nvPr/>
        </p:nvSpPr>
        <p:spPr bwMode="auto">
          <a:xfrm>
            <a:off x="1050925" y="183038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57" name="Oval 497"/>
          <p:cNvSpPr>
            <a:spLocks noChangeAspect="1" noChangeArrowheads="1"/>
          </p:cNvSpPr>
          <p:nvPr/>
        </p:nvSpPr>
        <p:spPr bwMode="auto">
          <a:xfrm>
            <a:off x="1203325" y="18748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58" name="Oval 498"/>
          <p:cNvSpPr>
            <a:spLocks noChangeAspect="1" noChangeArrowheads="1"/>
          </p:cNvSpPr>
          <p:nvPr/>
        </p:nvSpPr>
        <p:spPr bwMode="auto">
          <a:xfrm>
            <a:off x="1233488" y="1997075"/>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59" name="Oval 499"/>
          <p:cNvSpPr>
            <a:spLocks noChangeAspect="1" noChangeArrowheads="1"/>
          </p:cNvSpPr>
          <p:nvPr/>
        </p:nvSpPr>
        <p:spPr bwMode="auto">
          <a:xfrm>
            <a:off x="1127125" y="1752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60" name="Oval 500"/>
          <p:cNvSpPr>
            <a:spLocks noChangeAspect="1" noChangeArrowheads="1"/>
          </p:cNvSpPr>
          <p:nvPr/>
        </p:nvSpPr>
        <p:spPr bwMode="auto">
          <a:xfrm>
            <a:off x="1050925" y="18446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61" name="Oval 501"/>
          <p:cNvSpPr>
            <a:spLocks noChangeAspect="1" noChangeArrowheads="1"/>
          </p:cNvSpPr>
          <p:nvPr/>
        </p:nvSpPr>
        <p:spPr bwMode="auto">
          <a:xfrm>
            <a:off x="105092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62" name="Oval 502"/>
          <p:cNvSpPr>
            <a:spLocks noChangeAspect="1" noChangeArrowheads="1"/>
          </p:cNvSpPr>
          <p:nvPr/>
        </p:nvSpPr>
        <p:spPr bwMode="auto">
          <a:xfrm>
            <a:off x="1081088" y="183038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63" name="Oval 503"/>
          <p:cNvSpPr>
            <a:spLocks noChangeAspect="1" noChangeArrowheads="1"/>
          </p:cNvSpPr>
          <p:nvPr/>
        </p:nvSpPr>
        <p:spPr bwMode="auto">
          <a:xfrm>
            <a:off x="914400"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64" name="Oval 504"/>
          <p:cNvSpPr>
            <a:spLocks noChangeAspect="1" noChangeArrowheads="1"/>
          </p:cNvSpPr>
          <p:nvPr/>
        </p:nvSpPr>
        <p:spPr bwMode="auto">
          <a:xfrm>
            <a:off x="1325563"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65" name="Oval 505"/>
          <p:cNvSpPr>
            <a:spLocks noChangeAspect="1" noChangeArrowheads="1"/>
          </p:cNvSpPr>
          <p:nvPr/>
        </p:nvSpPr>
        <p:spPr bwMode="auto">
          <a:xfrm>
            <a:off x="1385888" y="1860550"/>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66" name="Oval 506"/>
          <p:cNvSpPr>
            <a:spLocks noChangeAspect="1" noChangeArrowheads="1"/>
          </p:cNvSpPr>
          <p:nvPr/>
        </p:nvSpPr>
        <p:spPr bwMode="auto">
          <a:xfrm>
            <a:off x="1203325" y="19510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67" name="Oval 507"/>
          <p:cNvSpPr>
            <a:spLocks noChangeAspect="1" noChangeArrowheads="1"/>
          </p:cNvSpPr>
          <p:nvPr/>
        </p:nvSpPr>
        <p:spPr bwMode="auto">
          <a:xfrm>
            <a:off x="1189038" y="20113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68" name="Oval 508"/>
          <p:cNvSpPr>
            <a:spLocks noChangeAspect="1" noChangeArrowheads="1"/>
          </p:cNvSpPr>
          <p:nvPr/>
        </p:nvSpPr>
        <p:spPr bwMode="auto">
          <a:xfrm>
            <a:off x="1339850"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69" name="Oval 509"/>
          <p:cNvSpPr>
            <a:spLocks noChangeAspect="1" noChangeArrowheads="1"/>
          </p:cNvSpPr>
          <p:nvPr/>
        </p:nvSpPr>
        <p:spPr bwMode="auto">
          <a:xfrm>
            <a:off x="1219200" y="18891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70" name="Oval 510"/>
          <p:cNvSpPr>
            <a:spLocks noChangeAspect="1" noChangeArrowheads="1"/>
          </p:cNvSpPr>
          <p:nvPr/>
        </p:nvSpPr>
        <p:spPr bwMode="auto">
          <a:xfrm>
            <a:off x="1050925"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71" name="Oval 511"/>
          <p:cNvSpPr>
            <a:spLocks noChangeAspect="1" noChangeArrowheads="1"/>
          </p:cNvSpPr>
          <p:nvPr/>
        </p:nvSpPr>
        <p:spPr bwMode="auto">
          <a:xfrm>
            <a:off x="1020763" y="19812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72" name="Oval 512"/>
          <p:cNvSpPr>
            <a:spLocks noChangeAspect="1" noChangeArrowheads="1"/>
          </p:cNvSpPr>
          <p:nvPr/>
        </p:nvSpPr>
        <p:spPr bwMode="auto">
          <a:xfrm>
            <a:off x="1171575" y="19510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73" name="Oval 513"/>
          <p:cNvSpPr>
            <a:spLocks noChangeAspect="1" noChangeArrowheads="1"/>
          </p:cNvSpPr>
          <p:nvPr/>
        </p:nvSpPr>
        <p:spPr bwMode="auto">
          <a:xfrm>
            <a:off x="1293813" y="19510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74" name="Oval 514"/>
          <p:cNvSpPr>
            <a:spLocks noChangeAspect="1" noChangeArrowheads="1"/>
          </p:cNvSpPr>
          <p:nvPr/>
        </p:nvSpPr>
        <p:spPr bwMode="auto">
          <a:xfrm>
            <a:off x="1127125"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75" name="Oval 515"/>
          <p:cNvSpPr>
            <a:spLocks noChangeAspect="1" noChangeArrowheads="1"/>
          </p:cNvSpPr>
          <p:nvPr/>
        </p:nvSpPr>
        <p:spPr bwMode="auto">
          <a:xfrm>
            <a:off x="1050925" y="17827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76" name="Oval 516"/>
          <p:cNvSpPr>
            <a:spLocks noChangeAspect="1" noChangeArrowheads="1"/>
          </p:cNvSpPr>
          <p:nvPr/>
        </p:nvSpPr>
        <p:spPr bwMode="auto">
          <a:xfrm>
            <a:off x="1279525" y="18446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77" name="Oval 517"/>
          <p:cNvSpPr>
            <a:spLocks noChangeAspect="1" noChangeArrowheads="1"/>
          </p:cNvSpPr>
          <p:nvPr/>
        </p:nvSpPr>
        <p:spPr bwMode="auto">
          <a:xfrm>
            <a:off x="127952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78" name="Oval 518"/>
          <p:cNvSpPr>
            <a:spLocks noChangeAspect="1" noChangeArrowheads="1"/>
          </p:cNvSpPr>
          <p:nvPr/>
        </p:nvSpPr>
        <p:spPr bwMode="auto">
          <a:xfrm>
            <a:off x="974725" y="20574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79" name="Oval 519"/>
          <p:cNvSpPr>
            <a:spLocks noChangeAspect="1" noChangeArrowheads="1"/>
          </p:cNvSpPr>
          <p:nvPr/>
        </p:nvSpPr>
        <p:spPr bwMode="auto">
          <a:xfrm>
            <a:off x="127952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80" name="Oval 520"/>
          <p:cNvSpPr>
            <a:spLocks noChangeAspect="1" noChangeArrowheads="1"/>
          </p:cNvSpPr>
          <p:nvPr/>
        </p:nvSpPr>
        <p:spPr bwMode="auto">
          <a:xfrm>
            <a:off x="1279525" y="1981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81" name="Oval 521"/>
          <p:cNvSpPr>
            <a:spLocks noChangeAspect="1" noChangeArrowheads="1"/>
          </p:cNvSpPr>
          <p:nvPr/>
        </p:nvSpPr>
        <p:spPr bwMode="auto">
          <a:xfrm>
            <a:off x="1050925" y="2209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82" name="Oval 522"/>
          <p:cNvSpPr>
            <a:spLocks noChangeAspect="1" noChangeArrowheads="1"/>
          </p:cNvSpPr>
          <p:nvPr/>
        </p:nvSpPr>
        <p:spPr bwMode="auto">
          <a:xfrm>
            <a:off x="1279525" y="1874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83" name="Oval 523"/>
          <p:cNvSpPr>
            <a:spLocks noChangeAspect="1" noChangeArrowheads="1"/>
          </p:cNvSpPr>
          <p:nvPr/>
        </p:nvSpPr>
        <p:spPr bwMode="auto">
          <a:xfrm>
            <a:off x="1111250" y="19812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84" name="Oval 524"/>
          <p:cNvSpPr>
            <a:spLocks noChangeAspect="1" noChangeArrowheads="1"/>
          </p:cNvSpPr>
          <p:nvPr/>
        </p:nvSpPr>
        <p:spPr bwMode="auto">
          <a:xfrm>
            <a:off x="1050925" y="19812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85" name="Oval 525"/>
          <p:cNvSpPr>
            <a:spLocks noChangeAspect="1" noChangeArrowheads="1"/>
          </p:cNvSpPr>
          <p:nvPr/>
        </p:nvSpPr>
        <p:spPr bwMode="auto">
          <a:xfrm>
            <a:off x="1295400"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86" name="Oval 526"/>
          <p:cNvSpPr>
            <a:spLocks noChangeAspect="1" noChangeArrowheads="1"/>
          </p:cNvSpPr>
          <p:nvPr/>
        </p:nvSpPr>
        <p:spPr bwMode="auto">
          <a:xfrm>
            <a:off x="1355725"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87" name="Oval 527"/>
          <p:cNvSpPr>
            <a:spLocks noChangeAspect="1" noChangeArrowheads="1"/>
          </p:cNvSpPr>
          <p:nvPr/>
        </p:nvSpPr>
        <p:spPr bwMode="auto">
          <a:xfrm>
            <a:off x="1127125" y="18748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88" name="AutoShape 528"/>
          <p:cNvSpPr>
            <a:spLocks noChangeAspect="1" noChangeArrowheads="1"/>
          </p:cNvSpPr>
          <p:nvPr/>
        </p:nvSpPr>
        <p:spPr bwMode="auto">
          <a:xfrm>
            <a:off x="869950" y="3535363"/>
            <a:ext cx="2193925" cy="1096962"/>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8789" name="Oval 529"/>
          <p:cNvSpPr>
            <a:spLocks noChangeAspect="1" noChangeArrowheads="1"/>
          </p:cNvSpPr>
          <p:nvPr/>
        </p:nvSpPr>
        <p:spPr bwMode="auto">
          <a:xfrm>
            <a:off x="1006475" y="3779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90" name="Oval 530"/>
          <p:cNvSpPr>
            <a:spLocks noChangeAspect="1" noChangeArrowheads="1"/>
          </p:cNvSpPr>
          <p:nvPr/>
        </p:nvSpPr>
        <p:spPr bwMode="auto">
          <a:xfrm>
            <a:off x="1098550" y="40227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91" name="Oval 531"/>
          <p:cNvSpPr>
            <a:spLocks noChangeAspect="1" noChangeArrowheads="1"/>
          </p:cNvSpPr>
          <p:nvPr/>
        </p:nvSpPr>
        <p:spPr bwMode="auto">
          <a:xfrm>
            <a:off x="1447800" y="374808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92" name="Oval 532"/>
          <p:cNvSpPr>
            <a:spLocks noChangeAspect="1" noChangeArrowheads="1"/>
          </p:cNvSpPr>
          <p:nvPr/>
        </p:nvSpPr>
        <p:spPr bwMode="auto">
          <a:xfrm>
            <a:off x="1098550" y="3840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93" name="Oval 533"/>
          <p:cNvSpPr>
            <a:spLocks noChangeAspect="1" noChangeArrowheads="1"/>
          </p:cNvSpPr>
          <p:nvPr/>
        </p:nvSpPr>
        <p:spPr bwMode="auto">
          <a:xfrm>
            <a:off x="1387475" y="3932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94" name="Oval 534"/>
          <p:cNvSpPr>
            <a:spLocks noChangeAspect="1" noChangeArrowheads="1"/>
          </p:cNvSpPr>
          <p:nvPr/>
        </p:nvSpPr>
        <p:spPr bwMode="auto">
          <a:xfrm>
            <a:off x="1936750" y="41751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95" name="Oval 535"/>
          <p:cNvSpPr>
            <a:spLocks noChangeAspect="1" noChangeArrowheads="1"/>
          </p:cNvSpPr>
          <p:nvPr/>
        </p:nvSpPr>
        <p:spPr bwMode="auto">
          <a:xfrm>
            <a:off x="1204913" y="382428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96" name="Oval 536"/>
          <p:cNvSpPr>
            <a:spLocks noChangeAspect="1" noChangeArrowheads="1"/>
          </p:cNvSpPr>
          <p:nvPr/>
        </p:nvSpPr>
        <p:spPr bwMode="auto">
          <a:xfrm>
            <a:off x="1174750" y="42513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97" name="Oval 537"/>
          <p:cNvSpPr>
            <a:spLocks noChangeAspect="1" noChangeArrowheads="1"/>
          </p:cNvSpPr>
          <p:nvPr/>
        </p:nvSpPr>
        <p:spPr bwMode="auto">
          <a:xfrm>
            <a:off x="1235075" y="3687763"/>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98" name="Oval 538"/>
          <p:cNvSpPr>
            <a:spLocks noChangeAspect="1" noChangeArrowheads="1"/>
          </p:cNvSpPr>
          <p:nvPr/>
        </p:nvSpPr>
        <p:spPr bwMode="auto">
          <a:xfrm>
            <a:off x="1295400" y="3687763"/>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799" name="Oval 539"/>
          <p:cNvSpPr>
            <a:spLocks noChangeAspect="1" noChangeArrowheads="1"/>
          </p:cNvSpPr>
          <p:nvPr/>
        </p:nvSpPr>
        <p:spPr bwMode="auto">
          <a:xfrm>
            <a:off x="1158875" y="3840163"/>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00" name="Oval 540"/>
          <p:cNvSpPr>
            <a:spLocks noChangeAspect="1" noChangeArrowheads="1"/>
          </p:cNvSpPr>
          <p:nvPr/>
        </p:nvSpPr>
        <p:spPr bwMode="auto">
          <a:xfrm>
            <a:off x="1357313" y="38401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01" name="Oval 541"/>
          <p:cNvSpPr>
            <a:spLocks noChangeAspect="1" noChangeArrowheads="1"/>
          </p:cNvSpPr>
          <p:nvPr/>
        </p:nvSpPr>
        <p:spPr bwMode="auto">
          <a:xfrm>
            <a:off x="1327150" y="3643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02" name="Oval 542"/>
          <p:cNvSpPr>
            <a:spLocks noChangeAspect="1" noChangeArrowheads="1"/>
          </p:cNvSpPr>
          <p:nvPr/>
        </p:nvSpPr>
        <p:spPr bwMode="auto">
          <a:xfrm>
            <a:off x="1265238" y="385603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03" name="Oval 543"/>
          <p:cNvSpPr>
            <a:spLocks noChangeAspect="1" noChangeArrowheads="1"/>
          </p:cNvSpPr>
          <p:nvPr/>
        </p:nvSpPr>
        <p:spPr bwMode="auto">
          <a:xfrm>
            <a:off x="944563" y="362743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04" name="Oval 544"/>
          <p:cNvSpPr>
            <a:spLocks noChangeAspect="1" noChangeArrowheads="1"/>
          </p:cNvSpPr>
          <p:nvPr/>
        </p:nvSpPr>
        <p:spPr bwMode="auto">
          <a:xfrm>
            <a:off x="1250950" y="374808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05" name="Oval 545"/>
          <p:cNvSpPr>
            <a:spLocks noChangeAspect="1" noChangeArrowheads="1"/>
          </p:cNvSpPr>
          <p:nvPr/>
        </p:nvSpPr>
        <p:spPr bwMode="auto">
          <a:xfrm>
            <a:off x="1235075" y="37179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06" name="Oval 546"/>
          <p:cNvSpPr>
            <a:spLocks noChangeAspect="1" noChangeArrowheads="1"/>
          </p:cNvSpPr>
          <p:nvPr/>
        </p:nvSpPr>
        <p:spPr bwMode="auto">
          <a:xfrm>
            <a:off x="1036638" y="3687763"/>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07" name="Oval 547"/>
          <p:cNvSpPr>
            <a:spLocks noChangeAspect="1" noChangeArrowheads="1"/>
          </p:cNvSpPr>
          <p:nvPr/>
        </p:nvSpPr>
        <p:spPr bwMode="auto">
          <a:xfrm>
            <a:off x="1082675" y="36877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08" name="Oval 548"/>
          <p:cNvSpPr>
            <a:spLocks noChangeAspect="1" noChangeArrowheads="1"/>
          </p:cNvSpPr>
          <p:nvPr/>
        </p:nvSpPr>
        <p:spPr bwMode="auto">
          <a:xfrm>
            <a:off x="1082675" y="36115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09" name="Oval 549"/>
          <p:cNvSpPr>
            <a:spLocks noChangeAspect="1" noChangeArrowheads="1"/>
          </p:cNvSpPr>
          <p:nvPr/>
        </p:nvSpPr>
        <p:spPr bwMode="auto">
          <a:xfrm>
            <a:off x="1447800" y="36734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10" name="Oval 550"/>
          <p:cNvSpPr>
            <a:spLocks noChangeAspect="1" noChangeArrowheads="1"/>
          </p:cNvSpPr>
          <p:nvPr/>
        </p:nvSpPr>
        <p:spPr bwMode="auto">
          <a:xfrm>
            <a:off x="1327150" y="36734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11" name="Oval 551"/>
          <p:cNvSpPr>
            <a:spLocks noChangeAspect="1" noChangeArrowheads="1"/>
          </p:cNvSpPr>
          <p:nvPr/>
        </p:nvSpPr>
        <p:spPr bwMode="auto">
          <a:xfrm>
            <a:off x="2012950" y="39465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12" name="Oval 552"/>
          <p:cNvSpPr>
            <a:spLocks noChangeAspect="1" noChangeArrowheads="1"/>
          </p:cNvSpPr>
          <p:nvPr/>
        </p:nvSpPr>
        <p:spPr bwMode="auto">
          <a:xfrm>
            <a:off x="1204913" y="3703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13" name="Oval 553"/>
          <p:cNvSpPr>
            <a:spLocks noChangeAspect="1" noChangeArrowheads="1"/>
          </p:cNvSpPr>
          <p:nvPr/>
        </p:nvSpPr>
        <p:spPr bwMode="auto">
          <a:xfrm>
            <a:off x="1235075" y="36115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14" name="Oval 554"/>
          <p:cNvSpPr>
            <a:spLocks noChangeAspect="1" noChangeArrowheads="1"/>
          </p:cNvSpPr>
          <p:nvPr/>
        </p:nvSpPr>
        <p:spPr bwMode="auto">
          <a:xfrm>
            <a:off x="1098550" y="37941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15" name="Oval 555"/>
          <p:cNvSpPr>
            <a:spLocks noChangeAspect="1" noChangeArrowheads="1"/>
          </p:cNvSpPr>
          <p:nvPr/>
        </p:nvSpPr>
        <p:spPr bwMode="auto">
          <a:xfrm>
            <a:off x="1417638" y="3687763"/>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16" name="Oval 556"/>
          <p:cNvSpPr>
            <a:spLocks noChangeAspect="1" noChangeArrowheads="1"/>
          </p:cNvSpPr>
          <p:nvPr/>
        </p:nvSpPr>
        <p:spPr bwMode="auto">
          <a:xfrm>
            <a:off x="1235075" y="36274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17" name="Oval 557"/>
          <p:cNvSpPr>
            <a:spLocks noChangeAspect="1" noChangeArrowheads="1"/>
          </p:cNvSpPr>
          <p:nvPr/>
        </p:nvSpPr>
        <p:spPr bwMode="auto">
          <a:xfrm>
            <a:off x="1006475" y="36576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18" name="Oval 558"/>
          <p:cNvSpPr>
            <a:spLocks noChangeAspect="1" noChangeArrowheads="1"/>
          </p:cNvSpPr>
          <p:nvPr/>
        </p:nvSpPr>
        <p:spPr bwMode="auto">
          <a:xfrm>
            <a:off x="1082675" y="374808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19" name="Oval 559"/>
          <p:cNvSpPr>
            <a:spLocks noChangeAspect="1" noChangeArrowheads="1"/>
          </p:cNvSpPr>
          <p:nvPr/>
        </p:nvSpPr>
        <p:spPr bwMode="auto">
          <a:xfrm>
            <a:off x="1311275" y="36115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20" name="Oval 560"/>
          <p:cNvSpPr>
            <a:spLocks noChangeAspect="1" noChangeArrowheads="1"/>
          </p:cNvSpPr>
          <p:nvPr/>
        </p:nvSpPr>
        <p:spPr bwMode="auto">
          <a:xfrm>
            <a:off x="1631950" y="40227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21" name="Oval 561"/>
          <p:cNvSpPr>
            <a:spLocks noChangeAspect="1" noChangeArrowheads="1"/>
          </p:cNvSpPr>
          <p:nvPr/>
        </p:nvSpPr>
        <p:spPr bwMode="auto">
          <a:xfrm>
            <a:off x="1220788" y="37338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22" name="Oval 562"/>
          <p:cNvSpPr>
            <a:spLocks noChangeAspect="1" noChangeArrowheads="1"/>
          </p:cNvSpPr>
          <p:nvPr/>
        </p:nvSpPr>
        <p:spPr bwMode="auto">
          <a:xfrm>
            <a:off x="1631950" y="37179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23" name="Oval 563"/>
          <p:cNvSpPr>
            <a:spLocks noChangeAspect="1" noChangeArrowheads="1"/>
          </p:cNvSpPr>
          <p:nvPr/>
        </p:nvSpPr>
        <p:spPr bwMode="auto">
          <a:xfrm>
            <a:off x="1631950" y="38703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24" name="Oval 564"/>
          <p:cNvSpPr>
            <a:spLocks noChangeAspect="1" noChangeArrowheads="1"/>
          </p:cNvSpPr>
          <p:nvPr/>
        </p:nvSpPr>
        <p:spPr bwMode="auto">
          <a:xfrm>
            <a:off x="1327150" y="40227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25" name="Oval 565"/>
          <p:cNvSpPr>
            <a:spLocks noChangeAspect="1" noChangeArrowheads="1"/>
          </p:cNvSpPr>
          <p:nvPr/>
        </p:nvSpPr>
        <p:spPr bwMode="auto">
          <a:xfrm>
            <a:off x="1784350" y="41751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26" name="Oval 566"/>
          <p:cNvSpPr>
            <a:spLocks noChangeAspect="1" noChangeArrowheads="1"/>
          </p:cNvSpPr>
          <p:nvPr/>
        </p:nvSpPr>
        <p:spPr bwMode="auto">
          <a:xfrm>
            <a:off x="1325563" y="36115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27" name="Oval 567"/>
          <p:cNvSpPr>
            <a:spLocks noChangeAspect="1" noChangeArrowheads="1"/>
          </p:cNvSpPr>
          <p:nvPr/>
        </p:nvSpPr>
        <p:spPr bwMode="auto">
          <a:xfrm>
            <a:off x="2165350" y="36417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28" name="Oval 568"/>
          <p:cNvSpPr>
            <a:spLocks noChangeAspect="1" noChangeArrowheads="1"/>
          </p:cNvSpPr>
          <p:nvPr/>
        </p:nvSpPr>
        <p:spPr bwMode="auto">
          <a:xfrm>
            <a:off x="1417638" y="3763963"/>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29" name="Oval 569"/>
          <p:cNvSpPr>
            <a:spLocks noChangeAspect="1" noChangeArrowheads="1"/>
          </p:cNvSpPr>
          <p:nvPr/>
        </p:nvSpPr>
        <p:spPr bwMode="auto">
          <a:xfrm>
            <a:off x="1539875" y="3932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30" name="Oval 570"/>
          <p:cNvSpPr>
            <a:spLocks noChangeAspect="1" noChangeArrowheads="1"/>
          </p:cNvSpPr>
          <p:nvPr/>
        </p:nvSpPr>
        <p:spPr bwMode="auto">
          <a:xfrm>
            <a:off x="1295400" y="35655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31" name="Oval 571"/>
          <p:cNvSpPr>
            <a:spLocks noChangeAspect="1" noChangeArrowheads="1"/>
          </p:cNvSpPr>
          <p:nvPr/>
        </p:nvSpPr>
        <p:spPr bwMode="auto">
          <a:xfrm>
            <a:off x="1235075" y="3932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32" name="Oval 572"/>
          <p:cNvSpPr>
            <a:spLocks noChangeAspect="1" noChangeArrowheads="1"/>
          </p:cNvSpPr>
          <p:nvPr/>
        </p:nvSpPr>
        <p:spPr bwMode="auto">
          <a:xfrm>
            <a:off x="1417638" y="368776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33" name="Oval 573"/>
          <p:cNvSpPr>
            <a:spLocks noChangeAspect="1" noChangeArrowheads="1"/>
          </p:cNvSpPr>
          <p:nvPr/>
        </p:nvSpPr>
        <p:spPr bwMode="auto">
          <a:xfrm>
            <a:off x="1479550" y="374808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34" name="Oval 574"/>
          <p:cNvSpPr>
            <a:spLocks noChangeAspect="1" noChangeArrowheads="1"/>
          </p:cNvSpPr>
          <p:nvPr/>
        </p:nvSpPr>
        <p:spPr bwMode="auto">
          <a:xfrm>
            <a:off x="1022350" y="40989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35" name="Oval 575"/>
          <p:cNvSpPr>
            <a:spLocks noChangeAspect="1" noChangeArrowheads="1"/>
          </p:cNvSpPr>
          <p:nvPr/>
        </p:nvSpPr>
        <p:spPr bwMode="auto">
          <a:xfrm>
            <a:off x="1708150" y="37941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36" name="Oval 576"/>
          <p:cNvSpPr>
            <a:spLocks noChangeAspect="1" noChangeArrowheads="1"/>
          </p:cNvSpPr>
          <p:nvPr/>
        </p:nvSpPr>
        <p:spPr bwMode="auto">
          <a:xfrm>
            <a:off x="1143000" y="3840163"/>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37" name="Oval 577"/>
          <p:cNvSpPr>
            <a:spLocks noChangeAspect="1" noChangeArrowheads="1"/>
          </p:cNvSpPr>
          <p:nvPr/>
        </p:nvSpPr>
        <p:spPr bwMode="auto">
          <a:xfrm>
            <a:off x="1250950" y="36877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38" name="Oval 578"/>
          <p:cNvSpPr>
            <a:spLocks noChangeAspect="1" noChangeArrowheads="1"/>
          </p:cNvSpPr>
          <p:nvPr/>
        </p:nvSpPr>
        <p:spPr bwMode="auto">
          <a:xfrm>
            <a:off x="1158875" y="4160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39" name="Oval 579"/>
          <p:cNvSpPr>
            <a:spLocks noChangeAspect="1" noChangeArrowheads="1"/>
          </p:cNvSpPr>
          <p:nvPr/>
        </p:nvSpPr>
        <p:spPr bwMode="auto">
          <a:xfrm>
            <a:off x="1479550" y="38703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40" name="Oval 580"/>
          <p:cNvSpPr>
            <a:spLocks noChangeAspect="1" noChangeArrowheads="1"/>
          </p:cNvSpPr>
          <p:nvPr/>
        </p:nvSpPr>
        <p:spPr bwMode="auto">
          <a:xfrm>
            <a:off x="2241550" y="37179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41" name="Oval 581"/>
          <p:cNvSpPr>
            <a:spLocks noChangeAspect="1" noChangeArrowheads="1"/>
          </p:cNvSpPr>
          <p:nvPr/>
        </p:nvSpPr>
        <p:spPr bwMode="auto">
          <a:xfrm>
            <a:off x="1631950" y="40989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42" name="Oval 582"/>
          <p:cNvSpPr>
            <a:spLocks noChangeAspect="1" noChangeArrowheads="1"/>
          </p:cNvSpPr>
          <p:nvPr/>
        </p:nvSpPr>
        <p:spPr bwMode="auto">
          <a:xfrm>
            <a:off x="1555750" y="40989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43" name="Oval 583"/>
          <p:cNvSpPr>
            <a:spLocks noChangeAspect="1" noChangeArrowheads="1"/>
          </p:cNvSpPr>
          <p:nvPr/>
        </p:nvSpPr>
        <p:spPr bwMode="auto">
          <a:xfrm>
            <a:off x="1784350" y="37941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44" name="Oval 584"/>
          <p:cNvSpPr>
            <a:spLocks noChangeAspect="1" noChangeArrowheads="1"/>
          </p:cNvSpPr>
          <p:nvPr/>
        </p:nvSpPr>
        <p:spPr bwMode="auto">
          <a:xfrm>
            <a:off x="1936750" y="38703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45" name="Oval 585"/>
          <p:cNvSpPr>
            <a:spLocks noChangeAspect="1" noChangeArrowheads="1"/>
          </p:cNvSpPr>
          <p:nvPr/>
        </p:nvSpPr>
        <p:spPr bwMode="auto">
          <a:xfrm>
            <a:off x="1555750" y="37941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46" name="Oval 586"/>
          <p:cNvSpPr>
            <a:spLocks noChangeAspect="1" noChangeArrowheads="1"/>
          </p:cNvSpPr>
          <p:nvPr/>
        </p:nvSpPr>
        <p:spPr bwMode="auto">
          <a:xfrm>
            <a:off x="1158875" y="35655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47" name="Oval 587"/>
          <p:cNvSpPr>
            <a:spLocks noChangeAspect="1" noChangeArrowheads="1"/>
          </p:cNvSpPr>
          <p:nvPr/>
        </p:nvSpPr>
        <p:spPr bwMode="auto">
          <a:xfrm>
            <a:off x="1327150" y="42513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48" name="Oval 588"/>
          <p:cNvSpPr>
            <a:spLocks noChangeAspect="1" noChangeArrowheads="1"/>
          </p:cNvSpPr>
          <p:nvPr/>
        </p:nvSpPr>
        <p:spPr bwMode="auto">
          <a:xfrm>
            <a:off x="1082675" y="42370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49" name="Oval 589"/>
          <p:cNvSpPr>
            <a:spLocks noChangeAspect="1" noChangeArrowheads="1"/>
          </p:cNvSpPr>
          <p:nvPr/>
        </p:nvSpPr>
        <p:spPr bwMode="auto">
          <a:xfrm>
            <a:off x="1708150" y="36417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50" name="Oval 590"/>
          <p:cNvSpPr>
            <a:spLocks noChangeAspect="1" noChangeArrowheads="1"/>
          </p:cNvSpPr>
          <p:nvPr/>
        </p:nvSpPr>
        <p:spPr bwMode="auto">
          <a:xfrm>
            <a:off x="946150" y="36115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51" name="Oval 591"/>
          <p:cNvSpPr>
            <a:spLocks noChangeAspect="1" noChangeArrowheads="1"/>
          </p:cNvSpPr>
          <p:nvPr/>
        </p:nvSpPr>
        <p:spPr bwMode="auto">
          <a:xfrm>
            <a:off x="1357313" y="36115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52" name="Oval 592"/>
          <p:cNvSpPr>
            <a:spLocks noChangeAspect="1" noChangeArrowheads="1"/>
          </p:cNvSpPr>
          <p:nvPr/>
        </p:nvSpPr>
        <p:spPr bwMode="auto">
          <a:xfrm>
            <a:off x="1417638" y="3673475"/>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53" name="Oval 593"/>
          <p:cNvSpPr>
            <a:spLocks noChangeAspect="1" noChangeArrowheads="1"/>
          </p:cNvSpPr>
          <p:nvPr/>
        </p:nvSpPr>
        <p:spPr bwMode="auto">
          <a:xfrm>
            <a:off x="2165350" y="39465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54" name="Oval 594"/>
          <p:cNvSpPr>
            <a:spLocks noChangeAspect="1" noChangeArrowheads="1"/>
          </p:cNvSpPr>
          <p:nvPr/>
        </p:nvSpPr>
        <p:spPr bwMode="auto">
          <a:xfrm>
            <a:off x="1250950" y="43275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55" name="Oval 595"/>
          <p:cNvSpPr>
            <a:spLocks noChangeAspect="1" noChangeArrowheads="1"/>
          </p:cNvSpPr>
          <p:nvPr/>
        </p:nvSpPr>
        <p:spPr bwMode="auto">
          <a:xfrm>
            <a:off x="1371600" y="3779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56" name="Oval 596"/>
          <p:cNvSpPr>
            <a:spLocks noChangeAspect="1" noChangeArrowheads="1"/>
          </p:cNvSpPr>
          <p:nvPr/>
        </p:nvSpPr>
        <p:spPr bwMode="auto">
          <a:xfrm>
            <a:off x="1250950" y="370205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57" name="Oval 597"/>
          <p:cNvSpPr>
            <a:spLocks noChangeAspect="1" noChangeArrowheads="1"/>
          </p:cNvSpPr>
          <p:nvPr/>
        </p:nvSpPr>
        <p:spPr bwMode="auto">
          <a:xfrm>
            <a:off x="2393950" y="36417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58" name="Oval 598"/>
          <p:cNvSpPr>
            <a:spLocks noChangeAspect="1" noChangeArrowheads="1"/>
          </p:cNvSpPr>
          <p:nvPr/>
        </p:nvSpPr>
        <p:spPr bwMode="auto">
          <a:xfrm>
            <a:off x="1052513" y="37941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59" name="Oval 599"/>
          <p:cNvSpPr>
            <a:spLocks noChangeAspect="1" noChangeArrowheads="1"/>
          </p:cNvSpPr>
          <p:nvPr/>
        </p:nvSpPr>
        <p:spPr bwMode="auto">
          <a:xfrm>
            <a:off x="1784350" y="40227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60" name="Oval 600"/>
          <p:cNvSpPr>
            <a:spLocks noChangeAspect="1" noChangeArrowheads="1"/>
          </p:cNvSpPr>
          <p:nvPr/>
        </p:nvSpPr>
        <p:spPr bwMode="auto">
          <a:xfrm>
            <a:off x="2378075" y="40687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61" name="Oval 601"/>
          <p:cNvSpPr>
            <a:spLocks noChangeAspect="1" noChangeArrowheads="1"/>
          </p:cNvSpPr>
          <p:nvPr/>
        </p:nvSpPr>
        <p:spPr bwMode="auto">
          <a:xfrm>
            <a:off x="1098550" y="41751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62" name="Oval 602"/>
          <p:cNvSpPr>
            <a:spLocks noChangeAspect="1" noChangeArrowheads="1"/>
          </p:cNvSpPr>
          <p:nvPr/>
        </p:nvSpPr>
        <p:spPr bwMode="auto">
          <a:xfrm>
            <a:off x="1860550" y="377825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63" name="Oval 603"/>
          <p:cNvSpPr>
            <a:spLocks noChangeAspect="1" noChangeArrowheads="1"/>
          </p:cNvSpPr>
          <p:nvPr/>
        </p:nvSpPr>
        <p:spPr bwMode="auto">
          <a:xfrm>
            <a:off x="2089150" y="43275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64" name="Oval 604"/>
          <p:cNvSpPr>
            <a:spLocks noChangeAspect="1" noChangeArrowheads="1"/>
          </p:cNvSpPr>
          <p:nvPr/>
        </p:nvSpPr>
        <p:spPr bwMode="auto">
          <a:xfrm>
            <a:off x="2317750" y="38703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65" name="Oval 605"/>
          <p:cNvSpPr>
            <a:spLocks noChangeAspect="1" noChangeArrowheads="1"/>
          </p:cNvSpPr>
          <p:nvPr/>
        </p:nvSpPr>
        <p:spPr bwMode="auto">
          <a:xfrm>
            <a:off x="1006475" y="38703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66" name="Oval 606"/>
          <p:cNvSpPr>
            <a:spLocks noChangeAspect="1" noChangeArrowheads="1"/>
          </p:cNvSpPr>
          <p:nvPr/>
        </p:nvSpPr>
        <p:spPr bwMode="auto">
          <a:xfrm>
            <a:off x="2012950" y="38703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67" name="Oval 607"/>
          <p:cNvSpPr>
            <a:spLocks noChangeAspect="1" noChangeArrowheads="1"/>
          </p:cNvSpPr>
          <p:nvPr/>
        </p:nvSpPr>
        <p:spPr bwMode="auto">
          <a:xfrm>
            <a:off x="2622550" y="38703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68" name="Oval 608"/>
          <p:cNvSpPr>
            <a:spLocks noChangeAspect="1" noChangeArrowheads="1"/>
          </p:cNvSpPr>
          <p:nvPr/>
        </p:nvSpPr>
        <p:spPr bwMode="auto">
          <a:xfrm>
            <a:off x="1082675" y="40227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69" name="Oval 609"/>
          <p:cNvSpPr>
            <a:spLocks noChangeAspect="1" noChangeArrowheads="1"/>
          </p:cNvSpPr>
          <p:nvPr/>
        </p:nvSpPr>
        <p:spPr bwMode="auto">
          <a:xfrm>
            <a:off x="2089150" y="3779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70" name="Oval 610"/>
          <p:cNvSpPr>
            <a:spLocks noChangeAspect="1" noChangeArrowheads="1"/>
          </p:cNvSpPr>
          <p:nvPr/>
        </p:nvSpPr>
        <p:spPr bwMode="auto">
          <a:xfrm>
            <a:off x="1250950" y="40989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71" name="Oval 611"/>
          <p:cNvSpPr>
            <a:spLocks noChangeAspect="1" noChangeArrowheads="1"/>
          </p:cNvSpPr>
          <p:nvPr/>
        </p:nvSpPr>
        <p:spPr bwMode="auto">
          <a:xfrm>
            <a:off x="946150" y="43275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72" name="Oval 612"/>
          <p:cNvSpPr>
            <a:spLocks noChangeAspect="1" noChangeArrowheads="1"/>
          </p:cNvSpPr>
          <p:nvPr/>
        </p:nvSpPr>
        <p:spPr bwMode="auto">
          <a:xfrm>
            <a:off x="1631950" y="40227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73" name="Oval 613"/>
          <p:cNvSpPr>
            <a:spLocks noChangeAspect="1" noChangeArrowheads="1"/>
          </p:cNvSpPr>
          <p:nvPr/>
        </p:nvSpPr>
        <p:spPr bwMode="auto">
          <a:xfrm>
            <a:off x="1387475" y="38401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74" name="Oval 614"/>
          <p:cNvSpPr>
            <a:spLocks noChangeAspect="1" noChangeArrowheads="1"/>
          </p:cNvSpPr>
          <p:nvPr/>
        </p:nvSpPr>
        <p:spPr bwMode="auto">
          <a:xfrm>
            <a:off x="1403350" y="44799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nvGrpSpPr>
          <p:cNvPr id="68875" name="Group 615"/>
          <p:cNvGrpSpPr>
            <a:grpSpLocks/>
          </p:cNvGrpSpPr>
          <p:nvPr/>
        </p:nvGrpSpPr>
        <p:grpSpPr bwMode="auto">
          <a:xfrm>
            <a:off x="3917950" y="3505200"/>
            <a:ext cx="2193925" cy="1096963"/>
            <a:chOff x="1690" y="1565"/>
            <a:chExt cx="1382" cy="691"/>
          </a:xfrm>
        </p:grpSpPr>
        <p:sp>
          <p:nvSpPr>
            <p:cNvPr id="69247" name="AutoShape 616"/>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9248" name="Oval 617"/>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49" name="Oval 618"/>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50" name="Oval 619"/>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51" name="Oval 620"/>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52" name="Oval 621"/>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53" name="Oval 622"/>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54" name="Oval 623"/>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55" name="Oval 624"/>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56" name="Oval 625"/>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57" name="Oval 626"/>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58" name="Oval 627"/>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59" name="Oval 628"/>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60" name="Oval 629"/>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61" name="Oval 630"/>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62" name="Oval 631"/>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63" name="Oval 632"/>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64" name="Oval 633"/>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65" name="Oval 634"/>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66" name="Oval 635"/>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67" name="Oval 636"/>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68" name="Oval 637"/>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69" name="Oval 638"/>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70" name="Oval 639"/>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71" name="Oval 640"/>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72" name="Oval 641"/>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73" name="Oval 642"/>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74" name="Oval 643"/>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75" name="Oval 644"/>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76" name="Oval 645"/>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77" name="Oval 646"/>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78" name="Oval 647"/>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79" name="Oval 648"/>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80" name="Oval 649"/>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81" name="Oval 650"/>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82" name="Oval 651"/>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83" name="Oval 652"/>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84" name="Oval 653"/>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85" name="Oval 654"/>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86" name="Oval 655"/>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87" name="Oval 656"/>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88" name="Oval 657"/>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89" name="Oval 658"/>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90" name="Oval 659"/>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91" name="Oval 660"/>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92" name="Oval 661"/>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93" name="Oval 662"/>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94" name="Oval 663"/>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95" name="Oval 664"/>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96" name="Oval 665"/>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97" name="Oval 666"/>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98" name="Oval 667"/>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99" name="Oval 668"/>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00" name="Oval 669"/>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01" name="Oval 670"/>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02" name="Oval 671"/>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03" name="Oval 672"/>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04" name="Oval 673"/>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05" name="Oval 674"/>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06" name="Oval 675"/>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07" name="Oval 676"/>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08" name="Oval 677"/>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09" name="Oval 678"/>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10" name="Oval 679"/>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11" name="Oval 680"/>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12" name="Oval 681"/>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13" name="Oval 682"/>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14" name="Oval 683"/>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15" name="Oval 684"/>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16" name="Oval 685"/>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17" name="Oval 686"/>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18" name="Oval 687"/>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19" name="Oval 688"/>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20" name="Oval 689"/>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21" name="Oval 690"/>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22" name="Oval 691"/>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23" name="Oval 692"/>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24" name="Oval 693"/>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25" name="Oval 694"/>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26" name="Oval 695"/>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27" name="Oval 696"/>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28" name="Oval 697"/>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29" name="Oval 698"/>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30" name="Oval 699"/>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31" name="Oval 700"/>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32" name="Oval 701"/>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333" name="Oval 702"/>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68876" name="Group 703"/>
          <p:cNvGrpSpPr>
            <a:grpSpLocks/>
          </p:cNvGrpSpPr>
          <p:nvPr/>
        </p:nvGrpSpPr>
        <p:grpSpPr bwMode="auto">
          <a:xfrm>
            <a:off x="6873875" y="3505200"/>
            <a:ext cx="2193925" cy="1096963"/>
            <a:chOff x="4186" y="1599"/>
            <a:chExt cx="1382" cy="691"/>
          </a:xfrm>
        </p:grpSpPr>
        <p:sp>
          <p:nvSpPr>
            <p:cNvPr id="69160" name="AutoShape 704"/>
            <p:cNvSpPr>
              <a:spLocks noChangeAspect="1" noChangeArrowheads="1"/>
            </p:cNvSpPr>
            <p:nvPr/>
          </p:nvSpPr>
          <p:spPr bwMode="auto">
            <a:xfrm>
              <a:off x="4186" y="1599"/>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9161" name="Oval 705"/>
            <p:cNvSpPr>
              <a:spLocks noChangeAspect="1" noChangeArrowheads="1"/>
            </p:cNvSpPr>
            <p:nvPr/>
          </p:nvSpPr>
          <p:spPr bwMode="auto">
            <a:xfrm>
              <a:off x="428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62" name="Oval 706"/>
            <p:cNvSpPr>
              <a:spLocks noChangeAspect="1" noChangeArrowheads="1"/>
            </p:cNvSpPr>
            <p:nvPr/>
          </p:nvSpPr>
          <p:spPr bwMode="auto">
            <a:xfrm>
              <a:off x="4262"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63" name="Oval 707"/>
            <p:cNvSpPr>
              <a:spLocks noChangeAspect="1" noChangeArrowheads="1"/>
            </p:cNvSpPr>
            <p:nvPr/>
          </p:nvSpPr>
          <p:spPr bwMode="auto">
            <a:xfrm>
              <a:off x="4550"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64" name="Oval 708"/>
            <p:cNvSpPr>
              <a:spLocks noChangeAspect="1" noChangeArrowheads="1"/>
            </p:cNvSpPr>
            <p:nvPr/>
          </p:nvSpPr>
          <p:spPr bwMode="auto">
            <a:xfrm>
              <a:off x="4282"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65" name="Oval 709"/>
            <p:cNvSpPr>
              <a:spLocks noChangeAspect="1" noChangeArrowheads="1"/>
            </p:cNvSpPr>
            <p:nvPr/>
          </p:nvSpPr>
          <p:spPr bwMode="auto">
            <a:xfrm>
              <a:off x="451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66" name="Oval 710"/>
            <p:cNvSpPr>
              <a:spLocks noChangeAspect="1" noChangeArrowheads="1"/>
            </p:cNvSpPr>
            <p:nvPr/>
          </p:nvSpPr>
          <p:spPr bwMode="auto">
            <a:xfrm>
              <a:off x="4550"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67" name="Oval 711"/>
            <p:cNvSpPr>
              <a:spLocks noChangeAspect="1" noChangeArrowheads="1"/>
            </p:cNvSpPr>
            <p:nvPr/>
          </p:nvSpPr>
          <p:spPr bwMode="auto">
            <a:xfrm>
              <a:off x="4589"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68" name="Oval 712"/>
            <p:cNvSpPr>
              <a:spLocks noChangeAspect="1" noChangeArrowheads="1"/>
            </p:cNvSpPr>
            <p:nvPr/>
          </p:nvSpPr>
          <p:spPr bwMode="auto">
            <a:xfrm>
              <a:off x="462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69" name="Oval 713"/>
            <p:cNvSpPr>
              <a:spLocks noChangeAspect="1" noChangeArrowheads="1"/>
            </p:cNvSpPr>
            <p:nvPr/>
          </p:nvSpPr>
          <p:spPr bwMode="auto">
            <a:xfrm>
              <a:off x="4665"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70" name="Oval 714"/>
            <p:cNvSpPr>
              <a:spLocks noChangeAspect="1" noChangeArrowheads="1"/>
            </p:cNvSpPr>
            <p:nvPr/>
          </p:nvSpPr>
          <p:spPr bwMode="auto">
            <a:xfrm>
              <a:off x="4454"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71" name="Oval 715"/>
            <p:cNvSpPr>
              <a:spLocks noChangeAspect="1" noChangeArrowheads="1"/>
            </p:cNvSpPr>
            <p:nvPr/>
          </p:nvSpPr>
          <p:spPr bwMode="auto">
            <a:xfrm>
              <a:off x="4742" y="209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72" name="Oval 716"/>
            <p:cNvSpPr>
              <a:spLocks noChangeAspect="1" noChangeArrowheads="1"/>
            </p:cNvSpPr>
            <p:nvPr/>
          </p:nvSpPr>
          <p:spPr bwMode="auto">
            <a:xfrm>
              <a:off x="4493" y="211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73" name="Oval 717"/>
            <p:cNvSpPr>
              <a:spLocks noChangeAspect="1" noChangeArrowheads="1"/>
            </p:cNvSpPr>
            <p:nvPr/>
          </p:nvSpPr>
          <p:spPr bwMode="auto">
            <a:xfrm>
              <a:off x="4896" y="213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74" name="Oval 718"/>
            <p:cNvSpPr>
              <a:spLocks noChangeAspect="1" noChangeArrowheads="1"/>
            </p:cNvSpPr>
            <p:nvPr/>
          </p:nvSpPr>
          <p:spPr bwMode="auto">
            <a:xfrm>
              <a:off x="4857"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75" name="Oval 719"/>
            <p:cNvSpPr>
              <a:spLocks noChangeAspect="1" noChangeArrowheads="1"/>
            </p:cNvSpPr>
            <p:nvPr/>
          </p:nvSpPr>
          <p:spPr bwMode="auto">
            <a:xfrm>
              <a:off x="4665" y="16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76" name="Oval 720"/>
            <p:cNvSpPr>
              <a:spLocks noChangeAspect="1" noChangeArrowheads="1"/>
            </p:cNvSpPr>
            <p:nvPr/>
          </p:nvSpPr>
          <p:spPr bwMode="auto">
            <a:xfrm>
              <a:off x="4723"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77" name="Oval 721"/>
            <p:cNvSpPr>
              <a:spLocks noChangeAspect="1" noChangeArrowheads="1"/>
            </p:cNvSpPr>
            <p:nvPr/>
          </p:nvSpPr>
          <p:spPr bwMode="auto">
            <a:xfrm>
              <a:off x="4714" y="16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78" name="Oval 722"/>
            <p:cNvSpPr>
              <a:spLocks noChangeAspect="1" noChangeArrowheads="1"/>
            </p:cNvSpPr>
            <p:nvPr/>
          </p:nvSpPr>
          <p:spPr bwMode="auto">
            <a:xfrm>
              <a:off x="4291" y="203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79" name="Oval 723"/>
            <p:cNvSpPr>
              <a:spLocks noChangeAspect="1" noChangeArrowheads="1"/>
            </p:cNvSpPr>
            <p:nvPr/>
          </p:nvSpPr>
          <p:spPr bwMode="auto">
            <a:xfrm>
              <a:off x="462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80" name="Oval 724"/>
            <p:cNvSpPr>
              <a:spLocks noChangeAspect="1" noChangeArrowheads="1"/>
            </p:cNvSpPr>
            <p:nvPr/>
          </p:nvSpPr>
          <p:spPr bwMode="auto">
            <a:xfrm>
              <a:off x="4819"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81" name="Oval 725"/>
            <p:cNvSpPr>
              <a:spLocks noChangeAspect="1" noChangeArrowheads="1"/>
            </p:cNvSpPr>
            <p:nvPr/>
          </p:nvSpPr>
          <p:spPr bwMode="auto">
            <a:xfrm>
              <a:off x="5049"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82" name="Oval 726"/>
            <p:cNvSpPr>
              <a:spLocks noChangeAspect="1" noChangeArrowheads="1"/>
            </p:cNvSpPr>
            <p:nvPr/>
          </p:nvSpPr>
          <p:spPr bwMode="auto">
            <a:xfrm>
              <a:off x="4973" y="188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83" name="Oval 727"/>
            <p:cNvSpPr>
              <a:spLocks noChangeAspect="1" noChangeArrowheads="1"/>
            </p:cNvSpPr>
            <p:nvPr/>
          </p:nvSpPr>
          <p:spPr bwMode="auto">
            <a:xfrm>
              <a:off x="4973"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84" name="Oval 728"/>
            <p:cNvSpPr>
              <a:spLocks noChangeAspect="1" noChangeArrowheads="1"/>
            </p:cNvSpPr>
            <p:nvPr/>
          </p:nvSpPr>
          <p:spPr bwMode="auto">
            <a:xfrm>
              <a:off x="4896"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85" name="Oval 729"/>
            <p:cNvSpPr>
              <a:spLocks noChangeAspect="1" noChangeArrowheads="1"/>
            </p:cNvSpPr>
            <p:nvPr/>
          </p:nvSpPr>
          <p:spPr bwMode="auto">
            <a:xfrm>
              <a:off x="4838" y="205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86" name="Oval 730"/>
            <p:cNvSpPr>
              <a:spLocks noChangeAspect="1" noChangeArrowheads="1"/>
            </p:cNvSpPr>
            <p:nvPr/>
          </p:nvSpPr>
          <p:spPr bwMode="auto">
            <a:xfrm>
              <a:off x="5088" y="209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87" name="Oval 731"/>
            <p:cNvSpPr>
              <a:spLocks noChangeAspect="1" noChangeArrowheads="1"/>
            </p:cNvSpPr>
            <p:nvPr/>
          </p:nvSpPr>
          <p:spPr bwMode="auto">
            <a:xfrm>
              <a:off x="5126" y="213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88" name="Oval 732"/>
            <p:cNvSpPr>
              <a:spLocks noChangeAspect="1" noChangeArrowheads="1"/>
            </p:cNvSpPr>
            <p:nvPr/>
          </p:nvSpPr>
          <p:spPr bwMode="auto">
            <a:xfrm>
              <a:off x="497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89" name="Oval 733"/>
            <p:cNvSpPr>
              <a:spLocks noChangeAspect="1" noChangeArrowheads="1"/>
            </p:cNvSpPr>
            <p:nvPr/>
          </p:nvSpPr>
          <p:spPr bwMode="auto">
            <a:xfrm>
              <a:off x="522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90" name="Oval 734"/>
            <p:cNvSpPr>
              <a:spLocks noChangeAspect="1" noChangeArrowheads="1"/>
            </p:cNvSpPr>
            <p:nvPr/>
          </p:nvSpPr>
          <p:spPr bwMode="auto">
            <a:xfrm>
              <a:off x="4973"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91" name="Oval 735"/>
            <p:cNvSpPr>
              <a:spLocks noChangeAspect="1" noChangeArrowheads="1"/>
            </p:cNvSpPr>
            <p:nvPr/>
          </p:nvSpPr>
          <p:spPr bwMode="auto">
            <a:xfrm>
              <a:off x="5069"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92" name="Oval 736"/>
            <p:cNvSpPr>
              <a:spLocks noChangeAspect="1" noChangeArrowheads="1"/>
            </p:cNvSpPr>
            <p:nvPr/>
          </p:nvSpPr>
          <p:spPr bwMode="auto">
            <a:xfrm>
              <a:off x="512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93" name="Oval 737"/>
            <p:cNvSpPr>
              <a:spLocks noChangeAspect="1" noChangeArrowheads="1"/>
            </p:cNvSpPr>
            <p:nvPr/>
          </p:nvSpPr>
          <p:spPr bwMode="auto">
            <a:xfrm>
              <a:off x="524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94" name="Oval 738"/>
            <p:cNvSpPr>
              <a:spLocks noChangeAspect="1" noChangeArrowheads="1"/>
            </p:cNvSpPr>
            <p:nvPr/>
          </p:nvSpPr>
          <p:spPr bwMode="auto">
            <a:xfrm>
              <a:off x="5300" y="19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95" name="Oval 739"/>
            <p:cNvSpPr>
              <a:spLocks noChangeAspect="1" noChangeArrowheads="1"/>
            </p:cNvSpPr>
            <p:nvPr/>
          </p:nvSpPr>
          <p:spPr bwMode="auto">
            <a:xfrm>
              <a:off x="5126"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96" name="Oval 740"/>
            <p:cNvSpPr>
              <a:spLocks noChangeAspect="1" noChangeArrowheads="1"/>
            </p:cNvSpPr>
            <p:nvPr/>
          </p:nvSpPr>
          <p:spPr bwMode="auto">
            <a:xfrm>
              <a:off x="5290" y="174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97" name="Oval 741"/>
            <p:cNvSpPr>
              <a:spLocks noChangeAspect="1" noChangeArrowheads="1"/>
            </p:cNvSpPr>
            <p:nvPr/>
          </p:nvSpPr>
          <p:spPr bwMode="auto">
            <a:xfrm>
              <a:off x="5337"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98" name="Oval 742"/>
            <p:cNvSpPr>
              <a:spLocks noChangeAspect="1" noChangeArrowheads="1"/>
            </p:cNvSpPr>
            <p:nvPr/>
          </p:nvSpPr>
          <p:spPr bwMode="auto">
            <a:xfrm>
              <a:off x="5414"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99" name="Oval 743"/>
            <p:cNvSpPr>
              <a:spLocks noChangeAspect="1" noChangeArrowheads="1"/>
            </p:cNvSpPr>
            <p:nvPr/>
          </p:nvSpPr>
          <p:spPr bwMode="auto">
            <a:xfrm>
              <a:off x="5261"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00" name="Oval 744"/>
            <p:cNvSpPr>
              <a:spLocks noChangeAspect="1" noChangeArrowheads="1"/>
            </p:cNvSpPr>
            <p:nvPr/>
          </p:nvSpPr>
          <p:spPr bwMode="auto">
            <a:xfrm>
              <a:off x="5338" y="2184"/>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01" name="Oval 745"/>
            <p:cNvSpPr>
              <a:spLocks noChangeAspect="1" noChangeArrowheads="1"/>
            </p:cNvSpPr>
            <p:nvPr/>
          </p:nvSpPr>
          <p:spPr bwMode="auto">
            <a:xfrm>
              <a:off x="5472" y="217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02" name="Oval 746"/>
            <p:cNvSpPr>
              <a:spLocks noChangeAspect="1" noChangeArrowheads="1"/>
            </p:cNvSpPr>
            <p:nvPr/>
          </p:nvSpPr>
          <p:spPr bwMode="auto">
            <a:xfrm>
              <a:off x="4454" y="1637"/>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03" name="Oval 747"/>
            <p:cNvSpPr>
              <a:spLocks noChangeAspect="1" noChangeArrowheads="1"/>
            </p:cNvSpPr>
            <p:nvPr/>
          </p:nvSpPr>
          <p:spPr bwMode="auto">
            <a:xfrm>
              <a:off x="4416"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04" name="Oval 748"/>
            <p:cNvSpPr>
              <a:spLocks noChangeAspect="1" noChangeArrowheads="1"/>
            </p:cNvSpPr>
            <p:nvPr/>
          </p:nvSpPr>
          <p:spPr bwMode="auto">
            <a:xfrm>
              <a:off x="4531" y="171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05" name="Oval 749"/>
            <p:cNvSpPr>
              <a:spLocks noChangeAspect="1" noChangeArrowheads="1"/>
            </p:cNvSpPr>
            <p:nvPr/>
          </p:nvSpPr>
          <p:spPr bwMode="auto">
            <a:xfrm>
              <a:off x="457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06" name="Oval 750"/>
            <p:cNvSpPr>
              <a:spLocks noChangeAspect="1" noChangeArrowheads="1"/>
            </p:cNvSpPr>
            <p:nvPr/>
          </p:nvSpPr>
          <p:spPr bwMode="auto">
            <a:xfrm>
              <a:off x="432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07" name="Oval 751"/>
            <p:cNvSpPr>
              <a:spLocks noChangeAspect="1" noChangeArrowheads="1"/>
            </p:cNvSpPr>
            <p:nvPr/>
          </p:nvSpPr>
          <p:spPr bwMode="auto">
            <a:xfrm>
              <a:off x="4762"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08" name="Oval 752"/>
            <p:cNvSpPr>
              <a:spLocks noChangeAspect="1" noChangeArrowheads="1"/>
            </p:cNvSpPr>
            <p:nvPr/>
          </p:nvSpPr>
          <p:spPr bwMode="auto">
            <a:xfrm>
              <a:off x="4358" y="181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09" name="Oval 753"/>
            <p:cNvSpPr>
              <a:spLocks noChangeAspect="1" noChangeArrowheads="1"/>
            </p:cNvSpPr>
            <p:nvPr/>
          </p:nvSpPr>
          <p:spPr bwMode="auto">
            <a:xfrm>
              <a:off x="4723"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10" name="Oval 754"/>
            <p:cNvSpPr>
              <a:spLocks noChangeAspect="1" noChangeArrowheads="1"/>
            </p:cNvSpPr>
            <p:nvPr/>
          </p:nvSpPr>
          <p:spPr bwMode="auto">
            <a:xfrm>
              <a:off x="4665"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11" name="Oval 755"/>
            <p:cNvSpPr>
              <a:spLocks noChangeAspect="1" noChangeArrowheads="1"/>
            </p:cNvSpPr>
            <p:nvPr/>
          </p:nvSpPr>
          <p:spPr bwMode="auto">
            <a:xfrm>
              <a:off x="4762" y="193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12" name="Oval 756"/>
            <p:cNvSpPr>
              <a:spLocks noChangeAspect="1" noChangeArrowheads="1"/>
            </p:cNvSpPr>
            <p:nvPr/>
          </p:nvSpPr>
          <p:spPr bwMode="auto">
            <a:xfrm>
              <a:off x="4742" y="211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13" name="Oval 757"/>
            <p:cNvSpPr>
              <a:spLocks noChangeAspect="1" noChangeArrowheads="1"/>
            </p:cNvSpPr>
            <p:nvPr/>
          </p:nvSpPr>
          <p:spPr bwMode="auto">
            <a:xfrm>
              <a:off x="4877" y="198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14" name="Oval 758"/>
            <p:cNvSpPr>
              <a:spLocks noChangeAspect="1" noChangeArrowheads="1"/>
            </p:cNvSpPr>
            <p:nvPr/>
          </p:nvSpPr>
          <p:spPr bwMode="auto">
            <a:xfrm>
              <a:off x="487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15" name="Oval 759"/>
            <p:cNvSpPr>
              <a:spLocks noChangeAspect="1" noChangeArrowheads="1"/>
            </p:cNvSpPr>
            <p:nvPr/>
          </p:nvSpPr>
          <p:spPr bwMode="auto">
            <a:xfrm>
              <a:off x="4819"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16" name="Oval 760"/>
            <p:cNvSpPr>
              <a:spLocks noChangeAspect="1" noChangeArrowheads="1"/>
            </p:cNvSpPr>
            <p:nvPr/>
          </p:nvSpPr>
          <p:spPr bwMode="auto">
            <a:xfrm>
              <a:off x="5011"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17" name="Oval 761"/>
            <p:cNvSpPr>
              <a:spLocks noChangeAspect="1" noChangeArrowheads="1"/>
            </p:cNvSpPr>
            <p:nvPr/>
          </p:nvSpPr>
          <p:spPr bwMode="auto">
            <a:xfrm>
              <a:off x="5030"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18" name="Oval 762"/>
            <p:cNvSpPr>
              <a:spLocks noChangeAspect="1" noChangeArrowheads="1"/>
            </p:cNvSpPr>
            <p:nvPr/>
          </p:nvSpPr>
          <p:spPr bwMode="auto">
            <a:xfrm>
              <a:off x="5165" y="1637"/>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19" name="Oval 763"/>
            <p:cNvSpPr>
              <a:spLocks noChangeAspect="1" noChangeArrowheads="1"/>
            </p:cNvSpPr>
            <p:nvPr/>
          </p:nvSpPr>
          <p:spPr bwMode="auto">
            <a:xfrm>
              <a:off x="4838"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20" name="Oval 764"/>
            <p:cNvSpPr>
              <a:spLocks noChangeAspect="1" noChangeArrowheads="1"/>
            </p:cNvSpPr>
            <p:nvPr/>
          </p:nvSpPr>
          <p:spPr bwMode="auto">
            <a:xfrm>
              <a:off x="4838" y="17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21" name="Oval 765"/>
            <p:cNvSpPr>
              <a:spLocks noChangeAspect="1" noChangeArrowheads="1"/>
            </p:cNvSpPr>
            <p:nvPr/>
          </p:nvSpPr>
          <p:spPr bwMode="auto">
            <a:xfrm>
              <a:off x="4838" y="186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22" name="Oval 766"/>
            <p:cNvSpPr>
              <a:spLocks noChangeAspect="1" noChangeArrowheads="1"/>
            </p:cNvSpPr>
            <p:nvPr/>
          </p:nvSpPr>
          <p:spPr bwMode="auto">
            <a:xfrm>
              <a:off x="5088"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23" name="Oval 767"/>
            <p:cNvSpPr>
              <a:spLocks noChangeAspect="1" noChangeArrowheads="1"/>
            </p:cNvSpPr>
            <p:nvPr/>
          </p:nvSpPr>
          <p:spPr bwMode="auto">
            <a:xfrm>
              <a:off x="4992"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24" name="Oval 768"/>
            <p:cNvSpPr>
              <a:spLocks noChangeAspect="1" noChangeArrowheads="1"/>
            </p:cNvSpPr>
            <p:nvPr/>
          </p:nvSpPr>
          <p:spPr bwMode="auto">
            <a:xfrm>
              <a:off x="5030"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25" name="Oval 769"/>
            <p:cNvSpPr>
              <a:spLocks noChangeAspect="1" noChangeArrowheads="1"/>
            </p:cNvSpPr>
            <p:nvPr/>
          </p:nvSpPr>
          <p:spPr bwMode="auto">
            <a:xfrm>
              <a:off x="510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26" name="Oval 770"/>
            <p:cNvSpPr>
              <a:spLocks noChangeAspect="1" noChangeArrowheads="1"/>
            </p:cNvSpPr>
            <p:nvPr/>
          </p:nvSpPr>
          <p:spPr bwMode="auto">
            <a:xfrm>
              <a:off x="5146"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27" name="Oval 771"/>
            <p:cNvSpPr>
              <a:spLocks noChangeAspect="1" noChangeArrowheads="1"/>
            </p:cNvSpPr>
            <p:nvPr/>
          </p:nvSpPr>
          <p:spPr bwMode="auto">
            <a:xfrm>
              <a:off x="5011" y="200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28" name="Oval 772"/>
            <p:cNvSpPr>
              <a:spLocks noChangeAspect="1" noChangeArrowheads="1"/>
            </p:cNvSpPr>
            <p:nvPr/>
          </p:nvSpPr>
          <p:spPr bwMode="auto">
            <a:xfrm>
              <a:off x="5184"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29" name="Oval 773"/>
            <p:cNvSpPr>
              <a:spLocks noChangeAspect="1" noChangeArrowheads="1"/>
            </p:cNvSpPr>
            <p:nvPr/>
          </p:nvSpPr>
          <p:spPr bwMode="auto">
            <a:xfrm>
              <a:off x="5261"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30" name="Oval 774"/>
            <p:cNvSpPr>
              <a:spLocks noChangeAspect="1" noChangeArrowheads="1"/>
            </p:cNvSpPr>
            <p:nvPr/>
          </p:nvSpPr>
          <p:spPr bwMode="auto">
            <a:xfrm>
              <a:off x="5203" y="215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31" name="Oval 775"/>
            <p:cNvSpPr>
              <a:spLocks noChangeAspect="1" noChangeArrowheads="1"/>
            </p:cNvSpPr>
            <p:nvPr/>
          </p:nvSpPr>
          <p:spPr bwMode="auto">
            <a:xfrm>
              <a:off x="5337" y="20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32" name="Oval 776"/>
            <p:cNvSpPr>
              <a:spLocks noChangeAspect="1" noChangeArrowheads="1"/>
            </p:cNvSpPr>
            <p:nvPr/>
          </p:nvSpPr>
          <p:spPr bwMode="auto">
            <a:xfrm>
              <a:off x="5414"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33" name="Oval 777"/>
            <p:cNvSpPr>
              <a:spLocks noChangeAspect="1" noChangeArrowheads="1"/>
            </p:cNvSpPr>
            <p:nvPr/>
          </p:nvSpPr>
          <p:spPr bwMode="auto">
            <a:xfrm>
              <a:off x="520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34" name="Oval 778"/>
            <p:cNvSpPr>
              <a:spLocks noChangeAspect="1" noChangeArrowheads="1"/>
            </p:cNvSpPr>
            <p:nvPr/>
          </p:nvSpPr>
          <p:spPr bwMode="auto">
            <a:xfrm>
              <a:off x="5261" y="165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35" name="Oval 779"/>
            <p:cNvSpPr>
              <a:spLocks noChangeAspect="1" noChangeArrowheads="1"/>
            </p:cNvSpPr>
            <p:nvPr/>
          </p:nvSpPr>
          <p:spPr bwMode="auto">
            <a:xfrm>
              <a:off x="5414"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36" name="Oval 780"/>
            <p:cNvSpPr>
              <a:spLocks noChangeAspect="1" noChangeArrowheads="1"/>
            </p:cNvSpPr>
            <p:nvPr/>
          </p:nvSpPr>
          <p:spPr bwMode="auto">
            <a:xfrm>
              <a:off x="5222"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37" name="Oval 781"/>
            <p:cNvSpPr>
              <a:spLocks noChangeAspect="1" noChangeArrowheads="1"/>
            </p:cNvSpPr>
            <p:nvPr/>
          </p:nvSpPr>
          <p:spPr bwMode="auto">
            <a:xfrm>
              <a:off x="535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38" name="Oval 782"/>
            <p:cNvSpPr>
              <a:spLocks noChangeAspect="1" noChangeArrowheads="1"/>
            </p:cNvSpPr>
            <p:nvPr/>
          </p:nvSpPr>
          <p:spPr bwMode="auto">
            <a:xfrm>
              <a:off x="5433"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39" name="Oval 783"/>
            <p:cNvSpPr>
              <a:spLocks noChangeAspect="1" noChangeArrowheads="1"/>
            </p:cNvSpPr>
            <p:nvPr/>
          </p:nvSpPr>
          <p:spPr bwMode="auto">
            <a:xfrm>
              <a:off x="5433"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40" name="Oval 784"/>
            <p:cNvSpPr>
              <a:spLocks noChangeAspect="1" noChangeArrowheads="1"/>
            </p:cNvSpPr>
            <p:nvPr/>
          </p:nvSpPr>
          <p:spPr bwMode="auto">
            <a:xfrm>
              <a:off x="4320"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41" name="Oval 785"/>
            <p:cNvSpPr>
              <a:spLocks noChangeAspect="1" noChangeArrowheads="1"/>
            </p:cNvSpPr>
            <p:nvPr/>
          </p:nvSpPr>
          <p:spPr bwMode="auto">
            <a:xfrm>
              <a:off x="4512" y="221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42" name="Oval 786"/>
            <p:cNvSpPr>
              <a:spLocks noChangeAspect="1" noChangeArrowheads="1"/>
            </p:cNvSpPr>
            <p:nvPr/>
          </p:nvSpPr>
          <p:spPr bwMode="auto">
            <a:xfrm>
              <a:off x="4550" y="19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43" name="Oval 787"/>
            <p:cNvSpPr>
              <a:spLocks noChangeAspect="1" noChangeArrowheads="1"/>
            </p:cNvSpPr>
            <p:nvPr/>
          </p:nvSpPr>
          <p:spPr bwMode="auto">
            <a:xfrm>
              <a:off x="4512"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44" name="Oval 788"/>
            <p:cNvSpPr>
              <a:spLocks noChangeAspect="1" noChangeArrowheads="1"/>
            </p:cNvSpPr>
            <p:nvPr/>
          </p:nvSpPr>
          <p:spPr bwMode="auto">
            <a:xfrm>
              <a:off x="4330"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45" name="Oval 789"/>
            <p:cNvSpPr>
              <a:spLocks noChangeAspect="1" noChangeArrowheads="1"/>
            </p:cNvSpPr>
            <p:nvPr/>
          </p:nvSpPr>
          <p:spPr bwMode="auto">
            <a:xfrm>
              <a:off x="4580" y="203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246" name="Oval 790"/>
            <p:cNvSpPr>
              <a:spLocks noChangeAspect="1" noChangeArrowheads="1"/>
            </p:cNvSpPr>
            <p:nvPr/>
          </p:nvSpPr>
          <p:spPr bwMode="auto">
            <a:xfrm>
              <a:off x="4550" y="215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sp>
        <p:nvSpPr>
          <p:cNvPr id="68877" name="AutoShape 791"/>
          <p:cNvSpPr>
            <a:spLocks noChangeArrowheads="1"/>
          </p:cNvSpPr>
          <p:nvPr/>
        </p:nvSpPr>
        <p:spPr bwMode="auto">
          <a:xfrm rot="-5400000">
            <a:off x="3276600" y="762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nvGrpSpPr>
          <p:cNvPr id="68878" name="Group 792"/>
          <p:cNvGrpSpPr>
            <a:grpSpLocks/>
          </p:cNvGrpSpPr>
          <p:nvPr/>
        </p:nvGrpSpPr>
        <p:grpSpPr bwMode="auto">
          <a:xfrm>
            <a:off x="838200" y="5227638"/>
            <a:ext cx="2193925" cy="1096962"/>
            <a:chOff x="1690" y="1565"/>
            <a:chExt cx="1382" cy="691"/>
          </a:xfrm>
        </p:grpSpPr>
        <p:sp>
          <p:nvSpPr>
            <p:cNvPr id="69073" name="AutoShape 793"/>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9074" name="Oval 794"/>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75" name="Oval 795"/>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76" name="Oval 796"/>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77" name="Oval 797"/>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78" name="Oval 798"/>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79" name="Oval 799"/>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80" name="Oval 800"/>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81" name="Oval 801"/>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82" name="Oval 802"/>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83" name="Oval 803"/>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84" name="Oval 804"/>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85" name="Oval 805"/>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86" name="Oval 806"/>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87" name="Oval 807"/>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88" name="Oval 808"/>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89" name="Oval 809"/>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90" name="Oval 810"/>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91" name="Oval 811"/>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92" name="Oval 812"/>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93" name="Oval 813"/>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94" name="Oval 814"/>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95" name="Oval 815"/>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96" name="Oval 816"/>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97" name="Oval 817"/>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98" name="Oval 818"/>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99" name="Oval 819"/>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00" name="Oval 820"/>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01" name="Oval 821"/>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02" name="Oval 822"/>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03" name="Oval 823"/>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04" name="Oval 824"/>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05" name="Oval 825"/>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06" name="Oval 826"/>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07" name="Oval 827"/>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08" name="Oval 828"/>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09" name="Oval 829"/>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10" name="Oval 830"/>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11" name="Oval 831"/>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12" name="Oval 832"/>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13" name="Oval 833"/>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14" name="Oval 834"/>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15" name="Oval 835"/>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16" name="Oval 836"/>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17" name="Oval 837"/>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18" name="Oval 838"/>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19" name="Oval 839"/>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20" name="Oval 840"/>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21" name="Oval 841"/>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22" name="Oval 842"/>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23" name="Oval 843"/>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24" name="Oval 844"/>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25" name="Oval 845"/>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26" name="Oval 846"/>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27" name="Oval 847"/>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28" name="Oval 848"/>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29" name="Oval 849"/>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30" name="Oval 850"/>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31" name="Oval 851"/>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32" name="Oval 852"/>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33" name="Oval 853"/>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34" name="Oval 854"/>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35" name="Oval 855"/>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36" name="Oval 856"/>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37" name="Oval 857"/>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38" name="Oval 858"/>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39" name="Oval 859"/>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40" name="Oval 860"/>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41" name="Oval 861"/>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42" name="Oval 862"/>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43" name="Oval 863"/>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44" name="Oval 864"/>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45" name="Oval 865"/>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46" name="Oval 866"/>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47" name="Oval 867"/>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48" name="Oval 868"/>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49" name="Oval 869"/>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50" name="Oval 870"/>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51" name="Oval 871"/>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52" name="Oval 872"/>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53" name="Oval 873"/>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54" name="Oval 874"/>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55" name="Oval 875"/>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56" name="Oval 876"/>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57" name="Oval 877"/>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58" name="Oval 878"/>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159" name="Oval 879"/>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68879" name="Group 880"/>
          <p:cNvGrpSpPr>
            <a:grpSpLocks/>
          </p:cNvGrpSpPr>
          <p:nvPr/>
        </p:nvGrpSpPr>
        <p:grpSpPr bwMode="auto">
          <a:xfrm>
            <a:off x="3825875" y="5227638"/>
            <a:ext cx="2193925" cy="1096962"/>
            <a:chOff x="4186" y="1599"/>
            <a:chExt cx="1382" cy="691"/>
          </a:xfrm>
        </p:grpSpPr>
        <p:sp>
          <p:nvSpPr>
            <p:cNvPr id="68986" name="AutoShape 881"/>
            <p:cNvSpPr>
              <a:spLocks noChangeAspect="1" noChangeArrowheads="1"/>
            </p:cNvSpPr>
            <p:nvPr/>
          </p:nvSpPr>
          <p:spPr bwMode="auto">
            <a:xfrm>
              <a:off x="4186" y="1599"/>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8987" name="Oval 882"/>
            <p:cNvSpPr>
              <a:spLocks noChangeAspect="1" noChangeArrowheads="1"/>
            </p:cNvSpPr>
            <p:nvPr/>
          </p:nvSpPr>
          <p:spPr bwMode="auto">
            <a:xfrm>
              <a:off x="428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88" name="Oval 883"/>
            <p:cNvSpPr>
              <a:spLocks noChangeAspect="1" noChangeArrowheads="1"/>
            </p:cNvSpPr>
            <p:nvPr/>
          </p:nvSpPr>
          <p:spPr bwMode="auto">
            <a:xfrm>
              <a:off x="4262"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89" name="Oval 884"/>
            <p:cNvSpPr>
              <a:spLocks noChangeAspect="1" noChangeArrowheads="1"/>
            </p:cNvSpPr>
            <p:nvPr/>
          </p:nvSpPr>
          <p:spPr bwMode="auto">
            <a:xfrm>
              <a:off x="4550"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90" name="Oval 885"/>
            <p:cNvSpPr>
              <a:spLocks noChangeAspect="1" noChangeArrowheads="1"/>
            </p:cNvSpPr>
            <p:nvPr/>
          </p:nvSpPr>
          <p:spPr bwMode="auto">
            <a:xfrm>
              <a:off x="4282"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91" name="Oval 886"/>
            <p:cNvSpPr>
              <a:spLocks noChangeAspect="1" noChangeArrowheads="1"/>
            </p:cNvSpPr>
            <p:nvPr/>
          </p:nvSpPr>
          <p:spPr bwMode="auto">
            <a:xfrm>
              <a:off x="451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92" name="Oval 887"/>
            <p:cNvSpPr>
              <a:spLocks noChangeAspect="1" noChangeArrowheads="1"/>
            </p:cNvSpPr>
            <p:nvPr/>
          </p:nvSpPr>
          <p:spPr bwMode="auto">
            <a:xfrm>
              <a:off x="4550"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93" name="Oval 888"/>
            <p:cNvSpPr>
              <a:spLocks noChangeAspect="1" noChangeArrowheads="1"/>
            </p:cNvSpPr>
            <p:nvPr/>
          </p:nvSpPr>
          <p:spPr bwMode="auto">
            <a:xfrm>
              <a:off x="4589"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94" name="Oval 889"/>
            <p:cNvSpPr>
              <a:spLocks noChangeAspect="1" noChangeArrowheads="1"/>
            </p:cNvSpPr>
            <p:nvPr/>
          </p:nvSpPr>
          <p:spPr bwMode="auto">
            <a:xfrm>
              <a:off x="462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95" name="Oval 890"/>
            <p:cNvSpPr>
              <a:spLocks noChangeAspect="1" noChangeArrowheads="1"/>
            </p:cNvSpPr>
            <p:nvPr/>
          </p:nvSpPr>
          <p:spPr bwMode="auto">
            <a:xfrm>
              <a:off x="4665"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96" name="Oval 891"/>
            <p:cNvSpPr>
              <a:spLocks noChangeAspect="1" noChangeArrowheads="1"/>
            </p:cNvSpPr>
            <p:nvPr/>
          </p:nvSpPr>
          <p:spPr bwMode="auto">
            <a:xfrm>
              <a:off x="4454"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97" name="Oval 892"/>
            <p:cNvSpPr>
              <a:spLocks noChangeAspect="1" noChangeArrowheads="1"/>
            </p:cNvSpPr>
            <p:nvPr/>
          </p:nvSpPr>
          <p:spPr bwMode="auto">
            <a:xfrm>
              <a:off x="4742" y="209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98" name="Oval 893"/>
            <p:cNvSpPr>
              <a:spLocks noChangeAspect="1" noChangeArrowheads="1"/>
            </p:cNvSpPr>
            <p:nvPr/>
          </p:nvSpPr>
          <p:spPr bwMode="auto">
            <a:xfrm>
              <a:off x="4493" y="211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99" name="Oval 894"/>
            <p:cNvSpPr>
              <a:spLocks noChangeAspect="1" noChangeArrowheads="1"/>
            </p:cNvSpPr>
            <p:nvPr/>
          </p:nvSpPr>
          <p:spPr bwMode="auto">
            <a:xfrm>
              <a:off x="4896" y="213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00" name="Oval 895"/>
            <p:cNvSpPr>
              <a:spLocks noChangeAspect="1" noChangeArrowheads="1"/>
            </p:cNvSpPr>
            <p:nvPr/>
          </p:nvSpPr>
          <p:spPr bwMode="auto">
            <a:xfrm>
              <a:off x="4857"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01" name="Oval 896"/>
            <p:cNvSpPr>
              <a:spLocks noChangeAspect="1" noChangeArrowheads="1"/>
            </p:cNvSpPr>
            <p:nvPr/>
          </p:nvSpPr>
          <p:spPr bwMode="auto">
            <a:xfrm>
              <a:off x="4665" y="16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02" name="Oval 897"/>
            <p:cNvSpPr>
              <a:spLocks noChangeAspect="1" noChangeArrowheads="1"/>
            </p:cNvSpPr>
            <p:nvPr/>
          </p:nvSpPr>
          <p:spPr bwMode="auto">
            <a:xfrm>
              <a:off x="4723"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03" name="Oval 898"/>
            <p:cNvSpPr>
              <a:spLocks noChangeAspect="1" noChangeArrowheads="1"/>
            </p:cNvSpPr>
            <p:nvPr/>
          </p:nvSpPr>
          <p:spPr bwMode="auto">
            <a:xfrm>
              <a:off x="4714" y="16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04" name="Oval 899"/>
            <p:cNvSpPr>
              <a:spLocks noChangeAspect="1" noChangeArrowheads="1"/>
            </p:cNvSpPr>
            <p:nvPr/>
          </p:nvSpPr>
          <p:spPr bwMode="auto">
            <a:xfrm>
              <a:off x="4291" y="203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05" name="Oval 900"/>
            <p:cNvSpPr>
              <a:spLocks noChangeAspect="1" noChangeArrowheads="1"/>
            </p:cNvSpPr>
            <p:nvPr/>
          </p:nvSpPr>
          <p:spPr bwMode="auto">
            <a:xfrm>
              <a:off x="462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06" name="Oval 901"/>
            <p:cNvSpPr>
              <a:spLocks noChangeAspect="1" noChangeArrowheads="1"/>
            </p:cNvSpPr>
            <p:nvPr/>
          </p:nvSpPr>
          <p:spPr bwMode="auto">
            <a:xfrm>
              <a:off x="4819"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07" name="Oval 902"/>
            <p:cNvSpPr>
              <a:spLocks noChangeAspect="1" noChangeArrowheads="1"/>
            </p:cNvSpPr>
            <p:nvPr/>
          </p:nvSpPr>
          <p:spPr bwMode="auto">
            <a:xfrm>
              <a:off x="5049"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08" name="Oval 903"/>
            <p:cNvSpPr>
              <a:spLocks noChangeAspect="1" noChangeArrowheads="1"/>
            </p:cNvSpPr>
            <p:nvPr/>
          </p:nvSpPr>
          <p:spPr bwMode="auto">
            <a:xfrm>
              <a:off x="4973" y="188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09" name="Oval 904"/>
            <p:cNvSpPr>
              <a:spLocks noChangeAspect="1" noChangeArrowheads="1"/>
            </p:cNvSpPr>
            <p:nvPr/>
          </p:nvSpPr>
          <p:spPr bwMode="auto">
            <a:xfrm>
              <a:off x="4973"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10" name="Oval 905"/>
            <p:cNvSpPr>
              <a:spLocks noChangeAspect="1" noChangeArrowheads="1"/>
            </p:cNvSpPr>
            <p:nvPr/>
          </p:nvSpPr>
          <p:spPr bwMode="auto">
            <a:xfrm>
              <a:off x="4896"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11" name="Oval 906"/>
            <p:cNvSpPr>
              <a:spLocks noChangeAspect="1" noChangeArrowheads="1"/>
            </p:cNvSpPr>
            <p:nvPr/>
          </p:nvSpPr>
          <p:spPr bwMode="auto">
            <a:xfrm>
              <a:off x="4838" y="205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12" name="Oval 907"/>
            <p:cNvSpPr>
              <a:spLocks noChangeAspect="1" noChangeArrowheads="1"/>
            </p:cNvSpPr>
            <p:nvPr/>
          </p:nvSpPr>
          <p:spPr bwMode="auto">
            <a:xfrm>
              <a:off x="5088" y="209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13" name="Oval 908"/>
            <p:cNvSpPr>
              <a:spLocks noChangeAspect="1" noChangeArrowheads="1"/>
            </p:cNvSpPr>
            <p:nvPr/>
          </p:nvSpPr>
          <p:spPr bwMode="auto">
            <a:xfrm>
              <a:off x="5126" y="213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14" name="Oval 909"/>
            <p:cNvSpPr>
              <a:spLocks noChangeAspect="1" noChangeArrowheads="1"/>
            </p:cNvSpPr>
            <p:nvPr/>
          </p:nvSpPr>
          <p:spPr bwMode="auto">
            <a:xfrm>
              <a:off x="497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15" name="Oval 910"/>
            <p:cNvSpPr>
              <a:spLocks noChangeAspect="1" noChangeArrowheads="1"/>
            </p:cNvSpPr>
            <p:nvPr/>
          </p:nvSpPr>
          <p:spPr bwMode="auto">
            <a:xfrm>
              <a:off x="522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16" name="Oval 911"/>
            <p:cNvSpPr>
              <a:spLocks noChangeAspect="1" noChangeArrowheads="1"/>
            </p:cNvSpPr>
            <p:nvPr/>
          </p:nvSpPr>
          <p:spPr bwMode="auto">
            <a:xfrm>
              <a:off x="4973"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17" name="Oval 912"/>
            <p:cNvSpPr>
              <a:spLocks noChangeAspect="1" noChangeArrowheads="1"/>
            </p:cNvSpPr>
            <p:nvPr/>
          </p:nvSpPr>
          <p:spPr bwMode="auto">
            <a:xfrm>
              <a:off x="5069"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18" name="Oval 913"/>
            <p:cNvSpPr>
              <a:spLocks noChangeAspect="1" noChangeArrowheads="1"/>
            </p:cNvSpPr>
            <p:nvPr/>
          </p:nvSpPr>
          <p:spPr bwMode="auto">
            <a:xfrm>
              <a:off x="512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19" name="Oval 914"/>
            <p:cNvSpPr>
              <a:spLocks noChangeAspect="1" noChangeArrowheads="1"/>
            </p:cNvSpPr>
            <p:nvPr/>
          </p:nvSpPr>
          <p:spPr bwMode="auto">
            <a:xfrm>
              <a:off x="524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20" name="Oval 915"/>
            <p:cNvSpPr>
              <a:spLocks noChangeAspect="1" noChangeArrowheads="1"/>
            </p:cNvSpPr>
            <p:nvPr/>
          </p:nvSpPr>
          <p:spPr bwMode="auto">
            <a:xfrm>
              <a:off x="5300" y="19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21" name="Oval 916"/>
            <p:cNvSpPr>
              <a:spLocks noChangeAspect="1" noChangeArrowheads="1"/>
            </p:cNvSpPr>
            <p:nvPr/>
          </p:nvSpPr>
          <p:spPr bwMode="auto">
            <a:xfrm>
              <a:off x="5126"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22" name="Oval 917"/>
            <p:cNvSpPr>
              <a:spLocks noChangeAspect="1" noChangeArrowheads="1"/>
            </p:cNvSpPr>
            <p:nvPr/>
          </p:nvSpPr>
          <p:spPr bwMode="auto">
            <a:xfrm>
              <a:off x="5290" y="174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23" name="Oval 918"/>
            <p:cNvSpPr>
              <a:spLocks noChangeAspect="1" noChangeArrowheads="1"/>
            </p:cNvSpPr>
            <p:nvPr/>
          </p:nvSpPr>
          <p:spPr bwMode="auto">
            <a:xfrm>
              <a:off x="5337"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24" name="Oval 919"/>
            <p:cNvSpPr>
              <a:spLocks noChangeAspect="1" noChangeArrowheads="1"/>
            </p:cNvSpPr>
            <p:nvPr/>
          </p:nvSpPr>
          <p:spPr bwMode="auto">
            <a:xfrm>
              <a:off x="5414"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25" name="Oval 920"/>
            <p:cNvSpPr>
              <a:spLocks noChangeAspect="1" noChangeArrowheads="1"/>
            </p:cNvSpPr>
            <p:nvPr/>
          </p:nvSpPr>
          <p:spPr bwMode="auto">
            <a:xfrm>
              <a:off x="5261"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26" name="Oval 921"/>
            <p:cNvSpPr>
              <a:spLocks noChangeAspect="1" noChangeArrowheads="1"/>
            </p:cNvSpPr>
            <p:nvPr/>
          </p:nvSpPr>
          <p:spPr bwMode="auto">
            <a:xfrm>
              <a:off x="5338" y="2184"/>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27" name="Oval 922"/>
            <p:cNvSpPr>
              <a:spLocks noChangeAspect="1" noChangeArrowheads="1"/>
            </p:cNvSpPr>
            <p:nvPr/>
          </p:nvSpPr>
          <p:spPr bwMode="auto">
            <a:xfrm>
              <a:off x="5472" y="217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28" name="Oval 923"/>
            <p:cNvSpPr>
              <a:spLocks noChangeAspect="1" noChangeArrowheads="1"/>
            </p:cNvSpPr>
            <p:nvPr/>
          </p:nvSpPr>
          <p:spPr bwMode="auto">
            <a:xfrm>
              <a:off x="4454" y="1637"/>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29" name="Oval 924"/>
            <p:cNvSpPr>
              <a:spLocks noChangeAspect="1" noChangeArrowheads="1"/>
            </p:cNvSpPr>
            <p:nvPr/>
          </p:nvSpPr>
          <p:spPr bwMode="auto">
            <a:xfrm>
              <a:off x="4416"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30" name="Oval 925"/>
            <p:cNvSpPr>
              <a:spLocks noChangeAspect="1" noChangeArrowheads="1"/>
            </p:cNvSpPr>
            <p:nvPr/>
          </p:nvSpPr>
          <p:spPr bwMode="auto">
            <a:xfrm>
              <a:off x="4531" y="171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31" name="Oval 926"/>
            <p:cNvSpPr>
              <a:spLocks noChangeAspect="1" noChangeArrowheads="1"/>
            </p:cNvSpPr>
            <p:nvPr/>
          </p:nvSpPr>
          <p:spPr bwMode="auto">
            <a:xfrm>
              <a:off x="457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32" name="Oval 927"/>
            <p:cNvSpPr>
              <a:spLocks noChangeAspect="1" noChangeArrowheads="1"/>
            </p:cNvSpPr>
            <p:nvPr/>
          </p:nvSpPr>
          <p:spPr bwMode="auto">
            <a:xfrm>
              <a:off x="432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33" name="Oval 928"/>
            <p:cNvSpPr>
              <a:spLocks noChangeAspect="1" noChangeArrowheads="1"/>
            </p:cNvSpPr>
            <p:nvPr/>
          </p:nvSpPr>
          <p:spPr bwMode="auto">
            <a:xfrm>
              <a:off x="4762"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34" name="Oval 929"/>
            <p:cNvSpPr>
              <a:spLocks noChangeAspect="1" noChangeArrowheads="1"/>
            </p:cNvSpPr>
            <p:nvPr/>
          </p:nvSpPr>
          <p:spPr bwMode="auto">
            <a:xfrm>
              <a:off x="4358" y="181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35" name="Oval 930"/>
            <p:cNvSpPr>
              <a:spLocks noChangeAspect="1" noChangeArrowheads="1"/>
            </p:cNvSpPr>
            <p:nvPr/>
          </p:nvSpPr>
          <p:spPr bwMode="auto">
            <a:xfrm>
              <a:off x="4723"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36" name="Oval 931"/>
            <p:cNvSpPr>
              <a:spLocks noChangeAspect="1" noChangeArrowheads="1"/>
            </p:cNvSpPr>
            <p:nvPr/>
          </p:nvSpPr>
          <p:spPr bwMode="auto">
            <a:xfrm>
              <a:off x="4665"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37" name="Oval 932"/>
            <p:cNvSpPr>
              <a:spLocks noChangeAspect="1" noChangeArrowheads="1"/>
            </p:cNvSpPr>
            <p:nvPr/>
          </p:nvSpPr>
          <p:spPr bwMode="auto">
            <a:xfrm>
              <a:off x="4762" y="193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38" name="Oval 933"/>
            <p:cNvSpPr>
              <a:spLocks noChangeAspect="1" noChangeArrowheads="1"/>
            </p:cNvSpPr>
            <p:nvPr/>
          </p:nvSpPr>
          <p:spPr bwMode="auto">
            <a:xfrm>
              <a:off x="4742" y="211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39" name="Oval 934"/>
            <p:cNvSpPr>
              <a:spLocks noChangeAspect="1" noChangeArrowheads="1"/>
            </p:cNvSpPr>
            <p:nvPr/>
          </p:nvSpPr>
          <p:spPr bwMode="auto">
            <a:xfrm>
              <a:off x="4877" y="198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40" name="Oval 935"/>
            <p:cNvSpPr>
              <a:spLocks noChangeAspect="1" noChangeArrowheads="1"/>
            </p:cNvSpPr>
            <p:nvPr/>
          </p:nvSpPr>
          <p:spPr bwMode="auto">
            <a:xfrm>
              <a:off x="487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41" name="Oval 936"/>
            <p:cNvSpPr>
              <a:spLocks noChangeAspect="1" noChangeArrowheads="1"/>
            </p:cNvSpPr>
            <p:nvPr/>
          </p:nvSpPr>
          <p:spPr bwMode="auto">
            <a:xfrm>
              <a:off x="4819"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42" name="Oval 937"/>
            <p:cNvSpPr>
              <a:spLocks noChangeAspect="1" noChangeArrowheads="1"/>
            </p:cNvSpPr>
            <p:nvPr/>
          </p:nvSpPr>
          <p:spPr bwMode="auto">
            <a:xfrm>
              <a:off x="5011"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43" name="Oval 938"/>
            <p:cNvSpPr>
              <a:spLocks noChangeAspect="1" noChangeArrowheads="1"/>
            </p:cNvSpPr>
            <p:nvPr/>
          </p:nvSpPr>
          <p:spPr bwMode="auto">
            <a:xfrm>
              <a:off x="5030"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44" name="Oval 939"/>
            <p:cNvSpPr>
              <a:spLocks noChangeAspect="1" noChangeArrowheads="1"/>
            </p:cNvSpPr>
            <p:nvPr/>
          </p:nvSpPr>
          <p:spPr bwMode="auto">
            <a:xfrm>
              <a:off x="5165" y="1637"/>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45" name="Oval 940"/>
            <p:cNvSpPr>
              <a:spLocks noChangeAspect="1" noChangeArrowheads="1"/>
            </p:cNvSpPr>
            <p:nvPr/>
          </p:nvSpPr>
          <p:spPr bwMode="auto">
            <a:xfrm>
              <a:off x="4838"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46" name="Oval 941"/>
            <p:cNvSpPr>
              <a:spLocks noChangeAspect="1" noChangeArrowheads="1"/>
            </p:cNvSpPr>
            <p:nvPr/>
          </p:nvSpPr>
          <p:spPr bwMode="auto">
            <a:xfrm>
              <a:off x="4838" y="17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47" name="Oval 942"/>
            <p:cNvSpPr>
              <a:spLocks noChangeAspect="1" noChangeArrowheads="1"/>
            </p:cNvSpPr>
            <p:nvPr/>
          </p:nvSpPr>
          <p:spPr bwMode="auto">
            <a:xfrm>
              <a:off x="4838" y="186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48" name="Oval 943"/>
            <p:cNvSpPr>
              <a:spLocks noChangeAspect="1" noChangeArrowheads="1"/>
            </p:cNvSpPr>
            <p:nvPr/>
          </p:nvSpPr>
          <p:spPr bwMode="auto">
            <a:xfrm>
              <a:off x="5088"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49" name="Oval 944"/>
            <p:cNvSpPr>
              <a:spLocks noChangeAspect="1" noChangeArrowheads="1"/>
            </p:cNvSpPr>
            <p:nvPr/>
          </p:nvSpPr>
          <p:spPr bwMode="auto">
            <a:xfrm>
              <a:off x="4992"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50" name="Oval 945"/>
            <p:cNvSpPr>
              <a:spLocks noChangeAspect="1" noChangeArrowheads="1"/>
            </p:cNvSpPr>
            <p:nvPr/>
          </p:nvSpPr>
          <p:spPr bwMode="auto">
            <a:xfrm>
              <a:off x="5030"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51" name="Oval 946"/>
            <p:cNvSpPr>
              <a:spLocks noChangeAspect="1" noChangeArrowheads="1"/>
            </p:cNvSpPr>
            <p:nvPr/>
          </p:nvSpPr>
          <p:spPr bwMode="auto">
            <a:xfrm>
              <a:off x="510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52" name="Oval 947"/>
            <p:cNvSpPr>
              <a:spLocks noChangeAspect="1" noChangeArrowheads="1"/>
            </p:cNvSpPr>
            <p:nvPr/>
          </p:nvSpPr>
          <p:spPr bwMode="auto">
            <a:xfrm>
              <a:off x="5146"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53" name="Oval 948"/>
            <p:cNvSpPr>
              <a:spLocks noChangeAspect="1" noChangeArrowheads="1"/>
            </p:cNvSpPr>
            <p:nvPr/>
          </p:nvSpPr>
          <p:spPr bwMode="auto">
            <a:xfrm>
              <a:off x="5011" y="200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54" name="Oval 949"/>
            <p:cNvSpPr>
              <a:spLocks noChangeAspect="1" noChangeArrowheads="1"/>
            </p:cNvSpPr>
            <p:nvPr/>
          </p:nvSpPr>
          <p:spPr bwMode="auto">
            <a:xfrm>
              <a:off x="5184"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55" name="Oval 950"/>
            <p:cNvSpPr>
              <a:spLocks noChangeAspect="1" noChangeArrowheads="1"/>
            </p:cNvSpPr>
            <p:nvPr/>
          </p:nvSpPr>
          <p:spPr bwMode="auto">
            <a:xfrm>
              <a:off x="5261"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56" name="Oval 951"/>
            <p:cNvSpPr>
              <a:spLocks noChangeAspect="1" noChangeArrowheads="1"/>
            </p:cNvSpPr>
            <p:nvPr/>
          </p:nvSpPr>
          <p:spPr bwMode="auto">
            <a:xfrm>
              <a:off x="5203" y="215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57" name="Oval 952"/>
            <p:cNvSpPr>
              <a:spLocks noChangeAspect="1" noChangeArrowheads="1"/>
            </p:cNvSpPr>
            <p:nvPr/>
          </p:nvSpPr>
          <p:spPr bwMode="auto">
            <a:xfrm>
              <a:off x="5337" y="20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58" name="Oval 953"/>
            <p:cNvSpPr>
              <a:spLocks noChangeAspect="1" noChangeArrowheads="1"/>
            </p:cNvSpPr>
            <p:nvPr/>
          </p:nvSpPr>
          <p:spPr bwMode="auto">
            <a:xfrm>
              <a:off x="5414"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59" name="Oval 954"/>
            <p:cNvSpPr>
              <a:spLocks noChangeAspect="1" noChangeArrowheads="1"/>
            </p:cNvSpPr>
            <p:nvPr/>
          </p:nvSpPr>
          <p:spPr bwMode="auto">
            <a:xfrm>
              <a:off x="520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60" name="Oval 955"/>
            <p:cNvSpPr>
              <a:spLocks noChangeAspect="1" noChangeArrowheads="1"/>
            </p:cNvSpPr>
            <p:nvPr/>
          </p:nvSpPr>
          <p:spPr bwMode="auto">
            <a:xfrm>
              <a:off x="5261" y="165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61" name="Oval 956"/>
            <p:cNvSpPr>
              <a:spLocks noChangeAspect="1" noChangeArrowheads="1"/>
            </p:cNvSpPr>
            <p:nvPr/>
          </p:nvSpPr>
          <p:spPr bwMode="auto">
            <a:xfrm>
              <a:off x="5414"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62" name="Oval 957"/>
            <p:cNvSpPr>
              <a:spLocks noChangeAspect="1" noChangeArrowheads="1"/>
            </p:cNvSpPr>
            <p:nvPr/>
          </p:nvSpPr>
          <p:spPr bwMode="auto">
            <a:xfrm>
              <a:off x="5222"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63" name="Oval 958"/>
            <p:cNvSpPr>
              <a:spLocks noChangeAspect="1" noChangeArrowheads="1"/>
            </p:cNvSpPr>
            <p:nvPr/>
          </p:nvSpPr>
          <p:spPr bwMode="auto">
            <a:xfrm>
              <a:off x="535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64" name="Oval 959"/>
            <p:cNvSpPr>
              <a:spLocks noChangeAspect="1" noChangeArrowheads="1"/>
            </p:cNvSpPr>
            <p:nvPr/>
          </p:nvSpPr>
          <p:spPr bwMode="auto">
            <a:xfrm>
              <a:off x="5433"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65" name="Oval 960"/>
            <p:cNvSpPr>
              <a:spLocks noChangeAspect="1" noChangeArrowheads="1"/>
            </p:cNvSpPr>
            <p:nvPr/>
          </p:nvSpPr>
          <p:spPr bwMode="auto">
            <a:xfrm>
              <a:off x="5433"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66" name="Oval 961"/>
            <p:cNvSpPr>
              <a:spLocks noChangeAspect="1" noChangeArrowheads="1"/>
            </p:cNvSpPr>
            <p:nvPr/>
          </p:nvSpPr>
          <p:spPr bwMode="auto">
            <a:xfrm>
              <a:off x="4320"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67" name="Oval 962"/>
            <p:cNvSpPr>
              <a:spLocks noChangeAspect="1" noChangeArrowheads="1"/>
            </p:cNvSpPr>
            <p:nvPr/>
          </p:nvSpPr>
          <p:spPr bwMode="auto">
            <a:xfrm>
              <a:off x="4512" y="221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68" name="Oval 963"/>
            <p:cNvSpPr>
              <a:spLocks noChangeAspect="1" noChangeArrowheads="1"/>
            </p:cNvSpPr>
            <p:nvPr/>
          </p:nvSpPr>
          <p:spPr bwMode="auto">
            <a:xfrm>
              <a:off x="4550" y="19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69" name="Oval 964"/>
            <p:cNvSpPr>
              <a:spLocks noChangeAspect="1" noChangeArrowheads="1"/>
            </p:cNvSpPr>
            <p:nvPr/>
          </p:nvSpPr>
          <p:spPr bwMode="auto">
            <a:xfrm>
              <a:off x="4512"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70" name="Oval 965"/>
            <p:cNvSpPr>
              <a:spLocks noChangeAspect="1" noChangeArrowheads="1"/>
            </p:cNvSpPr>
            <p:nvPr/>
          </p:nvSpPr>
          <p:spPr bwMode="auto">
            <a:xfrm>
              <a:off x="4330"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71" name="Oval 966"/>
            <p:cNvSpPr>
              <a:spLocks noChangeAspect="1" noChangeArrowheads="1"/>
            </p:cNvSpPr>
            <p:nvPr/>
          </p:nvSpPr>
          <p:spPr bwMode="auto">
            <a:xfrm>
              <a:off x="4580" y="203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9072" name="Oval 967"/>
            <p:cNvSpPr>
              <a:spLocks noChangeAspect="1" noChangeArrowheads="1"/>
            </p:cNvSpPr>
            <p:nvPr/>
          </p:nvSpPr>
          <p:spPr bwMode="auto">
            <a:xfrm>
              <a:off x="4550" y="215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68880" name="Group 968"/>
          <p:cNvGrpSpPr>
            <a:grpSpLocks/>
          </p:cNvGrpSpPr>
          <p:nvPr/>
        </p:nvGrpSpPr>
        <p:grpSpPr bwMode="auto">
          <a:xfrm>
            <a:off x="6873875" y="5227638"/>
            <a:ext cx="2193925" cy="1096962"/>
            <a:chOff x="1690" y="1565"/>
            <a:chExt cx="1382" cy="691"/>
          </a:xfrm>
        </p:grpSpPr>
        <p:sp>
          <p:nvSpPr>
            <p:cNvPr id="68899" name="AutoShape 969"/>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68900" name="Oval 970"/>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01" name="Oval 971"/>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02" name="Oval 972"/>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03" name="Oval 973"/>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04" name="Oval 974"/>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05" name="Oval 975"/>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06" name="Oval 976"/>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07" name="Oval 977"/>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08" name="Oval 978"/>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09" name="Oval 979"/>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10" name="Oval 980"/>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11" name="Oval 981"/>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12" name="Oval 982"/>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13" name="Oval 983"/>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14" name="Oval 984"/>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15" name="Oval 985"/>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16" name="Oval 986"/>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17" name="Oval 987"/>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18" name="Oval 988"/>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19" name="Oval 989"/>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20" name="Oval 990"/>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21" name="Oval 991"/>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22" name="Oval 992"/>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23" name="Oval 993"/>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24" name="Oval 994"/>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25" name="Oval 995"/>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26" name="Oval 996"/>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27" name="Oval 997"/>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28" name="Oval 998"/>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29" name="Oval 999"/>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30" name="Oval 1000"/>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31" name="Oval 1001"/>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32" name="Oval 1002"/>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33" name="Oval 1003"/>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34" name="Oval 1004"/>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35" name="Oval 1005"/>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36" name="Oval 1006"/>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37" name="Oval 1007"/>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38" name="Oval 1008"/>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39" name="Oval 1009"/>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40" name="Oval 1010"/>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41" name="Oval 1011"/>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42" name="Oval 1012"/>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43" name="Oval 1013"/>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44" name="Oval 1014"/>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45" name="Oval 1015"/>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46" name="Oval 1016"/>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47" name="Oval 1017"/>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48" name="Oval 1018"/>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49" name="Oval 1019"/>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50" name="Oval 1020"/>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51" name="Oval 1021"/>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52" name="Oval 1022"/>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53" name="Oval 1023"/>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54" name="Oval 1024"/>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55" name="Oval 1025"/>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56" name="Oval 1026"/>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57" name="Oval 1027"/>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58" name="Oval 1028"/>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59" name="Oval 1029"/>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60" name="Oval 1030"/>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61" name="Oval 1031"/>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62" name="Oval 1032"/>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63" name="Oval 1033"/>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64" name="Oval 1034"/>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65" name="Oval 1035"/>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66" name="Oval 1036"/>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67" name="Oval 1037"/>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68" name="Oval 1038"/>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69" name="Oval 1039"/>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70" name="Oval 1040"/>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71" name="Oval 1041"/>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72" name="Oval 1042"/>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73" name="Oval 1043"/>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74" name="Oval 1044"/>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75" name="Oval 1045"/>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76" name="Oval 1046"/>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77" name="Oval 1047"/>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78" name="Oval 1048"/>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79" name="Oval 1049"/>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80" name="Oval 1050"/>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81" name="Oval 1051"/>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82" name="Oval 1052"/>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83" name="Oval 1053"/>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84" name="Oval 1054"/>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985" name="Oval 1055"/>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sp>
        <p:nvSpPr>
          <p:cNvPr id="68881" name="AutoShape 1056"/>
          <p:cNvSpPr>
            <a:spLocks noChangeArrowheads="1"/>
          </p:cNvSpPr>
          <p:nvPr/>
        </p:nvSpPr>
        <p:spPr bwMode="auto">
          <a:xfrm rot="-5400000">
            <a:off x="6324600" y="762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82" name="AutoShape 1057"/>
          <p:cNvSpPr>
            <a:spLocks noChangeArrowheads="1"/>
          </p:cNvSpPr>
          <p:nvPr/>
        </p:nvSpPr>
        <p:spPr bwMode="auto">
          <a:xfrm rot="-5400000">
            <a:off x="3292475" y="35052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83" name="AutoShape 1058"/>
          <p:cNvSpPr>
            <a:spLocks noChangeArrowheads="1"/>
          </p:cNvSpPr>
          <p:nvPr/>
        </p:nvSpPr>
        <p:spPr bwMode="auto">
          <a:xfrm rot="-5400000">
            <a:off x="6340475" y="35052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84" name="AutoShape 1059"/>
          <p:cNvSpPr>
            <a:spLocks noChangeArrowheads="1"/>
          </p:cNvSpPr>
          <p:nvPr/>
        </p:nvSpPr>
        <p:spPr bwMode="auto">
          <a:xfrm rot="5400000" flipH="1">
            <a:off x="3276600" y="1752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85" name="AutoShape 1060"/>
          <p:cNvSpPr>
            <a:spLocks noChangeArrowheads="1"/>
          </p:cNvSpPr>
          <p:nvPr/>
        </p:nvSpPr>
        <p:spPr bwMode="auto">
          <a:xfrm rot="5400000" flipH="1">
            <a:off x="6248400" y="1752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86" name="AutoShape 1061"/>
          <p:cNvSpPr>
            <a:spLocks noChangeArrowheads="1"/>
          </p:cNvSpPr>
          <p:nvPr/>
        </p:nvSpPr>
        <p:spPr bwMode="auto">
          <a:xfrm rot="5400000" flipH="1">
            <a:off x="3200400" y="5181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87" name="AutoShape 1062"/>
          <p:cNvSpPr>
            <a:spLocks noChangeArrowheads="1"/>
          </p:cNvSpPr>
          <p:nvPr/>
        </p:nvSpPr>
        <p:spPr bwMode="auto">
          <a:xfrm rot="5400000" flipH="1">
            <a:off x="6248400" y="5181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88" name="AutoShape 1063"/>
          <p:cNvSpPr>
            <a:spLocks noChangeArrowheads="1"/>
          </p:cNvSpPr>
          <p:nvPr/>
        </p:nvSpPr>
        <p:spPr bwMode="auto">
          <a:xfrm>
            <a:off x="8610600" y="1143000"/>
            <a:ext cx="304800" cy="533400"/>
          </a:xfrm>
          <a:prstGeom prst="downArrow">
            <a:avLst>
              <a:gd name="adj1" fmla="val 41667"/>
              <a:gd name="adj2" fmla="val 106458"/>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89" name="AutoShape 1064"/>
          <p:cNvSpPr>
            <a:spLocks noChangeArrowheads="1"/>
          </p:cNvSpPr>
          <p:nvPr/>
        </p:nvSpPr>
        <p:spPr bwMode="auto">
          <a:xfrm>
            <a:off x="8610600" y="4648200"/>
            <a:ext cx="304800" cy="533400"/>
          </a:xfrm>
          <a:prstGeom prst="downArrow">
            <a:avLst>
              <a:gd name="adj1" fmla="val 41667"/>
              <a:gd name="adj2" fmla="val 106458"/>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90" name="AutoShape 1065"/>
          <p:cNvSpPr>
            <a:spLocks noChangeArrowheads="1"/>
          </p:cNvSpPr>
          <p:nvPr/>
        </p:nvSpPr>
        <p:spPr bwMode="auto">
          <a:xfrm>
            <a:off x="1066800" y="2895600"/>
            <a:ext cx="304800" cy="533400"/>
          </a:xfrm>
          <a:prstGeom prst="downArrow">
            <a:avLst>
              <a:gd name="adj1" fmla="val 41667"/>
              <a:gd name="adj2" fmla="val 106458"/>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91" name="AutoShape 1066" descr="Wide downward diagonal"/>
          <p:cNvSpPr>
            <a:spLocks noChangeArrowheads="1"/>
          </p:cNvSpPr>
          <p:nvPr/>
        </p:nvSpPr>
        <p:spPr bwMode="auto">
          <a:xfrm rot="-5400000">
            <a:off x="3276600" y="3962400"/>
            <a:ext cx="304800" cy="609600"/>
          </a:xfrm>
          <a:prstGeom prst="downArrow">
            <a:avLst>
              <a:gd name="adj1" fmla="val 41667"/>
              <a:gd name="adj2" fmla="val 121667"/>
            </a:avLst>
          </a:prstGeom>
          <a:pattFill prst="wdDnDiag">
            <a:fgClr>
              <a:schemeClr val="tx1"/>
            </a:fgClr>
            <a:bgClr>
              <a:srgbClr val="FFFFFF"/>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92" name="AutoShape 1067" descr="Wide downward diagonal"/>
          <p:cNvSpPr>
            <a:spLocks noChangeArrowheads="1"/>
          </p:cNvSpPr>
          <p:nvPr/>
        </p:nvSpPr>
        <p:spPr bwMode="auto">
          <a:xfrm rot="-5400000">
            <a:off x="3276600" y="2133600"/>
            <a:ext cx="304800" cy="609600"/>
          </a:xfrm>
          <a:prstGeom prst="downArrow">
            <a:avLst>
              <a:gd name="adj1" fmla="val 41667"/>
              <a:gd name="adj2" fmla="val 121667"/>
            </a:avLst>
          </a:prstGeom>
          <a:pattFill prst="wdDnDiag">
            <a:fgClr>
              <a:schemeClr val="tx1"/>
            </a:fgClr>
            <a:bgClr>
              <a:srgbClr val="FFFFFF"/>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93" name="AutoShape 1068" descr="Wide downward diagonal"/>
          <p:cNvSpPr>
            <a:spLocks noChangeArrowheads="1"/>
          </p:cNvSpPr>
          <p:nvPr/>
        </p:nvSpPr>
        <p:spPr bwMode="auto">
          <a:xfrm rot="-5400000">
            <a:off x="6324600" y="2133600"/>
            <a:ext cx="304800" cy="609600"/>
          </a:xfrm>
          <a:prstGeom prst="downArrow">
            <a:avLst>
              <a:gd name="adj1" fmla="val 41667"/>
              <a:gd name="adj2" fmla="val 121667"/>
            </a:avLst>
          </a:prstGeom>
          <a:pattFill prst="wdDnDiag">
            <a:fgClr>
              <a:schemeClr val="tx1"/>
            </a:fgClr>
            <a:bgClr>
              <a:srgbClr val="FFFFFF"/>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94" name="AutoShape 1069" descr="Wide downward diagonal"/>
          <p:cNvSpPr>
            <a:spLocks noChangeArrowheads="1"/>
          </p:cNvSpPr>
          <p:nvPr/>
        </p:nvSpPr>
        <p:spPr bwMode="auto">
          <a:xfrm rot="10800000" flipV="1">
            <a:off x="1524000" y="2895600"/>
            <a:ext cx="304800" cy="533400"/>
          </a:xfrm>
          <a:prstGeom prst="downArrow">
            <a:avLst>
              <a:gd name="adj1" fmla="val 41667"/>
              <a:gd name="adj2" fmla="val 106458"/>
            </a:avLst>
          </a:prstGeom>
          <a:pattFill prst="wdDnDiag">
            <a:fgClr>
              <a:schemeClr val="tx1"/>
            </a:fgClr>
            <a:bgClr>
              <a:srgbClr val="FFFFFF"/>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95" name="AutoShape 1070"/>
          <p:cNvSpPr>
            <a:spLocks noChangeArrowheads="1"/>
          </p:cNvSpPr>
          <p:nvPr/>
        </p:nvSpPr>
        <p:spPr bwMode="auto">
          <a:xfrm rot="-5400000">
            <a:off x="381000" y="762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96" name="AutoShape 1071"/>
          <p:cNvSpPr>
            <a:spLocks noChangeArrowheads="1"/>
          </p:cNvSpPr>
          <p:nvPr/>
        </p:nvSpPr>
        <p:spPr bwMode="auto">
          <a:xfrm rot="5400000" flipH="1">
            <a:off x="304800" y="5181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68897" name="Text Box 1072"/>
          <p:cNvSpPr txBox="1">
            <a:spLocks noChangeArrowheads="1"/>
          </p:cNvSpPr>
          <p:nvPr/>
        </p:nvSpPr>
        <p:spPr bwMode="auto">
          <a:xfrm>
            <a:off x="1600200" y="1371600"/>
            <a:ext cx="1600200" cy="711200"/>
          </a:xfrm>
          <a:prstGeom prst="rect">
            <a:avLst/>
          </a:prstGeom>
          <a:solidFill>
            <a:srgbClr val="FFFFFF"/>
          </a:solidFill>
          <a:ln w="9525">
            <a:solidFill>
              <a:srgbClr val="FF0000"/>
            </a:solidFill>
            <a:miter lim="800000"/>
            <a:headEnd/>
            <a:tailEnd/>
          </a:ln>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000">
                <a:solidFill>
                  <a:srgbClr val="000099"/>
                </a:solidFill>
                <a:latin typeface="Arial" charset="0"/>
                <a:cs typeface="Arial" charset="0"/>
              </a:rPr>
              <a:t>Rare Fluctuation</a:t>
            </a:r>
          </a:p>
        </p:txBody>
      </p:sp>
      <p:sp>
        <p:nvSpPr>
          <p:cNvPr id="3" name="Slide Number Placeholder 2"/>
          <p:cNvSpPr>
            <a:spLocks noGrp="1"/>
          </p:cNvSpPr>
          <p:nvPr>
            <p:ph type="sldNum" sz="quarter" idx="12"/>
          </p:nvPr>
        </p:nvSpPr>
        <p:spPr/>
        <p:txBody>
          <a:bodyPr/>
          <a:lstStyle/>
          <a:p>
            <a:pPr>
              <a:defRPr/>
            </a:pPr>
            <a:fld id="{BF163195-7394-4380-AF15-AC6BA0E361C7}" type="slidenum">
              <a:rPr lang="en-US">
                <a:solidFill>
                  <a:srgbClr val="002060">
                    <a:tint val="75000"/>
                  </a:srgbClr>
                </a:solidFill>
              </a:rPr>
              <a:pPr>
                <a:defRPr/>
              </a:pPr>
              <a:t>60</a:t>
            </a:fld>
            <a:endParaRPr lang="en-US">
              <a:solidFill>
                <a:srgbClr val="002060">
                  <a:tint val="75000"/>
                </a:srgbClr>
              </a:solidFill>
            </a:endParaRPr>
          </a:p>
        </p:txBody>
      </p:sp>
      <p:sp>
        <p:nvSpPr>
          <p:cNvPr id="2" name="Date Placeholder 1"/>
          <p:cNvSpPr>
            <a:spLocks noGrp="1"/>
          </p:cNvSpPr>
          <p:nvPr>
            <p:ph type="dt" sz="half" idx="10"/>
          </p:nvPr>
        </p:nvSpPr>
        <p:spPr/>
        <p:txBody>
          <a:bodyPr/>
          <a:lstStyle/>
          <a:p>
            <a:pPr>
              <a:defRPr/>
            </a:pPr>
            <a:fld id="{7F045E1E-6EB6-41E5-8D8F-27B027D1D407}"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1276277857"/>
      </p:ext>
    </p:extLst>
  </p:cSld>
  <p:clrMapOvr>
    <a:masterClrMapping/>
  </p:clrMapOvr>
  <p:transition spd="slow"/>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nvGrpSpPr>
        <p:grpSpPr bwMode="auto">
          <a:xfrm>
            <a:off x="838200" y="0"/>
            <a:ext cx="2193925" cy="1096963"/>
            <a:chOff x="1690" y="1565"/>
            <a:chExt cx="1382" cy="691"/>
          </a:xfrm>
        </p:grpSpPr>
        <p:sp>
          <p:nvSpPr>
            <p:cNvPr id="71644" name="AutoShape 3"/>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1645" name="Oval 4"/>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46" name="Oval 5"/>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47" name="Oval 6"/>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48" name="Oval 7"/>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49" name="Oval 8"/>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50" name="Oval 9"/>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51" name="Oval 10"/>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52" name="Oval 11"/>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53" name="Oval 12"/>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54" name="Oval 13"/>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55" name="Oval 14"/>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56" name="Oval 15"/>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57" name="Oval 16"/>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58" name="Oval 17"/>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59" name="Oval 18"/>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60" name="Oval 19"/>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61" name="Oval 20"/>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62" name="Oval 21"/>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63" name="Oval 22"/>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64" name="Oval 23"/>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65" name="Oval 24"/>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66" name="Oval 25"/>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67" name="Oval 26"/>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68" name="Oval 27"/>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69" name="Oval 28"/>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70" name="Oval 29"/>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71" name="Oval 30"/>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72" name="Oval 31"/>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73" name="Oval 32"/>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74" name="Oval 33"/>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75" name="Oval 34"/>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76" name="Oval 35"/>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77" name="Oval 36"/>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78" name="Oval 37"/>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79" name="Oval 38"/>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80" name="Oval 39"/>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81" name="Oval 40"/>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82" name="Oval 41"/>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83" name="Oval 42"/>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84" name="Oval 43"/>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85" name="Oval 44"/>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86" name="Oval 45"/>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87" name="Oval 46"/>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88" name="Oval 47"/>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89" name="Oval 48"/>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90" name="Oval 49"/>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91" name="Oval 50"/>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92" name="Oval 51"/>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93" name="Oval 52"/>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94" name="Oval 53"/>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95" name="Oval 54"/>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96" name="Oval 55"/>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97" name="Oval 56"/>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98" name="Oval 57"/>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99" name="Oval 58"/>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00" name="Oval 59"/>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01" name="Oval 60"/>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02" name="Oval 61"/>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03" name="Oval 62"/>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04" name="Oval 63"/>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05" name="Oval 64"/>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06" name="Oval 65"/>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07" name="Oval 66"/>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08" name="Oval 67"/>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09" name="Oval 68"/>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10" name="Oval 69"/>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11" name="Oval 70"/>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12" name="Oval 71"/>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13" name="Oval 72"/>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14" name="Oval 73"/>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15" name="Oval 74"/>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16" name="Oval 75"/>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17" name="Oval 76"/>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18" name="Oval 77"/>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19" name="Oval 78"/>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20" name="Oval 79"/>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21" name="Oval 80"/>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22" name="Oval 81"/>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23" name="Oval 82"/>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24" name="Oval 83"/>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25" name="Oval 84"/>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26" name="Oval 85"/>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27" name="Oval 86"/>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28" name="Oval 87"/>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29" name="Oval 88"/>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30" name="Oval 89"/>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70659" name="Group 90"/>
          <p:cNvGrpSpPr>
            <a:grpSpLocks/>
          </p:cNvGrpSpPr>
          <p:nvPr/>
        </p:nvGrpSpPr>
        <p:grpSpPr bwMode="auto">
          <a:xfrm>
            <a:off x="3825875" y="0"/>
            <a:ext cx="2193925" cy="1096963"/>
            <a:chOff x="4186" y="1599"/>
            <a:chExt cx="1382" cy="691"/>
          </a:xfrm>
        </p:grpSpPr>
        <p:sp>
          <p:nvSpPr>
            <p:cNvPr id="71557" name="AutoShape 91"/>
            <p:cNvSpPr>
              <a:spLocks noChangeAspect="1" noChangeArrowheads="1"/>
            </p:cNvSpPr>
            <p:nvPr/>
          </p:nvSpPr>
          <p:spPr bwMode="auto">
            <a:xfrm>
              <a:off x="4186" y="1599"/>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1558" name="Oval 92"/>
            <p:cNvSpPr>
              <a:spLocks noChangeAspect="1" noChangeArrowheads="1"/>
            </p:cNvSpPr>
            <p:nvPr/>
          </p:nvSpPr>
          <p:spPr bwMode="auto">
            <a:xfrm>
              <a:off x="428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59" name="Oval 93"/>
            <p:cNvSpPr>
              <a:spLocks noChangeAspect="1" noChangeArrowheads="1"/>
            </p:cNvSpPr>
            <p:nvPr/>
          </p:nvSpPr>
          <p:spPr bwMode="auto">
            <a:xfrm>
              <a:off x="4262"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60" name="Oval 94"/>
            <p:cNvSpPr>
              <a:spLocks noChangeAspect="1" noChangeArrowheads="1"/>
            </p:cNvSpPr>
            <p:nvPr/>
          </p:nvSpPr>
          <p:spPr bwMode="auto">
            <a:xfrm>
              <a:off x="4550"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61" name="Oval 95"/>
            <p:cNvSpPr>
              <a:spLocks noChangeAspect="1" noChangeArrowheads="1"/>
            </p:cNvSpPr>
            <p:nvPr/>
          </p:nvSpPr>
          <p:spPr bwMode="auto">
            <a:xfrm>
              <a:off x="4282"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62" name="Oval 96"/>
            <p:cNvSpPr>
              <a:spLocks noChangeAspect="1" noChangeArrowheads="1"/>
            </p:cNvSpPr>
            <p:nvPr/>
          </p:nvSpPr>
          <p:spPr bwMode="auto">
            <a:xfrm>
              <a:off x="451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63" name="Oval 97"/>
            <p:cNvSpPr>
              <a:spLocks noChangeAspect="1" noChangeArrowheads="1"/>
            </p:cNvSpPr>
            <p:nvPr/>
          </p:nvSpPr>
          <p:spPr bwMode="auto">
            <a:xfrm>
              <a:off x="4550"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64" name="Oval 98"/>
            <p:cNvSpPr>
              <a:spLocks noChangeAspect="1" noChangeArrowheads="1"/>
            </p:cNvSpPr>
            <p:nvPr/>
          </p:nvSpPr>
          <p:spPr bwMode="auto">
            <a:xfrm>
              <a:off x="4589"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65" name="Oval 99"/>
            <p:cNvSpPr>
              <a:spLocks noChangeAspect="1" noChangeArrowheads="1"/>
            </p:cNvSpPr>
            <p:nvPr/>
          </p:nvSpPr>
          <p:spPr bwMode="auto">
            <a:xfrm>
              <a:off x="462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66" name="Oval 100"/>
            <p:cNvSpPr>
              <a:spLocks noChangeAspect="1" noChangeArrowheads="1"/>
            </p:cNvSpPr>
            <p:nvPr/>
          </p:nvSpPr>
          <p:spPr bwMode="auto">
            <a:xfrm>
              <a:off x="4665"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67" name="Oval 101"/>
            <p:cNvSpPr>
              <a:spLocks noChangeAspect="1" noChangeArrowheads="1"/>
            </p:cNvSpPr>
            <p:nvPr/>
          </p:nvSpPr>
          <p:spPr bwMode="auto">
            <a:xfrm>
              <a:off x="4454"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68" name="Oval 102"/>
            <p:cNvSpPr>
              <a:spLocks noChangeAspect="1" noChangeArrowheads="1"/>
            </p:cNvSpPr>
            <p:nvPr/>
          </p:nvSpPr>
          <p:spPr bwMode="auto">
            <a:xfrm>
              <a:off x="4742" y="209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69" name="Oval 103"/>
            <p:cNvSpPr>
              <a:spLocks noChangeAspect="1" noChangeArrowheads="1"/>
            </p:cNvSpPr>
            <p:nvPr/>
          </p:nvSpPr>
          <p:spPr bwMode="auto">
            <a:xfrm>
              <a:off x="4493" y="211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70" name="Oval 104"/>
            <p:cNvSpPr>
              <a:spLocks noChangeAspect="1" noChangeArrowheads="1"/>
            </p:cNvSpPr>
            <p:nvPr/>
          </p:nvSpPr>
          <p:spPr bwMode="auto">
            <a:xfrm>
              <a:off x="4896" y="213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71" name="Oval 105"/>
            <p:cNvSpPr>
              <a:spLocks noChangeAspect="1" noChangeArrowheads="1"/>
            </p:cNvSpPr>
            <p:nvPr/>
          </p:nvSpPr>
          <p:spPr bwMode="auto">
            <a:xfrm>
              <a:off x="4857"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72" name="Oval 106"/>
            <p:cNvSpPr>
              <a:spLocks noChangeAspect="1" noChangeArrowheads="1"/>
            </p:cNvSpPr>
            <p:nvPr/>
          </p:nvSpPr>
          <p:spPr bwMode="auto">
            <a:xfrm>
              <a:off x="4665" y="16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73" name="Oval 107"/>
            <p:cNvSpPr>
              <a:spLocks noChangeAspect="1" noChangeArrowheads="1"/>
            </p:cNvSpPr>
            <p:nvPr/>
          </p:nvSpPr>
          <p:spPr bwMode="auto">
            <a:xfrm>
              <a:off x="4723"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74" name="Oval 108"/>
            <p:cNvSpPr>
              <a:spLocks noChangeAspect="1" noChangeArrowheads="1"/>
            </p:cNvSpPr>
            <p:nvPr/>
          </p:nvSpPr>
          <p:spPr bwMode="auto">
            <a:xfrm>
              <a:off x="4714" y="16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75" name="Oval 109"/>
            <p:cNvSpPr>
              <a:spLocks noChangeAspect="1" noChangeArrowheads="1"/>
            </p:cNvSpPr>
            <p:nvPr/>
          </p:nvSpPr>
          <p:spPr bwMode="auto">
            <a:xfrm>
              <a:off x="4291" y="203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76" name="Oval 110"/>
            <p:cNvSpPr>
              <a:spLocks noChangeAspect="1" noChangeArrowheads="1"/>
            </p:cNvSpPr>
            <p:nvPr/>
          </p:nvSpPr>
          <p:spPr bwMode="auto">
            <a:xfrm>
              <a:off x="462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77" name="Oval 111"/>
            <p:cNvSpPr>
              <a:spLocks noChangeAspect="1" noChangeArrowheads="1"/>
            </p:cNvSpPr>
            <p:nvPr/>
          </p:nvSpPr>
          <p:spPr bwMode="auto">
            <a:xfrm>
              <a:off x="4819"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78" name="Oval 112"/>
            <p:cNvSpPr>
              <a:spLocks noChangeAspect="1" noChangeArrowheads="1"/>
            </p:cNvSpPr>
            <p:nvPr/>
          </p:nvSpPr>
          <p:spPr bwMode="auto">
            <a:xfrm>
              <a:off x="5049"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79" name="Oval 113"/>
            <p:cNvSpPr>
              <a:spLocks noChangeAspect="1" noChangeArrowheads="1"/>
            </p:cNvSpPr>
            <p:nvPr/>
          </p:nvSpPr>
          <p:spPr bwMode="auto">
            <a:xfrm>
              <a:off x="4973" y="188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80" name="Oval 114"/>
            <p:cNvSpPr>
              <a:spLocks noChangeAspect="1" noChangeArrowheads="1"/>
            </p:cNvSpPr>
            <p:nvPr/>
          </p:nvSpPr>
          <p:spPr bwMode="auto">
            <a:xfrm>
              <a:off x="4973"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81" name="Oval 115"/>
            <p:cNvSpPr>
              <a:spLocks noChangeAspect="1" noChangeArrowheads="1"/>
            </p:cNvSpPr>
            <p:nvPr/>
          </p:nvSpPr>
          <p:spPr bwMode="auto">
            <a:xfrm>
              <a:off x="4896"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82" name="Oval 116"/>
            <p:cNvSpPr>
              <a:spLocks noChangeAspect="1" noChangeArrowheads="1"/>
            </p:cNvSpPr>
            <p:nvPr/>
          </p:nvSpPr>
          <p:spPr bwMode="auto">
            <a:xfrm>
              <a:off x="4838" y="205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83" name="Oval 117"/>
            <p:cNvSpPr>
              <a:spLocks noChangeAspect="1" noChangeArrowheads="1"/>
            </p:cNvSpPr>
            <p:nvPr/>
          </p:nvSpPr>
          <p:spPr bwMode="auto">
            <a:xfrm>
              <a:off x="5088" y="209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84" name="Oval 118"/>
            <p:cNvSpPr>
              <a:spLocks noChangeAspect="1" noChangeArrowheads="1"/>
            </p:cNvSpPr>
            <p:nvPr/>
          </p:nvSpPr>
          <p:spPr bwMode="auto">
            <a:xfrm>
              <a:off x="5126" y="213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85" name="Oval 119"/>
            <p:cNvSpPr>
              <a:spLocks noChangeAspect="1" noChangeArrowheads="1"/>
            </p:cNvSpPr>
            <p:nvPr/>
          </p:nvSpPr>
          <p:spPr bwMode="auto">
            <a:xfrm>
              <a:off x="497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86" name="Oval 120"/>
            <p:cNvSpPr>
              <a:spLocks noChangeAspect="1" noChangeArrowheads="1"/>
            </p:cNvSpPr>
            <p:nvPr/>
          </p:nvSpPr>
          <p:spPr bwMode="auto">
            <a:xfrm>
              <a:off x="522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87" name="Oval 121"/>
            <p:cNvSpPr>
              <a:spLocks noChangeAspect="1" noChangeArrowheads="1"/>
            </p:cNvSpPr>
            <p:nvPr/>
          </p:nvSpPr>
          <p:spPr bwMode="auto">
            <a:xfrm>
              <a:off x="4973"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88" name="Oval 122"/>
            <p:cNvSpPr>
              <a:spLocks noChangeAspect="1" noChangeArrowheads="1"/>
            </p:cNvSpPr>
            <p:nvPr/>
          </p:nvSpPr>
          <p:spPr bwMode="auto">
            <a:xfrm>
              <a:off x="5069"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89" name="Oval 123"/>
            <p:cNvSpPr>
              <a:spLocks noChangeAspect="1" noChangeArrowheads="1"/>
            </p:cNvSpPr>
            <p:nvPr/>
          </p:nvSpPr>
          <p:spPr bwMode="auto">
            <a:xfrm>
              <a:off x="512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90" name="Oval 124"/>
            <p:cNvSpPr>
              <a:spLocks noChangeAspect="1" noChangeArrowheads="1"/>
            </p:cNvSpPr>
            <p:nvPr/>
          </p:nvSpPr>
          <p:spPr bwMode="auto">
            <a:xfrm>
              <a:off x="524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91" name="Oval 125"/>
            <p:cNvSpPr>
              <a:spLocks noChangeAspect="1" noChangeArrowheads="1"/>
            </p:cNvSpPr>
            <p:nvPr/>
          </p:nvSpPr>
          <p:spPr bwMode="auto">
            <a:xfrm>
              <a:off x="5300" y="19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92" name="Oval 126"/>
            <p:cNvSpPr>
              <a:spLocks noChangeAspect="1" noChangeArrowheads="1"/>
            </p:cNvSpPr>
            <p:nvPr/>
          </p:nvSpPr>
          <p:spPr bwMode="auto">
            <a:xfrm>
              <a:off x="5126"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93" name="Oval 127"/>
            <p:cNvSpPr>
              <a:spLocks noChangeAspect="1" noChangeArrowheads="1"/>
            </p:cNvSpPr>
            <p:nvPr/>
          </p:nvSpPr>
          <p:spPr bwMode="auto">
            <a:xfrm>
              <a:off x="5290" y="174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94" name="Oval 128"/>
            <p:cNvSpPr>
              <a:spLocks noChangeAspect="1" noChangeArrowheads="1"/>
            </p:cNvSpPr>
            <p:nvPr/>
          </p:nvSpPr>
          <p:spPr bwMode="auto">
            <a:xfrm>
              <a:off x="5337"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95" name="Oval 129"/>
            <p:cNvSpPr>
              <a:spLocks noChangeAspect="1" noChangeArrowheads="1"/>
            </p:cNvSpPr>
            <p:nvPr/>
          </p:nvSpPr>
          <p:spPr bwMode="auto">
            <a:xfrm>
              <a:off x="5414"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96" name="Oval 130"/>
            <p:cNvSpPr>
              <a:spLocks noChangeAspect="1" noChangeArrowheads="1"/>
            </p:cNvSpPr>
            <p:nvPr/>
          </p:nvSpPr>
          <p:spPr bwMode="auto">
            <a:xfrm>
              <a:off x="5261"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97" name="Oval 131"/>
            <p:cNvSpPr>
              <a:spLocks noChangeAspect="1" noChangeArrowheads="1"/>
            </p:cNvSpPr>
            <p:nvPr/>
          </p:nvSpPr>
          <p:spPr bwMode="auto">
            <a:xfrm>
              <a:off x="5338" y="2184"/>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98" name="Oval 132"/>
            <p:cNvSpPr>
              <a:spLocks noChangeAspect="1" noChangeArrowheads="1"/>
            </p:cNvSpPr>
            <p:nvPr/>
          </p:nvSpPr>
          <p:spPr bwMode="auto">
            <a:xfrm>
              <a:off x="5472" y="217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99" name="Oval 133"/>
            <p:cNvSpPr>
              <a:spLocks noChangeAspect="1" noChangeArrowheads="1"/>
            </p:cNvSpPr>
            <p:nvPr/>
          </p:nvSpPr>
          <p:spPr bwMode="auto">
            <a:xfrm>
              <a:off x="4454" y="1637"/>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00" name="Oval 134"/>
            <p:cNvSpPr>
              <a:spLocks noChangeAspect="1" noChangeArrowheads="1"/>
            </p:cNvSpPr>
            <p:nvPr/>
          </p:nvSpPr>
          <p:spPr bwMode="auto">
            <a:xfrm>
              <a:off x="4416"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01" name="Oval 135"/>
            <p:cNvSpPr>
              <a:spLocks noChangeAspect="1" noChangeArrowheads="1"/>
            </p:cNvSpPr>
            <p:nvPr/>
          </p:nvSpPr>
          <p:spPr bwMode="auto">
            <a:xfrm>
              <a:off x="4531" y="171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02" name="Oval 136"/>
            <p:cNvSpPr>
              <a:spLocks noChangeAspect="1" noChangeArrowheads="1"/>
            </p:cNvSpPr>
            <p:nvPr/>
          </p:nvSpPr>
          <p:spPr bwMode="auto">
            <a:xfrm>
              <a:off x="457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03" name="Oval 137"/>
            <p:cNvSpPr>
              <a:spLocks noChangeAspect="1" noChangeArrowheads="1"/>
            </p:cNvSpPr>
            <p:nvPr/>
          </p:nvSpPr>
          <p:spPr bwMode="auto">
            <a:xfrm>
              <a:off x="432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04" name="Oval 138"/>
            <p:cNvSpPr>
              <a:spLocks noChangeAspect="1" noChangeArrowheads="1"/>
            </p:cNvSpPr>
            <p:nvPr/>
          </p:nvSpPr>
          <p:spPr bwMode="auto">
            <a:xfrm>
              <a:off x="4762"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05" name="Oval 139"/>
            <p:cNvSpPr>
              <a:spLocks noChangeAspect="1" noChangeArrowheads="1"/>
            </p:cNvSpPr>
            <p:nvPr/>
          </p:nvSpPr>
          <p:spPr bwMode="auto">
            <a:xfrm>
              <a:off x="4358" y="181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06" name="Oval 140"/>
            <p:cNvSpPr>
              <a:spLocks noChangeAspect="1" noChangeArrowheads="1"/>
            </p:cNvSpPr>
            <p:nvPr/>
          </p:nvSpPr>
          <p:spPr bwMode="auto">
            <a:xfrm>
              <a:off x="4723"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07" name="Oval 141"/>
            <p:cNvSpPr>
              <a:spLocks noChangeAspect="1" noChangeArrowheads="1"/>
            </p:cNvSpPr>
            <p:nvPr/>
          </p:nvSpPr>
          <p:spPr bwMode="auto">
            <a:xfrm>
              <a:off x="4665"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08" name="Oval 142"/>
            <p:cNvSpPr>
              <a:spLocks noChangeAspect="1" noChangeArrowheads="1"/>
            </p:cNvSpPr>
            <p:nvPr/>
          </p:nvSpPr>
          <p:spPr bwMode="auto">
            <a:xfrm>
              <a:off x="4762" y="193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09" name="Oval 143"/>
            <p:cNvSpPr>
              <a:spLocks noChangeAspect="1" noChangeArrowheads="1"/>
            </p:cNvSpPr>
            <p:nvPr/>
          </p:nvSpPr>
          <p:spPr bwMode="auto">
            <a:xfrm>
              <a:off x="4742" y="211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10" name="Oval 144"/>
            <p:cNvSpPr>
              <a:spLocks noChangeAspect="1" noChangeArrowheads="1"/>
            </p:cNvSpPr>
            <p:nvPr/>
          </p:nvSpPr>
          <p:spPr bwMode="auto">
            <a:xfrm>
              <a:off x="4877" y="198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11" name="Oval 145"/>
            <p:cNvSpPr>
              <a:spLocks noChangeAspect="1" noChangeArrowheads="1"/>
            </p:cNvSpPr>
            <p:nvPr/>
          </p:nvSpPr>
          <p:spPr bwMode="auto">
            <a:xfrm>
              <a:off x="487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12" name="Oval 146"/>
            <p:cNvSpPr>
              <a:spLocks noChangeAspect="1" noChangeArrowheads="1"/>
            </p:cNvSpPr>
            <p:nvPr/>
          </p:nvSpPr>
          <p:spPr bwMode="auto">
            <a:xfrm>
              <a:off x="4819"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13" name="Oval 147"/>
            <p:cNvSpPr>
              <a:spLocks noChangeAspect="1" noChangeArrowheads="1"/>
            </p:cNvSpPr>
            <p:nvPr/>
          </p:nvSpPr>
          <p:spPr bwMode="auto">
            <a:xfrm>
              <a:off x="5011"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14" name="Oval 148"/>
            <p:cNvSpPr>
              <a:spLocks noChangeAspect="1" noChangeArrowheads="1"/>
            </p:cNvSpPr>
            <p:nvPr/>
          </p:nvSpPr>
          <p:spPr bwMode="auto">
            <a:xfrm>
              <a:off x="5030"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15" name="Oval 149"/>
            <p:cNvSpPr>
              <a:spLocks noChangeAspect="1" noChangeArrowheads="1"/>
            </p:cNvSpPr>
            <p:nvPr/>
          </p:nvSpPr>
          <p:spPr bwMode="auto">
            <a:xfrm>
              <a:off x="5165" y="1637"/>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16" name="Oval 150"/>
            <p:cNvSpPr>
              <a:spLocks noChangeAspect="1" noChangeArrowheads="1"/>
            </p:cNvSpPr>
            <p:nvPr/>
          </p:nvSpPr>
          <p:spPr bwMode="auto">
            <a:xfrm>
              <a:off x="4838"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17" name="Oval 151"/>
            <p:cNvSpPr>
              <a:spLocks noChangeAspect="1" noChangeArrowheads="1"/>
            </p:cNvSpPr>
            <p:nvPr/>
          </p:nvSpPr>
          <p:spPr bwMode="auto">
            <a:xfrm>
              <a:off x="4838" y="17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18" name="Oval 152"/>
            <p:cNvSpPr>
              <a:spLocks noChangeAspect="1" noChangeArrowheads="1"/>
            </p:cNvSpPr>
            <p:nvPr/>
          </p:nvSpPr>
          <p:spPr bwMode="auto">
            <a:xfrm>
              <a:off x="4838" y="186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19" name="Oval 153"/>
            <p:cNvSpPr>
              <a:spLocks noChangeAspect="1" noChangeArrowheads="1"/>
            </p:cNvSpPr>
            <p:nvPr/>
          </p:nvSpPr>
          <p:spPr bwMode="auto">
            <a:xfrm>
              <a:off x="5088"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20" name="Oval 154"/>
            <p:cNvSpPr>
              <a:spLocks noChangeAspect="1" noChangeArrowheads="1"/>
            </p:cNvSpPr>
            <p:nvPr/>
          </p:nvSpPr>
          <p:spPr bwMode="auto">
            <a:xfrm>
              <a:off x="4992"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21" name="Oval 155"/>
            <p:cNvSpPr>
              <a:spLocks noChangeAspect="1" noChangeArrowheads="1"/>
            </p:cNvSpPr>
            <p:nvPr/>
          </p:nvSpPr>
          <p:spPr bwMode="auto">
            <a:xfrm>
              <a:off x="5030"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22" name="Oval 156"/>
            <p:cNvSpPr>
              <a:spLocks noChangeAspect="1" noChangeArrowheads="1"/>
            </p:cNvSpPr>
            <p:nvPr/>
          </p:nvSpPr>
          <p:spPr bwMode="auto">
            <a:xfrm>
              <a:off x="510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23" name="Oval 157"/>
            <p:cNvSpPr>
              <a:spLocks noChangeAspect="1" noChangeArrowheads="1"/>
            </p:cNvSpPr>
            <p:nvPr/>
          </p:nvSpPr>
          <p:spPr bwMode="auto">
            <a:xfrm>
              <a:off x="5146"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24" name="Oval 158"/>
            <p:cNvSpPr>
              <a:spLocks noChangeAspect="1" noChangeArrowheads="1"/>
            </p:cNvSpPr>
            <p:nvPr/>
          </p:nvSpPr>
          <p:spPr bwMode="auto">
            <a:xfrm>
              <a:off x="5011" y="200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25" name="Oval 159"/>
            <p:cNvSpPr>
              <a:spLocks noChangeAspect="1" noChangeArrowheads="1"/>
            </p:cNvSpPr>
            <p:nvPr/>
          </p:nvSpPr>
          <p:spPr bwMode="auto">
            <a:xfrm>
              <a:off x="5184"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26" name="Oval 160"/>
            <p:cNvSpPr>
              <a:spLocks noChangeAspect="1" noChangeArrowheads="1"/>
            </p:cNvSpPr>
            <p:nvPr/>
          </p:nvSpPr>
          <p:spPr bwMode="auto">
            <a:xfrm>
              <a:off x="5261"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27" name="Oval 161"/>
            <p:cNvSpPr>
              <a:spLocks noChangeAspect="1" noChangeArrowheads="1"/>
            </p:cNvSpPr>
            <p:nvPr/>
          </p:nvSpPr>
          <p:spPr bwMode="auto">
            <a:xfrm>
              <a:off x="5203" y="215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28" name="Oval 162"/>
            <p:cNvSpPr>
              <a:spLocks noChangeAspect="1" noChangeArrowheads="1"/>
            </p:cNvSpPr>
            <p:nvPr/>
          </p:nvSpPr>
          <p:spPr bwMode="auto">
            <a:xfrm>
              <a:off x="5337" y="20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29" name="Oval 163"/>
            <p:cNvSpPr>
              <a:spLocks noChangeAspect="1" noChangeArrowheads="1"/>
            </p:cNvSpPr>
            <p:nvPr/>
          </p:nvSpPr>
          <p:spPr bwMode="auto">
            <a:xfrm>
              <a:off x="5414"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30" name="Oval 164"/>
            <p:cNvSpPr>
              <a:spLocks noChangeAspect="1" noChangeArrowheads="1"/>
            </p:cNvSpPr>
            <p:nvPr/>
          </p:nvSpPr>
          <p:spPr bwMode="auto">
            <a:xfrm>
              <a:off x="520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31" name="Oval 165"/>
            <p:cNvSpPr>
              <a:spLocks noChangeAspect="1" noChangeArrowheads="1"/>
            </p:cNvSpPr>
            <p:nvPr/>
          </p:nvSpPr>
          <p:spPr bwMode="auto">
            <a:xfrm>
              <a:off x="5261" y="165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32" name="Oval 166"/>
            <p:cNvSpPr>
              <a:spLocks noChangeAspect="1" noChangeArrowheads="1"/>
            </p:cNvSpPr>
            <p:nvPr/>
          </p:nvSpPr>
          <p:spPr bwMode="auto">
            <a:xfrm>
              <a:off x="5414"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33" name="Oval 167"/>
            <p:cNvSpPr>
              <a:spLocks noChangeAspect="1" noChangeArrowheads="1"/>
            </p:cNvSpPr>
            <p:nvPr/>
          </p:nvSpPr>
          <p:spPr bwMode="auto">
            <a:xfrm>
              <a:off x="5222"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34" name="Oval 168"/>
            <p:cNvSpPr>
              <a:spLocks noChangeAspect="1" noChangeArrowheads="1"/>
            </p:cNvSpPr>
            <p:nvPr/>
          </p:nvSpPr>
          <p:spPr bwMode="auto">
            <a:xfrm>
              <a:off x="535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35" name="Oval 169"/>
            <p:cNvSpPr>
              <a:spLocks noChangeAspect="1" noChangeArrowheads="1"/>
            </p:cNvSpPr>
            <p:nvPr/>
          </p:nvSpPr>
          <p:spPr bwMode="auto">
            <a:xfrm>
              <a:off x="5433"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36" name="Oval 170"/>
            <p:cNvSpPr>
              <a:spLocks noChangeAspect="1" noChangeArrowheads="1"/>
            </p:cNvSpPr>
            <p:nvPr/>
          </p:nvSpPr>
          <p:spPr bwMode="auto">
            <a:xfrm>
              <a:off x="5433"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37" name="Oval 171"/>
            <p:cNvSpPr>
              <a:spLocks noChangeAspect="1" noChangeArrowheads="1"/>
            </p:cNvSpPr>
            <p:nvPr/>
          </p:nvSpPr>
          <p:spPr bwMode="auto">
            <a:xfrm>
              <a:off x="4320"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38" name="Oval 172"/>
            <p:cNvSpPr>
              <a:spLocks noChangeAspect="1" noChangeArrowheads="1"/>
            </p:cNvSpPr>
            <p:nvPr/>
          </p:nvSpPr>
          <p:spPr bwMode="auto">
            <a:xfrm>
              <a:off x="4512" y="221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39" name="Oval 173"/>
            <p:cNvSpPr>
              <a:spLocks noChangeAspect="1" noChangeArrowheads="1"/>
            </p:cNvSpPr>
            <p:nvPr/>
          </p:nvSpPr>
          <p:spPr bwMode="auto">
            <a:xfrm>
              <a:off x="4550" y="19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40" name="Oval 174"/>
            <p:cNvSpPr>
              <a:spLocks noChangeAspect="1" noChangeArrowheads="1"/>
            </p:cNvSpPr>
            <p:nvPr/>
          </p:nvSpPr>
          <p:spPr bwMode="auto">
            <a:xfrm>
              <a:off x="4512"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41" name="Oval 175"/>
            <p:cNvSpPr>
              <a:spLocks noChangeAspect="1" noChangeArrowheads="1"/>
            </p:cNvSpPr>
            <p:nvPr/>
          </p:nvSpPr>
          <p:spPr bwMode="auto">
            <a:xfrm>
              <a:off x="4330"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42" name="Oval 176"/>
            <p:cNvSpPr>
              <a:spLocks noChangeAspect="1" noChangeArrowheads="1"/>
            </p:cNvSpPr>
            <p:nvPr/>
          </p:nvSpPr>
          <p:spPr bwMode="auto">
            <a:xfrm>
              <a:off x="4580" y="203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643" name="Oval 177"/>
            <p:cNvSpPr>
              <a:spLocks noChangeAspect="1" noChangeArrowheads="1"/>
            </p:cNvSpPr>
            <p:nvPr/>
          </p:nvSpPr>
          <p:spPr bwMode="auto">
            <a:xfrm>
              <a:off x="4550" y="215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70660" name="Group 178"/>
          <p:cNvGrpSpPr>
            <a:grpSpLocks/>
          </p:cNvGrpSpPr>
          <p:nvPr/>
        </p:nvGrpSpPr>
        <p:grpSpPr bwMode="auto">
          <a:xfrm>
            <a:off x="6873875" y="0"/>
            <a:ext cx="2193925" cy="1096963"/>
            <a:chOff x="1690" y="1565"/>
            <a:chExt cx="1382" cy="691"/>
          </a:xfrm>
        </p:grpSpPr>
        <p:sp>
          <p:nvSpPr>
            <p:cNvPr id="71470" name="AutoShape 179"/>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1471" name="Oval 180"/>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72" name="Oval 181"/>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73" name="Oval 182"/>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74" name="Oval 183"/>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75" name="Oval 184"/>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76" name="Oval 185"/>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77" name="Oval 186"/>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78" name="Oval 187"/>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79" name="Oval 188"/>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80" name="Oval 189"/>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81" name="Oval 190"/>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82" name="Oval 191"/>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83" name="Oval 192"/>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84" name="Oval 193"/>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85" name="Oval 194"/>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86" name="Oval 195"/>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87" name="Oval 196"/>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88" name="Oval 197"/>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89" name="Oval 198"/>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90" name="Oval 199"/>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91" name="Oval 200"/>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92" name="Oval 201"/>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93" name="Oval 202"/>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94" name="Oval 203"/>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95" name="Oval 204"/>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96" name="Oval 205"/>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97" name="Oval 206"/>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98" name="Oval 207"/>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99" name="Oval 208"/>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00" name="Oval 209"/>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01" name="Oval 210"/>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02" name="Oval 211"/>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03" name="Oval 212"/>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04" name="Oval 213"/>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05" name="Oval 214"/>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06" name="Oval 215"/>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07" name="Oval 216"/>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08" name="Oval 217"/>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09" name="Oval 218"/>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10" name="Oval 219"/>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11" name="Oval 220"/>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12" name="Oval 221"/>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13" name="Oval 222"/>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14" name="Oval 223"/>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15" name="Oval 224"/>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16" name="Oval 225"/>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17" name="Oval 226"/>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18" name="Oval 227"/>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19" name="Oval 228"/>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20" name="Oval 229"/>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21" name="Oval 230"/>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22" name="Oval 231"/>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23" name="Oval 232"/>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24" name="Oval 233"/>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25" name="Oval 234"/>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26" name="Oval 235"/>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27" name="Oval 236"/>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28" name="Oval 237"/>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29" name="Oval 238"/>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30" name="Oval 239"/>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31" name="Oval 240"/>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32" name="Oval 241"/>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33" name="Oval 242"/>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34" name="Oval 243"/>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35" name="Oval 244"/>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36" name="Oval 245"/>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37" name="Oval 246"/>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38" name="Oval 247"/>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39" name="Oval 248"/>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40" name="Oval 249"/>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41" name="Oval 250"/>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42" name="Oval 251"/>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43" name="Oval 252"/>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44" name="Oval 253"/>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45" name="Oval 254"/>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46" name="Oval 255"/>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47" name="Oval 256"/>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48" name="Oval 257"/>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49" name="Oval 258"/>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50" name="Oval 259"/>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51" name="Oval 260"/>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52" name="Oval 261"/>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53" name="Oval 262"/>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54" name="Oval 263"/>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55" name="Oval 264"/>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556" name="Oval 265"/>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70661" name="Group 266"/>
          <p:cNvGrpSpPr>
            <a:grpSpLocks/>
          </p:cNvGrpSpPr>
          <p:nvPr/>
        </p:nvGrpSpPr>
        <p:grpSpPr bwMode="auto">
          <a:xfrm>
            <a:off x="6858000" y="1722438"/>
            <a:ext cx="2193925" cy="1096962"/>
            <a:chOff x="4186" y="1599"/>
            <a:chExt cx="1382" cy="691"/>
          </a:xfrm>
        </p:grpSpPr>
        <p:sp>
          <p:nvSpPr>
            <p:cNvPr id="71383" name="AutoShape 267"/>
            <p:cNvSpPr>
              <a:spLocks noChangeAspect="1" noChangeArrowheads="1"/>
            </p:cNvSpPr>
            <p:nvPr/>
          </p:nvSpPr>
          <p:spPr bwMode="auto">
            <a:xfrm>
              <a:off x="4186" y="1599"/>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1384" name="Oval 268"/>
            <p:cNvSpPr>
              <a:spLocks noChangeAspect="1" noChangeArrowheads="1"/>
            </p:cNvSpPr>
            <p:nvPr/>
          </p:nvSpPr>
          <p:spPr bwMode="auto">
            <a:xfrm>
              <a:off x="428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85" name="Oval 269"/>
            <p:cNvSpPr>
              <a:spLocks noChangeAspect="1" noChangeArrowheads="1"/>
            </p:cNvSpPr>
            <p:nvPr/>
          </p:nvSpPr>
          <p:spPr bwMode="auto">
            <a:xfrm>
              <a:off x="4262"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86" name="Oval 270"/>
            <p:cNvSpPr>
              <a:spLocks noChangeAspect="1" noChangeArrowheads="1"/>
            </p:cNvSpPr>
            <p:nvPr/>
          </p:nvSpPr>
          <p:spPr bwMode="auto">
            <a:xfrm>
              <a:off x="4550"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87" name="Oval 271"/>
            <p:cNvSpPr>
              <a:spLocks noChangeAspect="1" noChangeArrowheads="1"/>
            </p:cNvSpPr>
            <p:nvPr/>
          </p:nvSpPr>
          <p:spPr bwMode="auto">
            <a:xfrm>
              <a:off x="4282"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88" name="Oval 272"/>
            <p:cNvSpPr>
              <a:spLocks noChangeAspect="1" noChangeArrowheads="1"/>
            </p:cNvSpPr>
            <p:nvPr/>
          </p:nvSpPr>
          <p:spPr bwMode="auto">
            <a:xfrm>
              <a:off x="451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89" name="Oval 273"/>
            <p:cNvSpPr>
              <a:spLocks noChangeAspect="1" noChangeArrowheads="1"/>
            </p:cNvSpPr>
            <p:nvPr/>
          </p:nvSpPr>
          <p:spPr bwMode="auto">
            <a:xfrm>
              <a:off x="4550"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90" name="Oval 274"/>
            <p:cNvSpPr>
              <a:spLocks noChangeAspect="1" noChangeArrowheads="1"/>
            </p:cNvSpPr>
            <p:nvPr/>
          </p:nvSpPr>
          <p:spPr bwMode="auto">
            <a:xfrm>
              <a:off x="4589"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91" name="Oval 275"/>
            <p:cNvSpPr>
              <a:spLocks noChangeAspect="1" noChangeArrowheads="1"/>
            </p:cNvSpPr>
            <p:nvPr/>
          </p:nvSpPr>
          <p:spPr bwMode="auto">
            <a:xfrm>
              <a:off x="462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92" name="Oval 276"/>
            <p:cNvSpPr>
              <a:spLocks noChangeAspect="1" noChangeArrowheads="1"/>
            </p:cNvSpPr>
            <p:nvPr/>
          </p:nvSpPr>
          <p:spPr bwMode="auto">
            <a:xfrm>
              <a:off x="4665"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93" name="Oval 277"/>
            <p:cNvSpPr>
              <a:spLocks noChangeAspect="1" noChangeArrowheads="1"/>
            </p:cNvSpPr>
            <p:nvPr/>
          </p:nvSpPr>
          <p:spPr bwMode="auto">
            <a:xfrm>
              <a:off x="4454"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94" name="Oval 278"/>
            <p:cNvSpPr>
              <a:spLocks noChangeAspect="1" noChangeArrowheads="1"/>
            </p:cNvSpPr>
            <p:nvPr/>
          </p:nvSpPr>
          <p:spPr bwMode="auto">
            <a:xfrm>
              <a:off x="4742" y="209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95" name="Oval 279"/>
            <p:cNvSpPr>
              <a:spLocks noChangeAspect="1" noChangeArrowheads="1"/>
            </p:cNvSpPr>
            <p:nvPr/>
          </p:nvSpPr>
          <p:spPr bwMode="auto">
            <a:xfrm>
              <a:off x="4493" y="211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96" name="Oval 280"/>
            <p:cNvSpPr>
              <a:spLocks noChangeAspect="1" noChangeArrowheads="1"/>
            </p:cNvSpPr>
            <p:nvPr/>
          </p:nvSpPr>
          <p:spPr bwMode="auto">
            <a:xfrm>
              <a:off x="4896" y="213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97" name="Oval 281"/>
            <p:cNvSpPr>
              <a:spLocks noChangeAspect="1" noChangeArrowheads="1"/>
            </p:cNvSpPr>
            <p:nvPr/>
          </p:nvSpPr>
          <p:spPr bwMode="auto">
            <a:xfrm>
              <a:off x="4857"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98" name="Oval 282"/>
            <p:cNvSpPr>
              <a:spLocks noChangeAspect="1" noChangeArrowheads="1"/>
            </p:cNvSpPr>
            <p:nvPr/>
          </p:nvSpPr>
          <p:spPr bwMode="auto">
            <a:xfrm>
              <a:off x="4665" y="16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99" name="Oval 283"/>
            <p:cNvSpPr>
              <a:spLocks noChangeAspect="1" noChangeArrowheads="1"/>
            </p:cNvSpPr>
            <p:nvPr/>
          </p:nvSpPr>
          <p:spPr bwMode="auto">
            <a:xfrm>
              <a:off x="4723"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00" name="Oval 284"/>
            <p:cNvSpPr>
              <a:spLocks noChangeAspect="1" noChangeArrowheads="1"/>
            </p:cNvSpPr>
            <p:nvPr/>
          </p:nvSpPr>
          <p:spPr bwMode="auto">
            <a:xfrm>
              <a:off x="4714" y="16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01" name="Oval 285"/>
            <p:cNvSpPr>
              <a:spLocks noChangeAspect="1" noChangeArrowheads="1"/>
            </p:cNvSpPr>
            <p:nvPr/>
          </p:nvSpPr>
          <p:spPr bwMode="auto">
            <a:xfrm>
              <a:off x="4291" y="203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02" name="Oval 286"/>
            <p:cNvSpPr>
              <a:spLocks noChangeAspect="1" noChangeArrowheads="1"/>
            </p:cNvSpPr>
            <p:nvPr/>
          </p:nvSpPr>
          <p:spPr bwMode="auto">
            <a:xfrm>
              <a:off x="462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03" name="Oval 287"/>
            <p:cNvSpPr>
              <a:spLocks noChangeAspect="1" noChangeArrowheads="1"/>
            </p:cNvSpPr>
            <p:nvPr/>
          </p:nvSpPr>
          <p:spPr bwMode="auto">
            <a:xfrm>
              <a:off x="4819"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04" name="Oval 288"/>
            <p:cNvSpPr>
              <a:spLocks noChangeAspect="1" noChangeArrowheads="1"/>
            </p:cNvSpPr>
            <p:nvPr/>
          </p:nvSpPr>
          <p:spPr bwMode="auto">
            <a:xfrm>
              <a:off x="5049"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05" name="Oval 289"/>
            <p:cNvSpPr>
              <a:spLocks noChangeAspect="1" noChangeArrowheads="1"/>
            </p:cNvSpPr>
            <p:nvPr/>
          </p:nvSpPr>
          <p:spPr bwMode="auto">
            <a:xfrm>
              <a:off x="4973" y="188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06" name="Oval 290"/>
            <p:cNvSpPr>
              <a:spLocks noChangeAspect="1" noChangeArrowheads="1"/>
            </p:cNvSpPr>
            <p:nvPr/>
          </p:nvSpPr>
          <p:spPr bwMode="auto">
            <a:xfrm>
              <a:off x="4973"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07" name="Oval 291"/>
            <p:cNvSpPr>
              <a:spLocks noChangeAspect="1" noChangeArrowheads="1"/>
            </p:cNvSpPr>
            <p:nvPr/>
          </p:nvSpPr>
          <p:spPr bwMode="auto">
            <a:xfrm>
              <a:off x="4896"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08" name="Oval 292"/>
            <p:cNvSpPr>
              <a:spLocks noChangeAspect="1" noChangeArrowheads="1"/>
            </p:cNvSpPr>
            <p:nvPr/>
          </p:nvSpPr>
          <p:spPr bwMode="auto">
            <a:xfrm>
              <a:off x="4838" y="205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09" name="Oval 293"/>
            <p:cNvSpPr>
              <a:spLocks noChangeAspect="1" noChangeArrowheads="1"/>
            </p:cNvSpPr>
            <p:nvPr/>
          </p:nvSpPr>
          <p:spPr bwMode="auto">
            <a:xfrm>
              <a:off x="5088" y="209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10" name="Oval 294"/>
            <p:cNvSpPr>
              <a:spLocks noChangeAspect="1" noChangeArrowheads="1"/>
            </p:cNvSpPr>
            <p:nvPr/>
          </p:nvSpPr>
          <p:spPr bwMode="auto">
            <a:xfrm>
              <a:off x="5126" y="213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11" name="Oval 295"/>
            <p:cNvSpPr>
              <a:spLocks noChangeAspect="1" noChangeArrowheads="1"/>
            </p:cNvSpPr>
            <p:nvPr/>
          </p:nvSpPr>
          <p:spPr bwMode="auto">
            <a:xfrm>
              <a:off x="497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12" name="Oval 296"/>
            <p:cNvSpPr>
              <a:spLocks noChangeAspect="1" noChangeArrowheads="1"/>
            </p:cNvSpPr>
            <p:nvPr/>
          </p:nvSpPr>
          <p:spPr bwMode="auto">
            <a:xfrm>
              <a:off x="522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13" name="Oval 297"/>
            <p:cNvSpPr>
              <a:spLocks noChangeAspect="1" noChangeArrowheads="1"/>
            </p:cNvSpPr>
            <p:nvPr/>
          </p:nvSpPr>
          <p:spPr bwMode="auto">
            <a:xfrm>
              <a:off x="4973"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14" name="Oval 298"/>
            <p:cNvSpPr>
              <a:spLocks noChangeAspect="1" noChangeArrowheads="1"/>
            </p:cNvSpPr>
            <p:nvPr/>
          </p:nvSpPr>
          <p:spPr bwMode="auto">
            <a:xfrm>
              <a:off x="5069"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15" name="Oval 299"/>
            <p:cNvSpPr>
              <a:spLocks noChangeAspect="1" noChangeArrowheads="1"/>
            </p:cNvSpPr>
            <p:nvPr/>
          </p:nvSpPr>
          <p:spPr bwMode="auto">
            <a:xfrm>
              <a:off x="512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16" name="Oval 300"/>
            <p:cNvSpPr>
              <a:spLocks noChangeAspect="1" noChangeArrowheads="1"/>
            </p:cNvSpPr>
            <p:nvPr/>
          </p:nvSpPr>
          <p:spPr bwMode="auto">
            <a:xfrm>
              <a:off x="524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17" name="Oval 301"/>
            <p:cNvSpPr>
              <a:spLocks noChangeAspect="1" noChangeArrowheads="1"/>
            </p:cNvSpPr>
            <p:nvPr/>
          </p:nvSpPr>
          <p:spPr bwMode="auto">
            <a:xfrm>
              <a:off x="5300" y="19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18" name="Oval 302"/>
            <p:cNvSpPr>
              <a:spLocks noChangeAspect="1" noChangeArrowheads="1"/>
            </p:cNvSpPr>
            <p:nvPr/>
          </p:nvSpPr>
          <p:spPr bwMode="auto">
            <a:xfrm>
              <a:off x="5126"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19" name="Oval 303"/>
            <p:cNvSpPr>
              <a:spLocks noChangeAspect="1" noChangeArrowheads="1"/>
            </p:cNvSpPr>
            <p:nvPr/>
          </p:nvSpPr>
          <p:spPr bwMode="auto">
            <a:xfrm>
              <a:off x="5290" y="174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20" name="Oval 304"/>
            <p:cNvSpPr>
              <a:spLocks noChangeAspect="1" noChangeArrowheads="1"/>
            </p:cNvSpPr>
            <p:nvPr/>
          </p:nvSpPr>
          <p:spPr bwMode="auto">
            <a:xfrm>
              <a:off x="5337"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21" name="Oval 305"/>
            <p:cNvSpPr>
              <a:spLocks noChangeAspect="1" noChangeArrowheads="1"/>
            </p:cNvSpPr>
            <p:nvPr/>
          </p:nvSpPr>
          <p:spPr bwMode="auto">
            <a:xfrm>
              <a:off x="5414"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22" name="Oval 306"/>
            <p:cNvSpPr>
              <a:spLocks noChangeAspect="1" noChangeArrowheads="1"/>
            </p:cNvSpPr>
            <p:nvPr/>
          </p:nvSpPr>
          <p:spPr bwMode="auto">
            <a:xfrm>
              <a:off x="5261"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23" name="Oval 307"/>
            <p:cNvSpPr>
              <a:spLocks noChangeAspect="1" noChangeArrowheads="1"/>
            </p:cNvSpPr>
            <p:nvPr/>
          </p:nvSpPr>
          <p:spPr bwMode="auto">
            <a:xfrm>
              <a:off x="5338" y="2184"/>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24" name="Oval 308"/>
            <p:cNvSpPr>
              <a:spLocks noChangeAspect="1" noChangeArrowheads="1"/>
            </p:cNvSpPr>
            <p:nvPr/>
          </p:nvSpPr>
          <p:spPr bwMode="auto">
            <a:xfrm>
              <a:off x="5472" y="217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25" name="Oval 309"/>
            <p:cNvSpPr>
              <a:spLocks noChangeAspect="1" noChangeArrowheads="1"/>
            </p:cNvSpPr>
            <p:nvPr/>
          </p:nvSpPr>
          <p:spPr bwMode="auto">
            <a:xfrm>
              <a:off x="4454" y="1637"/>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26" name="Oval 310"/>
            <p:cNvSpPr>
              <a:spLocks noChangeAspect="1" noChangeArrowheads="1"/>
            </p:cNvSpPr>
            <p:nvPr/>
          </p:nvSpPr>
          <p:spPr bwMode="auto">
            <a:xfrm>
              <a:off x="4416"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27" name="Oval 311"/>
            <p:cNvSpPr>
              <a:spLocks noChangeAspect="1" noChangeArrowheads="1"/>
            </p:cNvSpPr>
            <p:nvPr/>
          </p:nvSpPr>
          <p:spPr bwMode="auto">
            <a:xfrm>
              <a:off x="4531" y="171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28" name="Oval 312"/>
            <p:cNvSpPr>
              <a:spLocks noChangeAspect="1" noChangeArrowheads="1"/>
            </p:cNvSpPr>
            <p:nvPr/>
          </p:nvSpPr>
          <p:spPr bwMode="auto">
            <a:xfrm>
              <a:off x="457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29" name="Oval 313"/>
            <p:cNvSpPr>
              <a:spLocks noChangeAspect="1" noChangeArrowheads="1"/>
            </p:cNvSpPr>
            <p:nvPr/>
          </p:nvSpPr>
          <p:spPr bwMode="auto">
            <a:xfrm>
              <a:off x="432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30" name="Oval 314"/>
            <p:cNvSpPr>
              <a:spLocks noChangeAspect="1" noChangeArrowheads="1"/>
            </p:cNvSpPr>
            <p:nvPr/>
          </p:nvSpPr>
          <p:spPr bwMode="auto">
            <a:xfrm>
              <a:off x="4762"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31" name="Oval 315"/>
            <p:cNvSpPr>
              <a:spLocks noChangeAspect="1" noChangeArrowheads="1"/>
            </p:cNvSpPr>
            <p:nvPr/>
          </p:nvSpPr>
          <p:spPr bwMode="auto">
            <a:xfrm>
              <a:off x="4358" y="181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32" name="Oval 316"/>
            <p:cNvSpPr>
              <a:spLocks noChangeAspect="1" noChangeArrowheads="1"/>
            </p:cNvSpPr>
            <p:nvPr/>
          </p:nvSpPr>
          <p:spPr bwMode="auto">
            <a:xfrm>
              <a:off x="4723"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33" name="Oval 317"/>
            <p:cNvSpPr>
              <a:spLocks noChangeAspect="1" noChangeArrowheads="1"/>
            </p:cNvSpPr>
            <p:nvPr/>
          </p:nvSpPr>
          <p:spPr bwMode="auto">
            <a:xfrm>
              <a:off x="4665"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34" name="Oval 318"/>
            <p:cNvSpPr>
              <a:spLocks noChangeAspect="1" noChangeArrowheads="1"/>
            </p:cNvSpPr>
            <p:nvPr/>
          </p:nvSpPr>
          <p:spPr bwMode="auto">
            <a:xfrm>
              <a:off x="4762" y="193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35" name="Oval 319"/>
            <p:cNvSpPr>
              <a:spLocks noChangeAspect="1" noChangeArrowheads="1"/>
            </p:cNvSpPr>
            <p:nvPr/>
          </p:nvSpPr>
          <p:spPr bwMode="auto">
            <a:xfrm>
              <a:off x="4742" y="211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36" name="Oval 320"/>
            <p:cNvSpPr>
              <a:spLocks noChangeAspect="1" noChangeArrowheads="1"/>
            </p:cNvSpPr>
            <p:nvPr/>
          </p:nvSpPr>
          <p:spPr bwMode="auto">
            <a:xfrm>
              <a:off x="4877" y="198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37" name="Oval 321"/>
            <p:cNvSpPr>
              <a:spLocks noChangeAspect="1" noChangeArrowheads="1"/>
            </p:cNvSpPr>
            <p:nvPr/>
          </p:nvSpPr>
          <p:spPr bwMode="auto">
            <a:xfrm>
              <a:off x="487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38" name="Oval 322"/>
            <p:cNvSpPr>
              <a:spLocks noChangeAspect="1" noChangeArrowheads="1"/>
            </p:cNvSpPr>
            <p:nvPr/>
          </p:nvSpPr>
          <p:spPr bwMode="auto">
            <a:xfrm>
              <a:off x="4819"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39" name="Oval 323"/>
            <p:cNvSpPr>
              <a:spLocks noChangeAspect="1" noChangeArrowheads="1"/>
            </p:cNvSpPr>
            <p:nvPr/>
          </p:nvSpPr>
          <p:spPr bwMode="auto">
            <a:xfrm>
              <a:off x="5011"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40" name="Oval 324"/>
            <p:cNvSpPr>
              <a:spLocks noChangeAspect="1" noChangeArrowheads="1"/>
            </p:cNvSpPr>
            <p:nvPr/>
          </p:nvSpPr>
          <p:spPr bwMode="auto">
            <a:xfrm>
              <a:off x="5030"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41" name="Oval 325"/>
            <p:cNvSpPr>
              <a:spLocks noChangeAspect="1" noChangeArrowheads="1"/>
            </p:cNvSpPr>
            <p:nvPr/>
          </p:nvSpPr>
          <p:spPr bwMode="auto">
            <a:xfrm>
              <a:off x="5165" y="1637"/>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42" name="Oval 326"/>
            <p:cNvSpPr>
              <a:spLocks noChangeAspect="1" noChangeArrowheads="1"/>
            </p:cNvSpPr>
            <p:nvPr/>
          </p:nvSpPr>
          <p:spPr bwMode="auto">
            <a:xfrm>
              <a:off x="4838"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43" name="Oval 327"/>
            <p:cNvSpPr>
              <a:spLocks noChangeAspect="1" noChangeArrowheads="1"/>
            </p:cNvSpPr>
            <p:nvPr/>
          </p:nvSpPr>
          <p:spPr bwMode="auto">
            <a:xfrm>
              <a:off x="4838" y="17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44" name="Oval 328"/>
            <p:cNvSpPr>
              <a:spLocks noChangeAspect="1" noChangeArrowheads="1"/>
            </p:cNvSpPr>
            <p:nvPr/>
          </p:nvSpPr>
          <p:spPr bwMode="auto">
            <a:xfrm>
              <a:off x="4838" y="186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45" name="Oval 329"/>
            <p:cNvSpPr>
              <a:spLocks noChangeAspect="1" noChangeArrowheads="1"/>
            </p:cNvSpPr>
            <p:nvPr/>
          </p:nvSpPr>
          <p:spPr bwMode="auto">
            <a:xfrm>
              <a:off x="5088"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46" name="Oval 330"/>
            <p:cNvSpPr>
              <a:spLocks noChangeAspect="1" noChangeArrowheads="1"/>
            </p:cNvSpPr>
            <p:nvPr/>
          </p:nvSpPr>
          <p:spPr bwMode="auto">
            <a:xfrm>
              <a:off x="4992"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47" name="Oval 331"/>
            <p:cNvSpPr>
              <a:spLocks noChangeAspect="1" noChangeArrowheads="1"/>
            </p:cNvSpPr>
            <p:nvPr/>
          </p:nvSpPr>
          <p:spPr bwMode="auto">
            <a:xfrm>
              <a:off x="5030"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48" name="Oval 332"/>
            <p:cNvSpPr>
              <a:spLocks noChangeAspect="1" noChangeArrowheads="1"/>
            </p:cNvSpPr>
            <p:nvPr/>
          </p:nvSpPr>
          <p:spPr bwMode="auto">
            <a:xfrm>
              <a:off x="510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49" name="Oval 333"/>
            <p:cNvSpPr>
              <a:spLocks noChangeAspect="1" noChangeArrowheads="1"/>
            </p:cNvSpPr>
            <p:nvPr/>
          </p:nvSpPr>
          <p:spPr bwMode="auto">
            <a:xfrm>
              <a:off x="5146"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50" name="Oval 334"/>
            <p:cNvSpPr>
              <a:spLocks noChangeAspect="1" noChangeArrowheads="1"/>
            </p:cNvSpPr>
            <p:nvPr/>
          </p:nvSpPr>
          <p:spPr bwMode="auto">
            <a:xfrm>
              <a:off x="5011" y="200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51" name="Oval 335"/>
            <p:cNvSpPr>
              <a:spLocks noChangeAspect="1" noChangeArrowheads="1"/>
            </p:cNvSpPr>
            <p:nvPr/>
          </p:nvSpPr>
          <p:spPr bwMode="auto">
            <a:xfrm>
              <a:off x="5184"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52" name="Oval 336"/>
            <p:cNvSpPr>
              <a:spLocks noChangeAspect="1" noChangeArrowheads="1"/>
            </p:cNvSpPr>
            <p:nvPr/>
          </p:nvSpPr>
          <p:spPr bwMode="auto">
            <a:xfrm>
              <a:off x="5261"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53" name="Oval 337"/>
            <p:cNvSpPr>
              <a:spLocks noChangeAspect="1" noChangeArrowheads="1"/>
            </p:cNvSpPr>
            <p:nvPr/>
          </p:nvSpPr>
          <p:spPr bwMode="auto">
            <a:xfrm>
              <a:off x="5203" y="215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54" name="Oval 338"/>
            <p:cNvSpPr>
              <a:spLocks noChangeAspect="1" noChangeArrowheads="1"/>
            </p:cNvSpPr>
            <p:nvPr/>
          </p:nvSpPr>
          <p:spPr bwMode="auto">
            <a:xfrm>
              <a:off x="5337" y="20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55" name="Oval 339"/>
            <p:cNvSpPr>
              <a:spLocks noChangeAspect="1" noChangeArrowheads="1"/>
            </p:cNvSpPr>
            <p:nvPr/>
          </p:nvSpPr>
          <p:spPr bwMode="auto">
            <a:xfrm>
              <a:off x="5414"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56" name="Oval 340"/>
            <p:cNvSpPr>
              <a:spLocks noChangeAspect="1" noChangeArrowheads="1"/>
            </p:cNvSpPr>
            <p:nvPr/>
          </p:nvSpPr>
          <p:spPr bwMode="auto">
            <a:xfrm>
              <a:off x="520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57" name="Oval 341"/>
            <p:cNvSpPr>
              <a:spLocks noChangeAspect="1" noChangeArrowheads="1"/>
            </p:cNvSpPr>
            <p:nvPr/>
          </p:nvSpPr>
          <p:spPr bwMode="auto">
            <a:xfrm>
              <a:off x="5261" y="165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58" name="Oval 342"/>
            <p:cNvSpPr>
              <a:spLocks noChangeAspect="1" noChangeArrowheads="1"/>
            </p:cNvSpPr>
            <p:nvPr/>
          </p:nvSpPr>
          <p:spPr bwMode="auto">
            <a:xfrm>
              <a:off x="5414"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59" name="Oval 343"/>
            <p:cNvSpPr>
              <a:spLocks noChangeAspect="1" noChangeArrowheads="1"/>
            </p:cNvSpPr>
            <p:nvPr/>
          </p:nvSpPr>
          <p:spPr bwMode="auto">
            <a:xfrm>
              <a:off x="5222"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60" name="Oval 344"/>
            <p:cNvSpPr>
              <a:spLocks noChangeAspect="1" noChangeArrowheads="1"/>
            </p:cNvSpPr>
            <p:nvPr/>
          </p:nvSpPr>
          <p:spPr bwMode="auto">
            <a:xfrm>
              <a:off x="535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61" name="Oval 345"/>
            <p:cNvSpPr>
              <a:spLocks noChangeAspect="1" noChangeArrowheads="1"/>
            </p:cNvSpPr>
            <p:nvPr/>
          </p:nvSpPr>
          <p:spPr bwMode="auto">
            <a:xfrm>
              <a:off x="5433"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62" name="Oval 346"/>
            <p:cNvSpPr>
              <a:spLocks noChangeAspect="1" noChangeArrowheads="1"/>
            </p:cNvSpPr>
            <p:nvPr/>
          </p:nvSpPr>
          <p:spPr bwMode="auto">
            <a:xfrm>
              <a:off x="5433"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63" name="Oval 347"/>
            <p:cNvSpPr>
              <a:spLocks noChangeAspect="1" noChangeArrowheads="1"/>
            </p:cNvSpPr>
            <p:nvPr/>
          </p:nvSpPr>
          <p:spPr bwMode="auto">
            <a:xfrm>
              <a:off x="4320"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64" name="Oval 348"/>
            <p:cNvSpPr>
              <a:spLocks noChangeAspect="1" noChangeArrowheads="1"/>
            </p:cNvSpPr>
            <p:nvPr/>
          </p:nvSpPr>
          <p:spPr bwMode="auto">
            <a:xfrm>
              <a:off x="4512" y="221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65" name="Oval 349"/>
            <p:cNvSpPr>
              <a:spLocks noChangeAspect="1" noChangeArrowheads="1"/>
            </p:cNvSpPr>
            <p:nvPr/>
          </p:nvSpPr>
          <p:spPr bwMode="auto">
            <a:xfrm>
              <a:off x="4550" y="19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66" name="Oval 350"/>
            <p:cNvSpPr>
              <a:spLocks noChangeAspect="1" noChangeArrowheads="1"/>
            </p:cNvSpPr>
            <p:nvPr/>
          </p:nvSpPr>
          <p:spPr bwMode="auto">
            <a:xfrm>
              <a:off x="4512"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67" name="Oval 351"/>
            <p:cNvSpPr>
              <a:spLocks noChangeAspect="1" noChangeArrowheads="1"/>
            </p:cNvSpPr>
            <p:nvPr/>
          </p:nvSpPr>
          <p:spPr bwMode="auto">
            <a:xfrm>
              <a:off x="4330"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68" name="Oval 352"/>
            <p:cNvSpPr>
              <a:spLocks noChangeAspect="1" noChangeArrowheads="1"/>
            </p:cNvSpPr>
            <p:nvPr/>
          </p:nvSpPr>
          <p:spPr bwMode="auto">
            <a:xfrm>
              <a:off x="4580" y="203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469" name="Oval 353"/>
            <p:cNvSpPr>
              <a:spLocks noChangeAspect="1" noChangeArrowheads="1"/>
            </p:cNvSpPr>
            <p:nvPr/>
          </p:nvSpPr>
          <p:spPr bwMode="auto">
            <a:xfrm>
              <a:off x="4550" y="215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sp>
        <p:nvSpPr>
          <p:cNvPr id="70662" name="AutoShape 354"/>
          <p:cNvSpPr>
            <a:spLocks noChangeAspect="1" noChangeArrowheads="1"/>
          </p:cNvSpPr>
          <p:nvPr/>
        </p:nvSpPr>
        <p:spPr bwMode="auto">
          <a:xfrm>
            <a:off x="3810000" y="1722438"/>
            <a:ext cx="2193925" cy="1096962"/>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0663" name="Oval 355"/>
          <p:cNvSpPr>
            <a:spLocks noChangeAspect="1" noChangeArrowheads="1"/>
          </p:cNvSpPr>
          <p:nvPr/>
        </p:nvSpPr>
        <p:spPr bwMode="auto">
          <a:xfrm>
            <a:off x="414337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64" name="Oval 356"/>
          <p:cNvSpPr>
            <a:spLocks noChangeAspect="1" noChangeArrowheads="1"/>
          </p:cNvSpPr>
          <p:nvPr/>
        </p:nvSpPr>
        <p:spPr bwMode="auto">
          <a:xfrm>
            <a:off x="4098925" y="22098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65" name="Oval 357"/>
          <p:cNvSpPr>
            <a:spLocks noChangeAspect="1" noChangeArrowheads="1"/>
          </p:cNvSpPr>
          <p:nvPr/>
        </p:nvSpPr>
        <p:spPr bwMode="auto">
          <a:xfrm>
            <a:off x="4448175" y="19351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66" name="Oval 358"/>
          <p:cNvSpPr>
            <a:spLocks noChangeAspect="1" noChangeArrowheads="1"/>
          </p:cNvSpPr>
          <p:nvPr/>
        </p:nvSpPr>
        <p:spPr bwMode="auto">
          <a:xfrm>
            <a:off x="4098925" y="20272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67" name="Oval 359"/>
          <p:cNvSpPr>
            <a:spLocks noChangeAspect="1" noChangeArrowheads="1"/>
          </p:cNvSpPr>
          <p:nvPr/>
        </p:nvSpPr>
        <p:spPr bwMode="auto">
          <a:xfrm>
            <a:off x="4387850"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68" name="Oval 360"/>
          <p:cNvSpPr>
            <a:spLocks noChangeAspect="1" noChangeArrowheads="1"/>
          </p:cNvSpPr>
          <p:nvPr/>
        </p:nvSpPr>
        <p:spPr bwMode="auto">
          <a:xfrm>
            <a:off x="4937125" y="2362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69" name="Oval 361"/>
          <p:cNvSpPr>
            <a:spLocks noChangeAspect="1" noChangeArrowheads="1"/>
          </p:cNvSpPr>
          <p:nvPr/>
        </p:nvSpPr>
        <p:spPr bwMode="auto">
          <a:xfrm>
            <a:off x="4205288" y="20113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70" name="Oval 362"/>
          <p:cNvSpPr>
            <a:spLocks noChangeAspect="1" noChangeArrowheads="1"/>
          </p:cNvSpPr>
          <p:nvPr/>
        </p:nvSpPr>
        <p:spPr bwMode="auto">
          <a:xfrm>
            <a:off x="4175125" y="24384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71" name="Oval 363"/>
          <p:cNvSpPr>
            <a:spLocks noChangeAspect="1" noChangeArrowheads="1"/>
          </p:cNvSpPr>
          <p:nvPr/>
        </p:nvSpPr>
        <p:spPr bwMode="auto">
          <a:xfrm>
            <a:off x="4235450"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72" name="Oval 364"/>
          <p:cNvSpPr>
            <a:spLocks noChangeAspect="1" noChangeArrowheads="1"/>
          </p:cNvSpPr>
          <p:nvPr/>
        </p:nvSpPr>
        <p:spPr bwMode="auto">
          <a:xfrm>
            <a:off x="429577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73" name="Oval 365"/>
          <p:cNvSpPr>
            <a:spLocks noChangeAspect="1" noChangeArrowheads="1"/>
          </p:cNvSpPr>
          <p:nvPr/>
        </p:nvSpPr>
        <p:spPr bwMode="auto">
          <a:xfrm>
            <a:off x="4159250"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74" name="Oval 366"/>
          <p:cNvSpPr>
            <a:spLocks noChangeAspect="1" noChangeArrowheads="1"/>
          </p:cNvSpPr>
          <p:nvPr/>
        </p:nvSpPr>
        <p:spPr bwMode="auto">
          <a:xfrm>
            <a:off x="4357688"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75" name="Oval 367"/>
          <p:cNvSpPr>
            <a:spLocks noChangeAspect="1" noChangeArrowheads="1"/>
          </p:cNvSpPr>
          <p:nvPr/>
        </p:nvSpPr>
        <p:spPr bwMode="auto">
          <a:xfrm>
            <a:off x="4327525" y="183038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76" name="Oval 368"/>
          <p:cNvSpPr>
            <a:spLocks noChangeAspect="1" noChangeArrowheads="1"/>
          </p:cNvSpPr>
          <p:nvPr/>
        </p:nvSpPr>
        <p:spPr bwMode="auto">
          <a:xfrm>
            <a:off x="4265613" y="20431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77" name="Oval 369"/>
          <p:cNvSpPr>
            <a:spLocks noChangeAspect="1" noChangeArrowheads="1"/>
          </p:cNvSpPr>
          <p:nvPr/>
        </p:nvSpPr>
        <p:spPr bwMode="auto">
          <a:xfrm>
            <a:off x="3944938" y="18145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78" name="Oval 370"/>
          <p:cNvSpPr>
            <a:spLocks noChangeAspect="1" noChangeArrowheads="1"/>
          </p:cNvSpPr>
          <p:nvPr/>
        </p:nvSpPr>
        <p:spPr bwMode="auto">
          <a:xfrm>
            <a:off x="42513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79" name="Oval 371"/>
          <p:cNvSpPr>
            <a:spLocks noChangeAspect="1" noChangeArrowheads="1"/>
          </p:cNvSpPr>
          <p:nvPr/>
        </p:nvSpPr>
        <p:spPr bwMode="auto">
          <a:xfrm>
            <a:off x="4235450" y="1905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80" name="Oval 372"/>
          <p:cNvSpPr>
            <a:spLocks noChangeAspect="1" noChangeArrowheads="1"/>
          </p:cNvSpPr>
          <p:nvPr/>
        </p:nvSpPr>
        <p:spPr bwMode="auto">
          <a:xfrm>
            <a:off x="4037013"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81" name="Oval 373"/>
          <p:cNvSpPr>
            <a:spLocks noChangeAspect="1" noChangeArrowheads="1"/>
          </p:cNvSpPr>
          <p:nvPr/>
        </p:nvSpPr>
        <p:spPr bwMode="auto">
          <a:xfrm>
            <a:off x="4083050" y="18748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82" name="Oval 374"/>
          <p:cNvSpPr>
            <a:spLocks noChangeAspect="1" noChangeArrowheads="1"/>
          </p:cNvSpPr>
          <p:nvPr/>
        </p:nvSpPr>
        <p:spPr bwMode="auto">
          <a:xfrm>
            <a:off x="4083050"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83" name="Oval 375"/>
          <p:cNvSpPr>
            <a:spLocks noChangeAspect="1" noChangeArrowheads="1"/>
          </p:cNvSpPr>
          <p:nvPr/>
        </p:nvSpPr>
        <p:spPr bwMode="auto">
          <a:xfrm>
            <a:off x="4448175" y="186055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84" name="Oval 376"/>
          <p:cNvSpPr>
            <a:spLocks noChangeAspect="1" noChangeArrowheads="1"/>
          </p:cNvSpPr>
          <p:nvPr/>
        </p:nvSpPr>
        <p:spPr bwMode="auto">
          <a:xfrm>
            <a:off x="4327525" y="18605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85" name="Oval 377"/>
          <p:cNvSpPr>
            <a:spLocks noChangeAspect="1" noChangeArrowheads="1"/>
          </p:cNvSpPr>
          <p:nvPr/>
        </p:nvSpPr>
        <p:spPr bwMode="auto">
          <a:xfrm>
            <a:off x="5013325" y="21336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86" name="Oval 378"/>
          <p:cNvSpPr>
            <a:spLocks noChangeAspect="1" noChangeArrowheads="1"/>
          </p:cNvSpPr>
          <p:nvPr/>
        </p:nvSpPr>
        <p:spPr bwMode="auto">
          <a:xfrm>
            <a:off x="4205288" y="18907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87" name="Oval 379"/>
          <p:cNvSpPr>
            <a:spLocks noChangeAspect="1" noChangeArrowheads="1"/>
          </p:cNvSpPr>
          <p:nvPr/>
        </p:nvSpPr>
        <p:spPr bwMode="auto">
          <a:xfrm>
            <a:off x="4235450" y="17986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88" name="Oval 380"/>
          <p:cNvSpPr>
            <a:spLocks noChangeAspect="1" noChangeArrowheads="1"/>
          </p:cNvSpPr>
          <p:nvPr/>
        </p:nvSpPr>
        <p:spPr bwMode="auto">
          <a:xfrm>
            <a:off x="4098925" y="1981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89" name="Oval 381"/>
          <p:cNvSpPr>
            <a:spLocks noChangeAspect="1" noChangeArrowheads="1"/>
          </p:cNvSpPr>
          <p:nvPr/>
        </p:nvSpPr>
        <p:spPr bwMode="auto">
          <a:xfrm>
            <a:off x="4418013"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90" name="Oval 382"/>
          <p:cNvSpPr>
            <a:spLocks noChangeAspect="1" noChangeArrowheads="1"/>
          </p:cNvSpPr>
          <p:nvPr/>
        </p:nvSpPr>
        <p:spPr bwMode="auto">
          <a:xfrm>
            <a:off x="4235450" y="18145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91" name="Oval 383"/>
          <p:cNvSpPr>
            <a:spLocks noChangeAspect="1" noChangeArrowheads="1"/>
          </p:cNvSpPr>
          <p:nvPr/>
        </p:nvSpPr>
        <p:spPr bwMode="auto">
          <a:xfrm>
            <a:off x="4006850" y="18446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92" name="Oval 384"/>
          <p:cNvSpPr>
            <a:spLocks noChangeAspect="1" noChangeArrowheads="1"/>
          </p:cNvSpPr>
          <p:nvPr/>
        </p:nvSpPr>
        <p:spPr bwMode="auto">
          <a:xfrm>
            <a:off x="4083050"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93" name="Oval 385"/>
          <p:cNvSpPr>
            <a:spLocks noChangeAspect="1" noChangeArrowheads="1"/>
          </p:cNvSpPr>
          <p:nvPr/>
        </p:nvSpPr>
        <p:spPr bwMode="auto">
          <a:xfrm>
            <a:off x="4311650"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94" name="Oval 386"/>
          <p:cNvSpPr>
            <a:spLocks noChangeAspect="1" noChangeArrowheads="1"/>
          </p:cNvSpPr>
          <p:nvPr/>
        </p:nvSpPr>
        <p:spPr bwMode="auto">
          <a:xfrm>
            <a:off x="4632325" y="22098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95" name="Oval 387"/>
          <p:cNvSpPr>
            <a:spLocks noChangeAspect="1" noChangeArrowheads="1"/>
          </p:cNvSpPr>
          <p:nvPr/>
        </p:nvSpPr>
        <p:spPr bwMode="auto">
          <a:xfrm>
            <a:off x="4221163" y="19208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96" name="Oval 388"/>
          <p:cNvSpPr>
            <a:spLocks noChangeAspect="1" noChangeArrowheads="1"/>
          </p:cNvSpPr>
          <p:nvPr/>
        </p:nvSpPr>
        <p:spPr bwMode="auto">
          <a:xfrm>
            <a:off x="4632325" y="19050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97" name="Oval 389"/>
          <p:cNvSpPr>
            <a:spLocks noChangeAspect="1" noChangeArrowheads="1"/>
          </p:cNvSpPr>
          <p:nvPr/>
        </p:nvSpPr>
        <p:spPr bwMode="auto">
          <a:xfrm>
            <a:off x="46323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98" name="Oval 390"/>
          <p:cNvSpPr>
            <a:spLocks noChangeAspect="1" noChangeArrowheads="1"/>
          </p:cNvSpPr>
          <p:nvPr/>
        </p:nvSpPr>
        <p:spPr bwMode="auto">
          <a:xfrm>
            <a:off x="4327525" y="22098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699" name="Oval 391"/>
          <p:cNvSpPr>
            <a:spLocks noChangeAspect="1" noChangeArrowheads="1"/>
          </p:cNvSpPr>
          <p:nvPr/>
        </p:nvSpPr>
        <p:spPr bwMode="auto">
          <a:xfrm>
            <a:off x="4784725" y="2362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00" name="Oval 392"/>
          <p:cNvSpPr>
            <a:spLocks noChangeAspect="1" noChangeArrowheads="1"/>
          </p:cNvSpPr>
          <p:nvPr/>
        </p:nvSpPr>
        <p:spPr bwMode="auto">
          <a:xfrm>
            <a:off x="4325938"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01" name="Oval 393"/>
          <p:cNvSpPr>
            <a:spLocks noChangeAspect="1" noChangeArrowheads="1"/>
          </p:cNvSpPr>
          <p:nvPr/>
        </p:nvSpPr>
        <p:spPr bwMode="auto">
          <a:xfrm>
            <a:off x="5165725" y="1828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02" name="Oval 394"/>
          <p:cNvSpPr>
            <a:spLocks noChangeAspect="1" noChangeArrowheads="1"/>
          </p:cNvSpPr>
          <p:nvPr/>
        </p:nvSpPr>
        <p:spPr bwMode="auto">
          <a:xfrm>
            <a:off x="4418013" y="19510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03" name="Oval 395"/>
          <p:cNvSpPr>
            <a:spLocks noChangeAspect="1" noChangeArrowheads="1"/>
          </p:cNvSpPr>
          <p:nvPr/>
        </p:nvSpPr>
        <p:spPr bwMode="auto">
          <a:xfrm>
            <a:off x="4479925" y="20129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04" name="Oval 396"/>
          <p:cNvSpPr>
            <a:spLocks noChangeAspect="1" noChangeArrowheads="1"/>
          </p:cNvSpPr>
          <p:nvPr/>
        </p:nvSpPr>
        <p:spPr bwMode="auto">
          <a:xfrm>
            <a:off x="4295775" y="17526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05" name="Oval 397"/>
          <p:cNvSpPr>
            <a:spLocks noChangeAspect="1" noChangeArrowheads="1"/>
          </p:cNvSpPr>
          <p:nvPr/>
        </p:nvSpPr>
        <p:spPr bwMode="auto">
          <a:xfrm>
            <a:off x="4235450"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06" name="Oval 398"/>
          <p:cNvSpPr>
            <a:spLocks noChangeAspect="1" noChangeArrowheads="1"/>
          </p:cNvSpPr>
          <p:nvPr/>
        </p:nvSpPr>
        <p:spPr bwMode="auto">
          <a:xfrm>
            <a:off x="4418013" y="187483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07" name="Oval 399"/>
          <p:cNvSpPr>
            <a:spLocks noChangeAspect="1" noChangeArrowheads="1"/>
          </p:cNvSpPr>
          <p:nvPr/>
        </p:nvSpPr>
        <p:spPr bwMode="auto">
          <a:xfrm>
            <a:off x="44799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08" name="Oval 400"/>
          <p:cNvSpPr>
            <a:spLocks noChangeAspect="1" noChangeArrowheads="1"/>
          </p:cNvSpPr>
          <p:nvPr/>
        </p:nvSpPr>
        <p:spPr bwMode="auto">
          <a:xfrm>
            <a:off x="4022725" y="2286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09" name="Oval 401"/>
          <p:cNvSpPr>
            <a:spLocks noChangeAspect="1" noChangeArrowheads="1"/>
          </p:cNvSpPr>
          <p:nvPr/>
        </p:nvSpPr>
        <p:spPr bwMode="auto">
          <a:xfrm>
            <a:off x="4708525" y="19812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10" name="Oval 402"/>
          <p:cNvSpPr>
            <a:spLocks noChangeAspect="1" noChangeArrowheads="1"/>
          </p:cNvSpPr>
          <p:nvPr/>
        </p:nvSpPr>
        <p:spPr bwMode="auto">
          <a:xfrm>
            <a:off x="4143375"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11" name="Oval 403"/>
          <p:cNvSpPr>
            <a:spLocks noChangeAspect="1" noChangeArrowheads="1"/>
          </p:cNvSpPr>
          <p:nvPr/>
        </p:nvSpPr>
        <p:spPr bwMode="auto">
          <a:xfrm>
            <a:off x="4251325" y="1874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12" name="Oval 404"/>
          <p:cNvSpPr>
            <a:spLocks noChangeAspect="1" noChangeArrowheads="1"/>
          </p:cNvSpPr>
          <p:nvPr/>
        </p:nvSpPr>
        <p:spPr bwMode="auto">
          <a:xfrm>
            <a:off x="4159250" y="19970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13" name="Oval 405"/>
          <p:cNvSpPr>
            <a:spLocks noChangeAspect="1" noChangeArrowheads="1"/>
          </p:cNvSpPr>
          <p:nvPr/>
        </p:nvSpPr>
        <p:spPr bwMode="auto">
          <a:xfrm>
            <a:off x="4479925" y="20574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14" name="Oval 406"/>
          <p:cNvSpPr>
            <a:spLocks noChangeAspect="1" noChangeArrowheads="1"/>
          </p:cNvSpPr>
          <p:nvPr/>
        </p:nvSpPr>
        <p:spPr bwMode="auto">
          <a:xfrm>
            <a:off x="5241925" y="19050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15" name="Oval 407"/>
          <p:cNvSpPr>
            <a:spLocks noChangeAspect="1" noChangeArrowheads="1"/>
          </p:cNvSpPr>
          <p:nvPr/>
        </p:nvSpPr>
        <p:spPr bwMode="auto">
          <a:xfrm>
            <a:off x="4632325" y="2286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16" name="Oval 408"/>
          <p:cNvSpPr>
            <a:spLocks noChangeAspect="1" noChangeArrowheads="1"/>
          </p:cNvSpPr>
          <p:nvPr/>
        </p:nvSpPr>
        <p:spPr bwMode="auto">
          <a:xfrm>
            <a:off x="4556125" y="2286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17" name="Oval 409"/>
          <p:cNvSpPr>
            <a:spLocks noChangeAspect="1" noChangeArrowheads="1"/>
          </p:cNvSpPr>
          <p:nvPr/>
        </p:nvSpPr>
        <p:spPr bwMode="auto">
          <a:xfrm>
            <a:off x="4784725" y="1981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18" name="Oval 410"/>
          <p:cNvSpPr>
            <a:spLocks noChangeAspect="1" noChangeArrowheads="1"/>
          </p:cNvSpPr>
          <p:nvPr/>
        </p:nvSpPr>
        <p:spPr bwMode="auto">
          <a:xfrm>
            <a:off x="4937125" y="20574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19" name="Oval 411"/>
          <p:cNvSpPr>
            <a:spLocks noChangeAspect="1" noChangeArrowheads="1"/>
          </p:cNvSpPr>
          <p:nvPr/>
        </p:nvSpPr>
        <p:spPr bwMode="auto">
          <a:xfrm>
            <a:off x="4556125" y="1981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20" name="Oval 412"/>
          <p:cNvSpPr>
            <a:spLocks noChangeAspect="1" noChangeArrowheads="1"/>
          </p:cNvSpPr>
          <p:nvPr/>
        </p:nvSpPr>
        <p:spPr bwMode="auto">
          <a:xfrm>
            <a:off x="4159250" y="1752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21" name="Oval 413"/>
          <p:cNvSpPr>
            <a:spLocks noChangeAspect="1" noChangeArrowheads="1"/>
          </p:cNvSpPr>
          <p:nvPr/>
        </p:nvSpPr>
        <p:spPr bwMode="auto">
          <a:xfrm>
            <a:off x="4327525" y="2438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22" name="Oval 414"/>
          <p:cNvSpPr>
            <a:spLocks noChangeAspect="1" noChangeArrowheads="1"/>
          </p:cNvSpPr>
          <p:nvPr/>
        </p:nvSpPr>
        <p:spPr bwMode="auto">
          <a:xfrm>
            <a:off x="4175125" y="2362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23" name="Oval 415"/>
          <p:cNvSpPr>
            <a:spLocks noChangeAspect="1" noChangeArrowheads="1"/>
          </p:cNvSpPr>
          <p:nvPr/>
        </p:nvSpPr>
        <p:spPr bwMode="auto">
          <a:xfrm>
            <a:off x="4708525" y="18288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24" name="Oval 416"/>
          <p:cNvSpPr>
            <a:spLocks noChangeAspect="1" noChangeArrowheads="1"/>
          </p:cNvSpPr>
          <p:nvPr/>
        </p:nvSpPr>
        <p:spPr bwMode="auto">
          <a:xfrm>
            <a:off x="3946525"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25" name="Oval 417"/>
          <p:cNvSpPr>
            <a:spLocks noChangeAspect="1" noChangeArrowheads="1"/>
          </p:cNvSpPr>
          <p:nvPr/>
        </p:nvSpPr>
        <p:spPr bwMode="auto">
          <a:xfrm>
            <a:off x="4357688"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26" name="Oval 418"/>
          <p:cNvSpPr>
            <a:spLocks noChangeAspect="1" noChangeArrowheads="1"/>
          </p:cNvSpPr>
          <p:nvPr/>
        </p:nvSpPr>
        <p:spPr bwMode="auto">
          <a:xfrm>
            <a:off x="4418013" y="1860550"/>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27" name="Oval 419"/>
          <p:cNvSpPr>
            <a:spLocks noChangeAspect="1" noChangeArrowheads="1"/>
          </p:cNvSpPr>
          <p:nvPr/>
        </p:nvSpPr>
        <p:spPr bwMode="auto">
          <a:xfrm>
            <a:off x="5165725" y="2133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28" name="Oval 420"/>
          <p:cNvSpPr>
            <a:spLocks noChangeAspect="1" noChangeArrowheads="1"/>
          </p:cNvSpPr>
          <p:nvPr/>
        </p:nvSpPr>
        <p:spPr bwMode="auto">
          <a:xfrm>
            <a:off x="4251325" y="2514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29" name="Oval 421"/>
          <p:cNvSpPr>
            <a:spLocks noChangeAspect="1" noChangeArrowheads="1"/>
          </p:cNvSpPr>
          <p:nvPr/>
        </p:nvSpPr>
        <p:spPr bwMode="auto">
          <a:xfrm>
            <a:off x="4371975"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30" name="Oval 422"/>
          <p:cNvSpPr>
            <a:spLocks noChangeAspect="1" noChangeArrowheads="1"/>
          </p:cNvSpPr>
          <p:nvPr/>
        </p:nvSpPr>
        <p:spPr bwMode="auto">
          <a:xfrm>
            <a:off x="4251325" y="18891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31" name="Oval 423"/>
          <p:cNvSpPr>
            <a:spLocks noChangeAspect="1" noChangeArrowheads="1"/>
          </p:cNvSpPr>
          <p:nvPr/>
        </p:nvSpPr>
        <p:spPr bwMode="auto">
          <a:xfrm>
            <a:off x="5394325" y="18288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32" name="Oval 424"/>
          <p:cNvSpPr>
            <a:spLocks noChangeAspect="1" noChangeArrowheads="1"/>
          </p:cNvSpPr>
          <p:nvPr/>
        </p:nvSpPr>
        <p:spPr bwMode="auto">
          <a:xfrm>
            <a:off x="4052888" y="19812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33" name="Oval 425"/>
          <p:cNvSpPr>
            <a:spLocks noChangeAspect="1" noChangeArrowheads="1"/>
          </p:cNvSpPr>
          <p:nvPr/>
        </p:nvSpPr>
        <p:spPr bwMode="auto">
          <a:xfrm>
            <a:off x="4784725" y="22098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34" name="Oval 426"/>
          <p:cNvSpPr>
            <a:spLocks noChangeAspect="1" noChangeArrowheads="1"/>
          </p:cNvSpPr>
          <p:nvPr/>
        </p:nvSpPr>
        <p:spPr bwMode="auto">
          <a:xfrm>
            <a:off x="5470525" y="24384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35" name="Oval 427"/>
          <p:cNvSpPr>
            <a:spLocks noChangeAspect="1" noChangeArrowheads="1"/>
          </p:cNvSpPr>
          <p:nvPr/>
        </p:nvSpPr>
        <p:spPr bwMode="auto">
          <a:xfrm>
            <a:off x="4098925" y="2362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36" name="Oval 428"/>
          <p:cNvSpPr>
            <a:spLocks noChangeAspect="1" noChangeArrowheads="1"/>
          </p:cNvSpPr>
          <p:nvPr/>
        </p:nvSpPr>
        <p:spPr bwMode="auto">
          <a:xfrm>
            <a:off x="4860925" y="1828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37" name="Oval 429"/>
          <p:cNvSpPr>
            <a:spLocks noChangeAspect="1" noChangeArrowheads="1"/>
          </p:cNvSpPr>
          <p:nvPr/>
        </p:nvSpPr>
        <p:spPr bwMode="auto">
          <a:xfrm>
            <a:off x="5089525" y="25146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38" name="Oval 430"/>
          <p:cNvSpPr>
            <a:spLocks noChangeAspect="1" noChangeArrowheads="1"/>
          </p:cNvSpPr>
          <p:nvPr/>
        </p:nvSpPr>
        <p:spPr bwMode="auto">
          <a:xfrm>
            <a:off x="53181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39" name="Oval 431"/>
          <p:cNvSpPr>
            <a:spLocks noChangeAspect="1" noChangeArrowheads="1"/>
          </p:cNvSpPr>
          <p:nvPr/>
        </p:nvSpPr>
        <p:spPr bwMode="auto">
          <a:xfrm>
            <a:off x="4006850" y="20574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40" name="Oval 432"/>
          <p:cNvSpPr>
            <a:spLocks noChangeAspect="1" noChangeArrowheads="1"/>
          </p:cNvSpPr>
          <p:nvPr/>
        </p:nvSpPr>
        <p:spPr bwMode="auto">
          <a:xfrm>
            <a:off x="50133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41" name="Oval 433"/>
          <p:cNvSpPr>
            <a:spLocks noChangeAspect="1" noChangeArrowheads="1"/>
          </p:cNvSpPr>
          <p:nvPr/>
        </p:nvSpPr>
        <p:spPr bwMode="auto">
          <a:xfrm>
            <a:off x="56229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42" name="Oval 434"/>
          <p:cNvSpPr>
            <a:spLocks noChangeAspect="1" noChangeArrowheads="1"/>
          </p:cNvSpPr>
          <p:nvPr/>
        </p:nvSpPr>
        <p:spPr bwMode="auto">
          <a:xfrm>
            <a:off x="4083050" y="2209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43" name="Oval 435"/>
          <p:cNvSpPr>
            <a:spLocks noChangeAspect="1" noChangeArrowheads="1"/>
          </p:cNvSpPr>
          <p:nvPr/>
        </p:nvSpPr>
        <p:spPr bwMode="auto">
          <a:xfrm>
            <a:off x="4937125" y="19050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44" name="Oval 436"/>
          <p:cNvSpPr>
            <a:spLocks noChangeAspect="1" noChangeArrowheads="1"/>
          </p:cNvSpPr>
          <p:nvPr/>
        </p:nvSpPr>
        <p:spPr bwMode="auto">
          <a:xfrm>
            <a:off x="4251325" y="22860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45" name="Oval 437"/>
          <p:cNvSpPr>
            <a:spLocks noChangeAspect="1" noChangeArrowheads="1"/>
          </p:cNvSpPr>
          <p:nvPr/>
        </p:nvSpPr>
        <p:spPr bwMode="auto">
          <a:xfrm>
            <a:off x="3946525" y="2514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46" name="Oval 438"/>
          <p:cNvSpPr>
            <a:spLocks noChangeAspect="1" noChangeArrowheads="1"/>
          </p:cNvSpPr>
          <p:nvPr/>
        </p:nvSpPr>
        <p:spPr bwMode="auto">
          <a:xfrm>
            <a:off x="4632325" y="22098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47" name="Oval 439"/>
          <p:cNvSpPr>
            <a:spLocks noChangeAspect="1" noChangeArrowheads="1"/>
          </p:cNvSpPr>
          <p:nvPr/>
        </p:nvSpPr>
        <p:spPr bwMode="auto">
          <a:xfrm>
            <a:off x="4387850"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48" name="Oval 440"/>
          <p:cNvSpPr>
            <a:spLocks noChangeAspect="1" noChangeArrowheads="1"/>
          </p:cNvSpPr>
          <p:nvPr/>
        </p:nvSpPr>
        <p:spPr bwMode="auto">
          <a:xfrm>
            <a:off x="4403725" y="26670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49" name="AutoShape 441"/>
          <p:cNvSpPr>
            <a:spLocks noChangeAspect="1" noChangeArrowheads="1"/>
          </p:cNvSpPr>
          <p:nvPr/>
        </p:nvSpPr>
        <p:spPr bwMode="auto">
          <a:xfrm>
            <a:off x="838200" y="1722438"/>
            <a:ext cx="2193925" cy="1096962"/>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0750" name="Oval 442"/>
          <p:cNvSpPr>
            <a:spLocks noChangeAspect="1" noChangeArrowheads="1"/>
          </p:cNvSpPr>
          <p:nvPr/>
        </p:nvSpPr>
        <p:spPr bwMode="auto">
          <a:xfrm>
            <a:off x="1111250"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51" name="Oval 443"/>
          <p:cNvSpPr>
            <a:spLocks noChangeAspect="1" noChangeArrowheads="1"/>
          </p:cNvSpPr>
          <p:nvPr/>
        </p:nvSpPr>
        <p:spPr bwMode="auto">
          <a:xfrm>
            <a:off x="958850" y="19351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52" name="Oval 444"/>
          <p:cNvSpPr>
            <a:spLocks noChangeAspect="1" noChangeArrowheads="1"/>
          </p:cNvSpPr>
          <p:nvPr/>
        </p:nvSpPr>
        <p:spPr bwMode="auto">
          <a:xfrm>
            <a:off x="1416050" y="19351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53" name="Oval 445"/>
          <p:cNvSpPr>
            <a:spLocks noChangeAspect="1" noChangeArrowheads="1"/>
          </p:cNvSpPr>
          <p:nvPr/>
        </p:nvSpPr>
        <p:spPr bwMode="auto">
          <a:xfrm>
            <a:off x="1066800" y="20272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54" name="Oval 446"/>
          <p:cNvSpPr>
            <a:spLocks noChangeAspect="1" noChangeArrowheads="1"/>
          </p:cNvSpPr>
          <p:nvPr/>
        </p:nvSpPr>
        <p:spPr bwMode="auto">
          <a:xfrm>
            <a:off x="1355725"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55" name="Oval 447"/>
          <p:cNvSpPr>
            <a:spLocks noChangeAspect="1" noChangeArrowheads="1"/>
          </p:cNvSpPr>
          <p:nvPr/>
        </p:nvSpPr>
        <p:spPr bwMode="auto">
          <a:xfrm>
            <a:off x="1111250" y="19510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56" name="Oval 448"/>
          <p:cNvSpPr>
            <a:spLocks noChangeAspect="1" noChangeArrowheads="1"/>
          </p:cNvSpPr>
          <p:nvPr/>
        </p:nvSpPr>
        <p:spPr bwMode="auto">
          <a:xfrm>
            <a:off x="1173163" y="20113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57" name="Oval 449"/>
          <p:cNvSpPr>
            <a:spLocks noChangeAspect="1" noChangeArrowheads="1"/>
          </p:cNvSpPr>
          <p:nvPr/>
        </p:nvSpPr>
        <p:spPr bwMode="auto">
          <a:xfrm>
            <a:off x="1203325" y="20272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58" name="Oval 450"/>
          <p:cNvSpPr>
            <a:spLocks noChangeAspect="1" noChangeArrowheads="1"/>
          </p:cNvSpPr>
          <p:nvPr/>
        </p:nvSpPr>
        <p:spPr bwMode="auto">
          <a:xfrm>
            <a:off x="120332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59" name="Oval 451"/>
          <p:cNvSpPr>
            <a:spLocks noChangeAspect="1" noChangeArrowheads="1"/>
          </p:cNvSpPr>
          <p:nvPr/>
        </p:nvSpPr>
        <p:spPr bwMode="auto">
          <a:xfrm>
            <a:off x="1263650"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60" name="Oval 452"/>
          <p:cNvSpPr>
            <a:spLocks noChangeAspect="1" noChangeArrowheads="1"/>
          </p:cNvSpPr>
          <p:nvPr/>
        </p:nvSpPr>
        <p:spPr bwMode="auto">
          <a:xfrm>
            <a:off x="1127125"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61" name="Oval 453"/>
          <p:cNvSpPr>
            <a:spLocks noChangeAspect="1" noChangeArrowheads="1"/>
          </p:cNvSpPr>
          <p:nvPr/>
        </p:nvSpPr>
        <p:spPr bwMode="auto">
          <a:xfrm>
            <a:off x="1325563"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62" name="Oval 454"/>
          <p:cNvSpPr>
            <a:spLocks noChangeAspect="1" noChangeArrowheads="1"/>
          </p:cNvSpPr>
          <p:nvPr/>
        </p:nvSpPr>
        <p:spPr bwMode="auto">
          <a:xfrm>
            <a:off x="1295400" y="183038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63" name="Oval 455"/>
          <p:cNvSpPr>
            <a:spLocks noChangeAspect="1" noChangeArrowheads="1"/>
          </p:cNvSpPr>
          <p:nvPr/>
        </p:nvSpPr>
        <p:spPr bwMode="auto">
          <a:xfrm>
            <a:off x="1233488" y="20431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64" name="Oval 456"/>
          <p:cNvSpPr>
            <a:spLocks noChangeAspect="1" noChangeArrowheads="1"/>
          </p:cNvSpPr>
          <p:nvPr/>
        </p:nvSpPr>
        <p:spPr bwMode="auto">
          <a:xfrm>
            <a:off x="912813" y="18145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65" name="Oval 457"/>
          <p:cNvSpPr>
            <a:spLocks noChangeAspect="1" noChangeArrowheads="1"/>
          </p:cNvSpPr>
          <p:nvPr/>
        </p:nvSpPr>
        <p:spPr bwMode="auto">
          <a:xfrm>
            <a:off x="1219200"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66" name="Oval 458"/>
          <p:cNvSpPr>
            <a:spLocks noChangeAspect="1" noChangeArrowheads="1"/>
          </p:cNvSpPr>
          <p:nvPr/>
        </p:nvSpPr>
        <p:spPr bwMode="auto">
          <a:xfrm>
            <a:off x="1203325" y="1905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67" name="Oval 459"/>
          <p:cNvSpPr>
            <a:spLocks noChangeAspect="1" noChangeArrowheads="1"/>
          </p:cNvSpPr>
          <p:nvPr/>
        </p:nvSpPr>
        <p:spPr bwMode="auto">
          <a:xfrm>
            <a:off x="1004888"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68" name="Oval 460"/>
          <p:cNvSpPr>
            <a:spLocks noChangeAspect="1" noChangeArrowheads="1"/>
          </p:cNvSpPr>
          <p:nvPr/>
        </p:nvSpPr>
        <p:spPr bwMode="auto">
          <a:xfrm>
            <a:off x="1050925" y="18748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69" name="Oval 461"/>
          <p:cNvSpPr>
            <a:spLocks noChangeAspect="1" noChangeArrowheads="1"/>
          </p:cNvSpPr>
          <p:nvPr/>
        </p:nvSpPr>
        <p:spPr bwMode="auto">
          <a:xfrm>
            <a:off x="1050925"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70" name="Oval 462"/>
          <p:cNvSpPr>
            <a:spLocks noChangeAspect="1" noChangeArrowheads="1"/>
          </p:cNvSpPr>
          <p:nvPr/>
        </p:nvSpPr>
        <p:spPr bwMode="auto">
          <a:xfrm>
            <a:off x="1416050" y="186055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71" name="Oval 463"/>
          <p:cNvSpPr>
            <a:spLocks noChangeAspect="1" noChangeArrowheads="1"/>
          </p:cNvSpPr>
          <p:nvPr/>
        </p:nvSpPr>
        <p:spPr bwMode="auto">
          <a:xfrm>
            <a:off x="1295400" y="18605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72" name="Oval 464"/>
          <p:cNvSpPr>
            <a:spLocks noChangeAspect="1" noChangeArrowheads="1"/>
          </p:cNvSpPr>
          <p:nvPr/>
        </p:nvSpPr>
        <p:spPr bwMode="auto">
          <a:xfrm>
            <a:off x="1279525" y="19367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73" name="Oval 465"/>
          <p:cNvSpPr>
            <a:spLocks noChangeAspect="1" noChangeArrowheads="1"/>
          </p:cNvSpPr>
          <p:nvPr/>
        </p:nvSpPr>
        <p:spPr bwMode="auto">
          <a:xfrm>
            <a:off x="1173163" y="18907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74" name="Oval 466"/>
          <p:cNvSpPr>
            <a:spLocks noChangeAspect="1" noChangeArrowheads="1"/>
          </p:cNvSpPr>
          <p:nvPr/>
        </p:nvSpPr>
        <p:spPr bwMode="auto">
          <a:xfrm>
            <a:off x="1203325" y="17986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75" name="Oval 467"/>
          <p:cNvSpPr>
            <a:spLocks noChangeAspect="1" noChangeArrowheads="1"/>
          </p:cNvSpPr>
          <p:nvPr/>
        </p:nvSpPr>
        <p:spPr bwMode="auto">
          <a:xfrm>
            <a:off x="1066800" y="1981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76" name="Oval 468"/>
          <p:cNvSpPr>
            <a:spLocks noChangeAspect="1" noChangeArrowheads="1"/>
          </p:cNvSpPr>
          <p:nvPr/>
        </p:nvSpPr>
        <p:spPr bwMode="auto">
          <a:xfrm>
            <a:off x="1385888"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77" name="Oval 469"/>
          <p:cNvSpPr>
            <a:spLocks noChangeAspect="1" noChangeArrowheads="1"/>
          </p:cNvSpPr>
          <p:nvPr/>
        </p:nvSpPr>
        <p:spPr bwMode="auto">
          <a:xfrm>
            <a:off x="1203325" y="18145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78" name="Oval 470"/>
          <p:cNvSpPr>
            <a:spLocks noChangeAspect="1" noChangeArrowheads="1"/>
          </p:cNvSpPr>
          <p:nvPr/>
        </p:nvSpPr>
        <p:spPr bwMode="auto">
          <a:xfrm>
            <a:off x="974725" y="18446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79" name="Oval 471"/>
          <p:cNvSpPr>
            <a:spLocks noChangeAspect="1" noChangeArrowheads="1"/>
          </p:cNvSpPr>
          <p:nvPr/>
        </p:nvSpPr>
        <p:spPr bwMode="auto">
          <a:xfrm>
            <a:off x="10509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80" name="Oval 472"/>
          <p:cNvSpPr>
            <a:spLocks noChangeAspect="1" noChangeArrowheads="1"/>
          </p:cNvSpPr>
          <p:nvPr/>
        </p:nvSpPr>
        <p:spPr bwMode="auto">
          <a:xfrm>
            <a:off x="1279525"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81" name="Oval 473"/>
          <p:cNvSpPr>
            <a:spLocks noChangeAspect="1" noChangeArrowheads="1"/>
          </p:cNvSpPr>
          <p:nvPr/>
        </p:nvSpPr>
        <p:spPr bwMode="auto">
          <a:xfrm>
            <a:off x="1127125" y="18589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82" name="Oval 474"/>
          <p:cNvSpPr>
            <a:spLocks noChangeAspect="1" noChangeArrowheads="1"/>
          </p:cNvSpPr>
          <p:nvPr/>
        </p:nvSpPr>
        <p:spPr bwMode="auto">
          <a:xfrm>
            <a:off x="1189038" y="19208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83" name="Oval 475"/>
          <p:cNvSpPr>
            <a:spLocks noChangeAspect="1" noChangeArrowheads="1"/>
          </p:cNvSpPr>
          <p:nvPr/>
        </p:nvSpPr>
        <p:spPr bwMode="auto">
          <a:xfrm>
            <a:off x="1341438" y="19208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84" name="Oval 476"/>
          <p:cNvSpPr>
            <a:spLocks noChangeAspect="1" noChangeArrowheads="1"/>
          </p:cNvSpPr>
          <p:nvPr/>
        </p:nvSpPr>
        <p:spPr bwMode="auto">
          <a:xfrm>
            <a:off x="112712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85" name="Oval 477"/>
          <p:cNvSpPr>
            <a:spLocks noChangeAspect="1" noChangeArrowheads="1"/>
          </p:cNvSpPr>
          <p:nvPr/>
        </p:nvSpPr>
        <p:spPr bwMode="auto">
          <a:xfrm>
            <a:off x="1279525"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86" name="Oval 478"/>
          <p:cNvSpPr>
            <a:spLocks noChangeAspect="1" noChangeArrowheads="1"/>
          </p:cNvSpPr>
          <p:nvPr/>
        </p:nvSpPr>
        <p:spPr bwMode="auto">
          <a:xfrm>
            <a:off x="117157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87" name="Oval 479"/>
          <p:cNvSpPr>
            <a:spLocks noChangeAspect="1" noChangeArrowheads="1"/>
          </p:cNvSpPr>
          <p:nvPr/>
        </p:nvSpPr>
        <p:spPr bwMode="auto">
          <a:xfrm>
            <a:off x="1293813"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88" name="Oval 480"/>
          <p:cNvSpPr>
            <a:spLocks noChangeAspect="1" noChangeArrowheads="1"/>
          </p:cNvSpPr>
          <p:nvPr/>
        </p:nvSpPr>
        <p:spPr bwMode="auto">
          <a:xfrm>
            <a:off x="1050925" y="18891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89" name="Oval 481"/>
          <p:cNvSpPr>
            <a:spLocks noChangeAspect="1" noChangeArrowheads="1"/>
          </p:cNvSpPr>
          <p:nvPr/>
        </p:nvSpPr>
        <p:spPr bwMode="auto">
          <a:xfrm>
            <a:off x="1385888" y="19510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90" name="Oval 482"/>
          <p:cNvSpPr>
            <a:spLocks noChangeAspect="1" noChangeArrowheads="1"/>
          </p:cNvSpPr>
          <p:nvPr/>
        </p:nvSpPr>
        <p:spPr bwMode="auto">
          <a:xfrm>
            <a:off x="1447800" y="20129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91" name="Oval 483"/>
          <p:cNvSpPr>
            <a:spLocks noChangeAspect="1" noChangeArrowheads="1"/>
          </p:cNvSpPr>
          <p:nvPr/>
        </p:nvSpPr>
        <p:spPr bwMode="auto">
          <a:xfrm>
            <a:off x="1263650" y="17526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92" name="Oval 484"/>
          <p:cNvSpPr>
            <a:spLocks noChangeAspect="1" noChangeArrowheads="1"/>
          </p:cNvSpPr>
          <p:nvPr/>
        </p:nvSpPr>
        <p:spPr bwMode="auto">
          <a:xfrm>
            <a:off x="1203325"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93" name="Oval 485"/>
          <p:cNvSpPr>
            <a:spLocks noChangeAspect="1" noChangeArrowheads="1"/>
          </p:cNvSpPr>
          <p:nvPr/>
        </p:nvSpPr>
        <p:spPr bwMode="auto">
          <a:xfrm>
            <a:off x="1385888" y="187483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94" name="Oval 486"/>
          <p:cNvSpPr>
            <a:spLocks noChangeAspect="1" noChangeArrowheads="1"/>
          </p:cNvSpPr>
          <p:nvPr/>
        </p:nvSpPr>
        <p:spPr bwMode="auto">
          <a:xfrm>
            <a:off x="1447800"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95" name="Oval 487"/>
          <p:cNvSpPr>
            <a:spLocks noChangeAspect="1" noChangeArrowheads="1"/>
          </p:cNvSpPr>
          <p:nvPr/>
        </p:nvSpPr>
        <p:spPr bwMode="auto">
          <a:xfrm>
            <a:off x="10509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96" name="Oval 488"/>
          <p:cNvSpPr>
            <a:spLocks noChangeAspect="1" noChangeArrowheads="1"/>
          </p:cNvSpPr>
          <p:nvPr/>
        </p:nvSpPr>
        <p:spPr bwMode="auto">
          <a:xfrm>
            <a:off x="1127125" y="18748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97" name="Oval 489"/>
          <p:cNvSpPr>
            <a:spLocks noChangeAspect="1" noChangeArrowheads="1"/>
          </p:cNvSpPr>
          <p:nvPr/>
        </p:nvSpPr>
        <p:spPr bwMode="auto">
          <a:xfrm>
            <a:off x="1111250"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98" name="Oval 490"/>
          <p:cNvSpPr>
            <a:spLocks noChangeAspect="1" noChangeArrowheads="1"/>
          </p:cNvSpPr>
          <p:nvPr/>
        </p:nvSpPr>
        <p:spPr bwMode="auto">
          <a:xfrm>
            <a:off x="1219200" y="1874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799" name="Oval 491"/>
          <p:cNvSpPr>
            <a:spLocks noChangeAspect="1" noChangeArrowheads="1"/>
          </p:cNvSpPr>
          <p:nvPr/>
        </p:nvSpPr>
        <p:spPr bwMode="auto">
          <a:xfrm>
            <a:off x="1127125" y="19970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00" name="Oval 492"/>
          <p:cNvSpPr>
            <a:spLocks noChangeAspect="1" noChangeArrowheads="1"/>
          </p:cNvSpPr>
          <p:nvPr/>
        </p:nvSpPr>
        <p:spPr bwMode="auto">
          <a:xfrm>
            <a:off x="1050925" y="19510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01" name="Oval 493"/>
          <p:cNvSpPr>
            <a:spLocks noChangeAspect="1" noChangeArrowheads="1"/>
          </p:cNvSpPr>
          <p:nvPr/>
        </p:nvSpPr>
        <p:spPr bwMode="auto">
          <a:xfrm>
            <a:off x="11271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02" name="Oval 494"/>
          <p:cNvSpPr>
            <a:spLocks noChangeAspect="1" noChangeArrowheads="1"/>
          </p:cNvSpPr>
          <p:nvPr/>
        </p:nvSpPr>
        <p:spPr bwMode="auto">
          <a:xfrm>
            <a:off x="1265238"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03" name="Oval 495"/>
          <p:cNvSpPr>
            <a:spLocks noChangeAspect="1" noChangeArrowheads="1"/>
          </p:cNvSpPr>
          <p:nvPr/>
        </p:nvSpPr>
        <p:spPr bwMode="auto">
          <a:xfrm>
            <a:off x="1265238" y="192087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04" name="Oval 496"/>
          <p:cNvSpPr>
            <a:spLocks noChangeAspect="1" noChangeArrowheads="1"/>
          </p:cNvSpPr>
          <p:nvPr/>
        </p:nvSpPr>
        <p:spPr bwMode="auto">
          <a:xfrm>
            <a:off x="1050925" y="183038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05" name="Oval 497"/>
          <p:cNvSpPr>
            <a:spLocks noChangeAspect="1" noChangeArrowheads="1"/>
          </p:cNvSpPr>
          <p:nvPr/>
        </p:nvSpPr>
        <p:spPr bwMode="auto">
          <a:xfrm>
            <a:off x="1203325" y="18748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06" name="Oval 498"/>
          <p:cNvSpPr>
            <a:spLocks noChangeAspect="1" noChangeArrowheads="1"/>
          </p:cNvSpPr>
          <p:nvPr/>
        </p:nvSpPr>
        <p:spPr bwMode="auto">
          <a:xfrm>
            <a:off x="1233488" y="1997075"/>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07" name="Oval 499"/>
          <p:cNvSpPr>
            <a:spLocks noChangeAspect="1" noChangeArrowheads="1"/>
          </p:cNvSpPr>
          <p:nvPr/>
        </p:nvSpPr>
        <p:spPr bwMode="auto">
          <a:xfrm>
            <a:off x="1127125" y="1752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08" name="Oval 500"/>
          <p:cNvSpPr>
            <a:spLocks noChangeAspect="1" noChangeArrowheads="1"/>
          </p:cNvSpPr>
          <p:nvPr/>
        </p:nvSpPr>
        <p:spPr bwMode="auto">
          <a:xfrm>
            <a:off x="1050925" y="18446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09" name="Oval 501"/>
          <p:cNvSpPr>
            <a:spLocks noChangeAspect="1" noChangeArrowheads="1"/>
          </p:cNvSpPr>
          <p:nvPr/>
        </p:nvSpPr>
        <p:spPr bwMode="auto">
          <a:xfrm>
            <a:off x="105092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10" name="Oval 502"/>
          <p:cNvSpPr>
            <a:spLocks noChangeAspect="1" noChangeArrowheads="1"/>
          </p:cNvSpPr>
          <p:nvPr/>
        </p:nvSpPr>
        <p:spPr bwMode="auto">
          <a:xfrm>
            <a:off x="1081088" y="183038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11" name="Oval 503"/>
          <p:cNvSpPr>
            <a:spLocks noChangeAspect="1" noChangeArrowheads="1"/>
          </p:cNvSpPr>
          <p:nvPr/>
        </p:nvSpPr>
        <p:spPr bwMode="auto">
          <a:xfrm>
            <a:off x="914400"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12" name="Oval 504"/>
          <p:cNvSpPr>
            <a:spLocks noChangeAspect="1" noChangeArrowheads="1"/>
          </p:cNvSpPr>
          <p:nvPr/>
        </p:nvSpPr>
        <p:spPr bwMode="auto">
          <a:xfrm>
            <a:off x="1325563"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13" name="Oval 505"/>
          <p:cNvSpPr>
            <a:spLocks noChangeAspect="1" noChangeArrowheads="1"/>
          </p:cNvSpPr>
          <p:nvPr/>
        </p:nvSpPr>
        <p:spPr bwMode="auto">
          <a:xfrm>
            <a:off x="1385888" y="1860550"/>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14" name="Oval 506"/>
          <p:cNvSpPr>
            <a:spLocks noChangeAspect="1" noChangeArrowheads="1"/>
          </p:cNvSpPr>
          <p:nvPr/>
        </p:nvSpPr>
        <p:spPr bwMode="auto">
          <a:xfrm>
            <a:off x="1203325" y="19510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15" name="Oval 507"/>
          <p:cNvSpPr>
            <a:spLocks noChangeAspect="1" noChangeArrowheads="1"/>
          </p:cNvSpPr>
          <p:nvPr/>
        </p:nvSpPr>
        <p:spPr bwMode="auto">
          <a:xfrm>
            <a:off x="1189038" y="20113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16" name="Oval 508"/>
          <p:cNvSpPr>
            <a:spLocks noChangeAspect="1" noChangeArrowheads="1"/>
          </p:cNvSpPr>
          <p:nvPr/>
        </p:nvSpPr>
        <p:spPr bwMode="auto">
          <a:xfrm>
            <a:off x="1339850"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17" name="Oval 509"/>
          <p:cNvSpPr>
            <a:spLocks noChangeAspect="1" noChangeArrowheads="1"/>
          </p:cNvSpPr>
          <p:nvPr/>
        </p:nvSpPr>
        <p:spPr bwMode="auto">
          <a:xfrm>
            <a:off x="1219200" y="18891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18" name="Oval 510"/>
          <p:cNvSpPr>
            <a:spLocks noChangeAspect="1" noChangeArrowheads="1"/>
          </p:cNvSpPr>
          <p:nvPr/>
        </p:nvSpPr>
        <p:spPr bwMode="auto">
          <a:xfrm>
            <a:off x="1050925"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19" name="Oval 511"/>
          <p:cNvSpPr>
            <a:spLocks noChangeAspect="1" noChangeArrowheads="1"/>
          </p:cNvSpPr>
          <p:nvPr/>
        </p:nvSpPr>
        <p:spPr bwMode="auto">
          <a:xfrm>
            <a:off x="1020763" y="19812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20" name="Oval 512"/>
          <p:cNvSpPr>
            <a:spLocks noChangeAspect="1" noChangeArrowheads="1"/>
          </p:cNvSpPr>
          <p:nvPr/>
        </p:nvSpPr>
        <p:spPr bwMode="auto">
          <a:xfrm>
            <a:off x="1171575" y="19510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21" name="Oval 513"/>
          <p:cNvSpPr>
            <a:spLocks noChangeAspect="1" noChangeArrowheads="1"/>
          </p:cNvSpPr>
          <p:nvPr/>
        </p:nvSpPr>
        <p:spPr bwMode="auto">
          <a:xfrm>
            <a:off x="1293813" y="19510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22" name="Oval 514"/>
          <p:cNvSpPr>
            <a:spLocks noChangeAspect="1" noChangeArrowheads="1"/>
          </p:cNvSpPr>
          <p:nvPr/>
        </p:nvSpPr>
        <p:spPr bwMode="auto">
          <a:xfrm>
            <a:off x="1127125"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23" name="Oval 515"/>
          <p:cNvSpPr>
            <a:spLocks noChangeAspect="1" noChangeArrowheads="1"/>
          </p:cNvSpPr>
          <p:nvPr/>
        </p:nvSpPr>
        <p:spPr bwMode="auto">
          <a:xfrm>
            <a:off x="1050925" y="17827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24" name="Oval 516"/>
          <p:cNvSpPr>
            <a:spLocks noChangeAspect="1" noChangeArrowheads="1"/>
          </p:cNvSpPr>
          <p:nvPr/>
        </p:nvSpPr>
        <p:spPr bwMode="auto">
          <a:xfrm>
            <a:off x="1279525" y="18446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25" name="Oval 517"/>
          <p:cNvSpPr>
            <a:spLocks noChangeAspect="1" noChangeArrowheads="1"/>
          </p:cNvSpPr>
          <p:nvPr/>
        </p:nvSpPr>
        <p:spPr bwMode="auto">
          <a:xfrm>
            <a:off x="127952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26" name="Oval 518"/>
          <p:cNvSpPr>
            <a:spLocks noChangeAspect="1" noChangeArrowheads="1"/>
          </p:cNvSpPr>
          <p:nvPr/>
        </p:nvSpPr>
        <p:spPr bwMode="auto">
          <a:xfrm>
            <a:off x="974725" y="20574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27" name="Oval 519"/>
          <p:cNvSpPr>
            <a:spLocks noChangeAspect="1" noChangeArrowheads="1"/>
          </p:cNvSpPr>
          <p:nvPr/>
        </p:nvSpPr>
        <p:spPr bwMode="auto">
          <a:xfrm>
            <a:off x="127952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28" name="Oval 520"/>
          <p:cNvSpPr>
            <a:spLocks noChangeAspect="1" noChangeArrowheads="1"/>
          </p:cNvSpPr>
          <p:nvPr/>
        </p:nvSpPr>
        <p:spPr bwMode="auto">
          <a:xfrm>
            <a:off x="1279525" y="1981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29" name="Oval 521"/>
          <p:cNvSpPr>
            <a:spLocks noChangeAspect="1" noChangeArrowheads="1"/>
          </p:cNvSpPr>
          <p:nvPr/>
        </p:nvSpPr>
        <p:spPr bwMode="auto">
          <a:xfrm>
            <a:off x="1050925" y="2209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30" name="Oval 522"/>
          <p:cNvSpPr>
            <a:spLocks noChangeAspect="1" noChangeArrowheads="1"/>
          </p:cNvSpPr>
          <p:nvPr/>
        </p:nvSpPr>
        <p:spPr bwMode="auto">
          <a:xfrm>
            <a:off x="1279525" y="1874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31" name="Oval 523"/>
          <p:cNvSpPr>
            <a:spLocks noChangeAspect="1" noChangeArrowheads="1"/>
          </p:cNvSpPr>
          <p:nvPr/>
        </p:nvSpPr>
        <p:spPr bwMode="auto">
          <a:xfrm>
            <a:off x="1111250" y="19812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32" name="Oval 524"/>
          <p:cNvSpPr>
            <a:spLocks noChangeAspect="1" noChangeArrowheads="1"/>
          </p:cNvSpPr>
          <p:nvPr/>
        </p:nvSpPr>
        <p:spPr bwMode="auto">
          <a:xfrm>
            <a:off x="1050925" y="19812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33" name="Oval 525"/>
          <p:cNvSpPr>
            <a:spLocks noChangeAspect="1" noChangeArrowheads="1"/>
          </p:cNvSpPr>
          <p:nvPr/>
        </p:nvSpPr>
        <p:spPr bwMode="auto">
          <a:xfrm>
            <a:off x="1295400"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34" name="Oval 526"/>
          <p:cNvSpPr>
            <a:spLocks noChangeAspect="1" noChangeArrowheads="1"/>
          </p:cNvSpPr>
          <p:nvPr/>
        </p:nvSpPr>
        <p:spPr bwMode="auto">
          <a:xfrm>
            <a:off x="1355725"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35" name="Oval 527"/>
          <p:cNvSpPr>
            <a:spLocks noChangeAspect="1" noChangeArrowheads="1"/>
          </p:cNvSpPr>
          <p:nvPr/>
        </p:nvSpPr>
        <p:spPr bwMode="auto">
          <a:xfrm>
            <a:off x="1127125" y="18748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36" name="AutoShape 528"/>
          <p:cNvSpPr>
            <a:spLocks noChangeAspect="1" noChangeArrowheads="1"/>
          </p:cNvSpPr>
          <p:nvPr/>
        </p:nvSpPr>
        <p:spPr bwMode="auto">
          <a:xfrm>
            <a:off x="869950" y="3535363"/>
            <a:ext cx="2193925" cy="1096962"/>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0837" name="Oval 529"/>
          <p:cNvSpPr>
            <a:spLocks noChangeAspect="1" noChangeArrowheads="1"/>
          </p:cNvSpPr>
          <p:nvPr/>
        </p:nvSpPr>
        <p:spPr bwMode="auto">
          <a:xfrm>
            <a:off x="1006475" y="3779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38" name="Oval 530"/>
          <p:cNvSpPr>
            <a:spLocks noChangeAspect="1" noChangeArrowheads="1"/>
          </p:cNvSpPr>
          <p:nvPr/>
        </p:nvSpPr>
        <p:spPr bwMode="auto">
          <a:xfrm>
            <a:off x="1098550" y="40227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39" name="Oval 531"/>
          <p:cNvSpPr>
            <a:spLocks noChangeAspect="1" noChangeArrowheads="1"/>
          </p:cNvSpPr>
          <p:nvPr/>
        </p:nvSpPr>
        <p:spPr bwMode="auto">
          <a:xfrm>
            <a:off x="1447800" y="374808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40" name="Oval 532"/>
          <p:cNvSpPr>
            <a:spLocks noChangeAspect="1" noChangeArrowheads="1"/>
          </p:cNvSpPr>
          <p:nvPr/>
        </p:nvSpPr>
        <p:spPr bwMode="auto">
          <a:xfrm>
            <a:off x="1098550" y="3840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41" name="Oval 533"/>
          <p:cNvSpPr>
            <a:spLocks noChangeAspect="1" noChangeArrowheads="1"/>
          </p:cNvSpPr>
          <p:nvPr/>
        </p:nvSpPr>
        <p:spPr bwMode="auto">
          <a:xfrm>
            <a:off x="1387475" y="3932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42" name="Oval 534"/>
          <p:cNvSpPr>
            <a:spLocks noChangeAspect="1" noChangeArrowheads="1"/>
          </p:cNvSpPr>
          <p:nvPr/>
        </p:nvSpPr>
        <p:spPr bwMode="auto">
          <a:xfrm>
            <a:off x="1936750" y="41751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43" name="Oval 535"/>
          <p:cNvSpPr>
            <a:spLocks noChangeAspect="1" noChangeArrowheads="1"/>
          </p:cNvSpPr>
          <p:nvPr/>
        </p:nvSpPr>
        <p:spPr bwMode="auto">
          <a:xfrm>
            <a:off x="1204913" y="382428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44" name="Oval 536"/>
          <p:cNvSpPr>
            <a:spLocks noChangeAspect="1" noChangeArrowheads="1"/>
          </p:cNvSpPr>
          <p:nvPr/>
        </p:nvSpPr>
        <p:spPr bwMode="auto">
          <a:xfrm>
            <a:off x="1174750" y="42513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45" name="Oval 537"/>
          <p:cNvSpPr>
            <a:spLocks noChangeAspect="1" noChangeArrowheads="1"/>
          </p:cNvSpPr>
          <p:nvPr/>
        </p:nvSpPr>
        <p:spPr bwMode="auto">
          <a:xfrm>
            <a:off x="1235075" y="3687763"/>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46" name="Oval 538"/>
          <p:cNvSpPr>
            <a:spLocks noChangeAspect="1" noChangeArrowheads="1"/>
          </p:cNvSpPr>
          <p:nvPr/>
        </p:nvSpPr>
        <p:spPr bwMode="auto">
          <a:xfrm>
            <a:off x="1295400" y="3687763"/>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47" name="Oval 539"/>
          <p:cNvSpPr>
            <a:spLocks noChangeAspect="1" noChangeArrowheads="1"/>
          </p:cNvSpPr>
          <p:nvPr/>
        </p:nvSpPr>
        <p:spPr bwMode="auto">
          <a:xfrm>
            <a:off x="1158875" y="3840163"/>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48" name="Oval 540"/>
          <p:cNvSpPr>
            <a:spLocks noChangeAspect="1" noChangeArrowheads="1"/>
          </p:cNvSpPr>
          <p:nvPr/>
        </p:nvSpPr>
        <p:spPr bwMode="auto">
          <a:xfrm>
            <a:off x="1357313" y="38401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49" name="Oval 541"/>
          <p:cNvSpPr>
            <a:spLocks noChangeAspect="1" noChangeArrowheads="1"/>
          </p:cNvSpPr>
          <p:nvPr/>
        </p:nvSpPr>
        <p:spPr bwMode="auto">
          <a:xfrm>
            <a:off x="1327150" y="3643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50" name="Oval 542"/>
          <p:cNvSpPr>
            <a:spLocks noChangeAspect="1" noChangeArrowheads="1"/>
          </p:cNvSpPr>
          <p:nvPr/>
        </p:nvSpPr>
        <p:spPr bwMode="auto">
          <a:xfrm>
            <a:off x="1265238" y="385603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51" name="Oval 543"/>
          <p:cNvSpPr>
            <a:spLocks noChangeAspect="1" noChangeArrowheads="1"/>
          </p:cNvSpPr>
          <p:nvPr/>
        </p:nvSpPr>
        <p:spPr bwMode="auto">
          <a:xfrm>
            <a:off x="944563" y="362743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52" name="Oval 544"/>
          <p:cNvSpPr>
            <a:spLocks noChangeAspect="1" noChangeArrowheads="1"/>
          </p:cNvSpPr>
          <p:nvPr/>
        </p:nvSpPr>
        <p:spPr bwMode="auto">
          <a:xfrm>
            <a:off x="1250950" y="374808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53" name="Oval 545"/>
          <p:cNvSpPr>
            <a:spLocks noChangeAspect="1" noChangeArrowheads="1"/>
          </p:cNvSpPr>
          <p:nvPr/>
        </p:nvSpPr>
        <p:spPr bwMode="auto">
          <a:xfrm>
            <a:off x="1235075" y="37179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54" name="Oval 546"/>
          <p:cNvSpPr>
            <a:spLocks noChangeAspect="1" noChangeArrowheads="1"/>
          </p:cNvSpPr>
          <p:nvPr/>
        </p:nvSpPr>
        <p:spPr bwMode="auto">
          <a:xfrm>
            <a:off x="1036638" y="3687763"/>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55" name="Oval 547"/>
          <p:cNvSpPr>
            <a:spLocks noChangeAspect="1" noChangeArrowheads="1"/>
          </p:cNvSpPr>
          <p:nvPr/>
        </p:nvSpPr>
        <p:spPr bwMode="auto">
          <a:xfrm>
            <a:off x="1082675" y="36877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56" name="Oval 548"/>
          <p:cNvSpPr>
            <a:spLocks noChangeAspect="1" noChangeArrowheads="1"/>
          </p:cNvSpPr>
          <p:nvPr/>
        </p:nvSpPr>
        <p:spPr bwMode="auto">
          <a:xfrm>
            <a:off x="1082675" y="36115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57" name="Oval 549"/>
          <p:cNvSpPr>
            <a:spLocks noChangeAspect="1" noChangeArrowheads="1"/>
          </p:cNvSpPr>
          <p:nvPr/>
        </p:nvSpPr>
        <p:spPr bwMode="auto">
          <a:xfrm>
            <a:off x="1447800" y="36734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58" name="Oval 550"/>
          <p:cNvSpPr>
            <a:spLocks noChangeAspect="1" noChangeArrowheads="1"/>
          </p:cNvSpPr>
          <p:nvPr/>
        </p:nvSpPr>
        <p:spPr bwMode="auto">
          <a:xfrm>
            <a:off x="1327150" y="36734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59" name="Oval 551"/>
          <p:cNvSpPr>
            <a:spLocks noChangeAspect="1" noChangeArrowheads="1"/>
          </p:cNvSpPr>
          <p:nvPr/>
        </p:nvSpPr>
        <p:spPr bwMode="auto">
          <a:xfrm>
            <a:off x="2012950" y="39465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60" name="Oval 552"/>
          <p:cNvSpPr>
            <a:spLocks noChangeAspect="1" noChangeArrowheads="1"/>
          </p:cNvSpPr>
          <p:nvPr/>
        </p:nvSpPr>
        <p:spPr bwMode="auto">
          <a:xfrm>
            <a:off x="1204913" y="3703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61" name="Oval 553"/>
          <p:cNvSpPr>
            <a:spLocks noChangeAspect="1" noChangeArrowheads="1"/>
          </p:cNvSpPr>
          <p:nvPr/>
        </p:nvSpPr>
        <p:spPr bwMode="auto">
          <a:xfrm>
            <a:off x="1235075" y="36115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62" name="Oval 554"/>
          <p:cNvSpPr>
            <a:spLocks noChangeAspect="1" noChangeArrowheads="1"/>
          </p:cNvSpPr>
          <p:nvPr/>
        </p:nvSpPr>
        <p:spPr bwMode="auto">
          <a:xfrm>
            <a:off x="1098550" y="37941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63" name="Oval 555"/>
          <p:cNvSpPr>
            <a:spLocks noChangeAspect="1" noChangeArrowheads="1"/>
          </p:cNvSpPr>
          <p:nvPr/>
        </p:nvSpPr>
        <p:spPr bwMode="auto">
          <a:xfrm>
            <a:off x="1417638" y="3687763"/>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64" name="Oval 556"/>
          <p:cNvSpPr>
            <a:spLocks noChangeAspect="1" noChangeArrowheads="1"/>
          </p:cNvSpPr>
          <p:nvPr/>
        </p:nvSpPr>
        <p:spPr bwMode="auto">
          <a:xfrm>
            <a:off x="1235075" y="36274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65" name="Oval 557"/>
          <p:cNvSpPr>
            <a:spLocks noChangeAspect="1" noChangeArrowheads="1"/>
          </p:cNvSpPr>
          <p:nvPr/>
        </p:nvSpPr>
        <p:spPr bwMode="auto">
          <a:xfrm>
            <a:off x="1006475" y="36576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66" name="Oval 558"/>
          <p:cNvSpPr>
            <a:spLocks noChangeAspect="1" noChangeArrowheads="1"/>
          </p:cNvSpPr>
          <p:nvPr/>
        </p:nvSpPr>
        <p:spPr bwMode="auto">
          <a:xfrm>
            <a:off x="1082675" y="374808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67" name="Oval 559"/>
          <p:cNvSpPr>
            <a:spLocks noChangeAspect="1" noChangeArrowheads="1"/>
          </p:cNvSpPr>
          <p:nvPr/>
        </p:nvSpPr>
        <p:spPr bwMode="auto">
          <a:xfrm>
            <a:off x="1311275" y="36115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68" name="Oval 560"/>
          <p:cNvSpPr>
            <a:spLocks noChangeAspect="1" noChangeArrowheads="1"/>
          </p:cNvSpPr>
          <p:nvPr/>
        </p:nvSpPr>
        <p:spPr bwMode="auto">
          <a:xfrm>
            <a:off x="1631950" y="40227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69" name="Oval 561"/>
          <p:cNvSpPr>
            <a:spLocks noChangeAspect="1" noChangeArrowheads="1"/>
          </p:cNvSpPr>
          <p:nvPr/>
        </p:nvSpPr>
        <p:spPr bwMode="auto">
          <a:xfrm>
            <a:off x="1220788" y="37338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70" name="Oval 562"/>
          <p:cNvSpPr>
            <a:spLocks noChangeAspect="1" noChangeArrowheads="1"/>
          </p:cNvSpPr>
          <p:nvPr/>
        </p:nvSpPr>
        <p:spPr bwMode="auto">
          <a:xfrm>
            <a:off x="1631950" y="37179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71" name="Oval 563"/>
          <p:cNvSpPr>
            <a:spLocks noChangeAspect="1" noChangeArrowheads="1"/>
          </p:cNvSpPr>
          <p:nvPr/>
        </p:nvSpPr>
        <p:spPr bwMode="auto">
          <a:xfrm>
            <a:off x="1631950" y="38703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72" name="Oval 564"/>
          <p:cNvSpPr>
            <a:spLocks noChangeAspect="1" noChangeArrowheads="1"/>
          </p:cNvSpPr>
          <p:nvPr/>
        </p:nvSpPr>
        <p:spPr bwMode="auto">
          <a:xfrm>
            <a:off x="1327150" y="40227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73" name="Oval 565"/>
          <p:cNvSpPr>
            <a:spLocks noChangeAspect="1" noChangeArrowheads="1"/>
          </p:cNvSpPr>
          <p:nvPr/>
        </p:nvSpPr>
        <p:spPr bwMode="auto">
          <a:xfrm>
            <a:off x="1784350" y="41751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74" name="Oval 566"/>
          <p:cNvSpPr>
            <a:spLocks noChangeAspect="1" noChangeArrowheads="1"/>
          </p:cNvSpPr>
          <p:nvPr/>
        </p:nvSpPr>
        <p:spPr bwMode="auto">
          <a:xfrm>
            <a:off x="1325563" y="36115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75" name="Oval 567"/>
          <p:cNvSpPr>
            <a:spLocks noChangeAspect="1" noChangeArrowheads="1"/>
          </p:cNvSpPr>
          <p:nvPr/>
        </p:nvSpPr>
        <p:spPr bwMode="auto">
          <a:xfrm>
            <a:off x="2165350" y="36417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76" name="Oval 568"/>
          <p:cNvSpPr>
            <a:spLocks noChangeAspect="1" noChangeArrowheads="1"/>
          </p:cNvSpPr>
          <p:nvPr/>
        </p:nvSpPr>
        <p:spPr bwMode="auto">
          <a:xfrm>
            <a:off x="1417638" y="3763963"/>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77" name="Oval 569"/>
          <p:cNvSpPr>
            <a:spLocks noChangeAspect="1" noChangeArrowheads="1"/>
          </p:cNvSpPr>
          <p:nvPr/>
        </p:nvSpPr>
        <p:spPr bwMode="auto">
          <a:xfrm>
            <a:off x="1539875" y="3932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78" name="Oval 570"/>
          <p:cNvSpPr>
            <a:spLocks noChangeAspect="1" noChangeArrowheads="1"/>
          </p:cNvSpPr>
          <p:nvPr/>
        </p:nvSpPr>
        <p:spPr bwMode="auto">
          <a:xfrm>
            <a:off x="1295400" y="35655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79" name="Oval 571"/>
          <p:cNvSpPr>
            <a:spLocks noChangeAspect="1" noChangeArrowheads="1"/>
          </p:cNvSpPr>
          <p:nvPr/>
        </p:nvSpPr>
        <p:spPr bwMode="auto">
          <a:xfrm>
            <a:off x="1235075" y="3932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80" name="Oval 572"/>
          <p:cNvSpPr>
            <a:spLocks noChangeAspect="1" noChangeArrowheads="1"/>
          </p:cNvSpPr>
          <p:nvPr/>
        </p:nvSpPr>
        <p:spPr bwMode="auto">
          <a:xfrm>
            <a:off x="1417638" y="368776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81" name="Oval 573"/>
          <p:cNvSpPr>
            <a:spLocks noChangeAspect="1" noChangeArrowheads="1"/>
          </p:cNvSpPr>
          <p:nvPr/>
        </p:nvSpPr>
        <p:spPr bwMode="auto">
          <a:xfrm>
            <a:off x="1479550" y="374808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82" name="Oval 574"/>
          <p:cNvSpPr>
            <a:spLocks noChangeAspect="1" noChangeArrowheads="1"/>
          </p:cNvSpPr>
          <p:nvPr/>
        </p:nvSpPr>
        <p:spPr bwMode="auto">
          <a:xfrm>
            <a:off x="1022350" y="40989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83" name="Oval 575"/>
          <p:cNvSpPr>
            <a:spLocks noChangeAspect="1" noChangeArrowheads="1"/>
          </p:cNvSpPr>
          <p:nvPr/>
        </p:nvSpPr>
        <p:spPr bwMode="auto">
          <a:xfrm>
            <a:off x="1708150" y="37941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84" name="Oval 576"/>
          <p:cNvSpPr>
            <a:spLocks noChangeAspect="1" noChangeArrowheads="1"/>
          </p:cNvSpPr>
          <p:nvPr/>
        </p:nvSpPr>
        <p:spPr bwMode="auto">
          <a:xfrm>
            <a:off x="1143000" y="3840163"/>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85" name="Oval 577"/>
          <p:cNvSpPr>
            <a:spLocks noChangeAspect="1" noChangeArrowheads="1"/>
          </p:cNvSpPr>
          <p:nvPr/>
        </p:nvSpPr>
        <p:spPr bwMode="auto">
          <a:xfrm>
            <a:off x="1250950" y="36877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86" name="Oval 578"/>
          <p:cNvSpPr>
            <a:spLocks noChangeAspect="1" noChangeArrowheads="1"/>
          </p:cNvSpPr>
          <p:nvPr/>
        </p:nvSpPr>
        <p:spPr bwMode="auto">
          <a:xfrm>
            <a:off x="1158875" y="4160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87" name="Oval 579"/>
          <p:cNvSpPr>
            <a:spLocks noChangeAspect="1" noChangeArrowheads="1"/>
          </p:cNvSpPr>
          <p:nvPr/>
        </p:nvSpPr>
        <p:spPr bwMode="auto">
          <a:xfrm>
            <a:off x="1479550" y="38703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88" name="Oval 580"/>
          <p:cNvSpPr>
            <a:spLocks noChangeAspect="1" noChangeArrowheads="1"/>
          </p:cNvSpPr>
          <p:nvPr/>
        </p:nvSpPr>
        <p:spPr bwMode="auto">
          <a:xfrm>
            <a:off x="2241550" y="37179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89" name="Oval 581"/>
          <p:cNvSpPr>
            <a:spLocks noChangeAspect="1" noChangeArrowheads="1"/>
          </p:cNvSpPr>
          <p:nvPr/>
        </p:nvSpPr>
        <p:spPr bwMode="auto">
          <a:xfrm>
            <a:off x="1631950" y="40989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90" name="Oval 582"/>
          <p:cNvSpPr>
            <a:spLocks noChangeAspect="1" noChangeArrowheads="1"/>
          </p:cNvSpPr>
          <p:nvPr/>
        </p:nvSpPr>
        <p:spPr bwMode="auto">
          <a:xfrm>
            <a:off x="1555750" y="40989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91" name="Oval 583"/>
          <p:cNvSpPr>
            <a:spLocks noChangeAspect="1" noChangeArrowheads="1"/>
          </p:cNvSpPr>
          <p:nvPr/>
        </p:nvSpPr>
        <p:spPr bwMode="auto">
          <a:xfrm>
            <a:off x="1784350" y="37941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92" name="Oval 584"/>
          <p:cNvSpPr>
            <a:spLocks noChangeAspect="1" noChangeArrowheads="1"/>
          </p:cNvSpPr>
          <p:nvPr/>
        </p:nvSpPr>
        <p:spPr bwMode="auto">
          <a:xfrm>
            <a:off x="1936750" y="38703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93" name="Oval 585"/>
          <p:cNvSpPr>
            <a:spLocks noChangeAspect="1" noChangeArrowheads="1"/>
          </p:cNvSpPr>
          <p:nvPr/>
        </p:nvSpPr>
        <p:spPr bwMode="auto">
          <a:xfrm>
            <a:off x="1555750" y="37941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94" name="Oval 586"/>
          <p:cNvSpPr>
            <a:spLocks noChangeAspect="1" noChangeArrowheads="1"/>
          </p:cNvSpPr>
          <p:nvPr/>
        </p:nvSpPr>
        <p:spPr bwMode="auto">
          <a:xfrm>
            <a:off x="1158875" y="35655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95" name="Oval 587"/>
          <p:cNvSpPr>
            <a:spLocks noChangeAspect="1" noChangeArrowheads="1"/>
          </p:cNvSpPr>
          <p:nvPr/>
        </p:nvSpPr>
        <p:spPr bwMode="auto">
          <a:xfrm>
            <a:off x="1327150" y="42513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96" name="Oval 588"/>
          <p:cNvSpPr>
            <a:spLocks noChangeAspect="1" noChangeArrowheads="1"/>
          </p:cNvSpPr>
          <p:nvPr/>
        </p:nvSpPr>
        <p:spPr bwMode="auto">
          <a:xfrm>
            <a:off x="1082675" y="42370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97" name="Oval 589"/>
          <p:cNvSpPr>
            <a:spLocks noChangeAspect="1" noChangeArrowheads="1"/>
          </p:cNvSpPr>
          <p:nvPr/>
        </p:nvSpPr>
        <p:spPr bwMode="auto">
          <a:xfrm>
            <a:off x="1708150" y="36417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98" name="Oval 590"/>
          <p:cNvSpPr>
            <a:spLocks noChangeAspect="1" noChangeArrowheads="1"/>
          </p:cNvSpPr>
          <p:nvPr/>
        </p:nvSpPr>
        <p:spPr bwMode="auto">
          <a:xfrm>
            <a:off x="946150" y="36115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899" name="Oval 591"/>
          <p:cNvSpPr>
            <a:spLocks noChangeAspect="1" noChangeArrowheads="1"/>
          </p:cNvSpPr>
          <p:nvPr/>
        </p:nvSpPr>
        <p:spPr bwMode="auto">
          <a:xfrm>
            <a:off x="1357313" y="36115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00" name="Oval 592"/>
          <p:cNvSpPr>
            <a:spLocks noChangeAspect="1" noChangeArrowheads="1"/>
          </p:cNvSpPr>
          <p:nvPr/>
        </p:nvSpPr>
        <p:spPr bwMode="auto">
          <a:xfrm>
            <a:off x="1417638" y="3673475"/>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01" name="Oval 593"/>
          <p:cNvSpPr>
            <a:spLocks noChangeAspect="1" noChangeArrowheads="1"/>
          </p:cNvSpPr>
          <p:nvPr/>
        </p:nvSpPr>
        <p:spPr bwMode="auto">
          <a:xfrm>
            <a:off x="2165350" y="39465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02" name="Oval 594"/>
          <p:cNvSpPr>
            <a:spLocks noChangeAspect="1" noChangeArrowheads="1"/>
          </p:cNvSpPr>
          <p:nvPr/>
        </p:nvSpPr>
        <p:spPr bwMode="auto">
          <a:xfrm>
            <a:off x="1250950" y="43275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03" name="Oval 595"/>
          <p:cNvSpPr>
            <a:spLocks noChangeAspect="1" noChangeArrowheads="1"/>
          </p:cNvSpPr>
          <p:nvPr/>
        </p:nvSpPr>
        <p:spPr bwMode="auto">
          <a:xfrm>
            <a:off x="1371600" y="3779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04" name="Oval 596"/>
          <p:cNvSpPr>
            <a:spLocks noChangeAspect="1" noChangeArrowheads="1"/>
          </p:cNvSpPr>
          <p:nvPr/>
        </p:nvSpPr>
        <p:spPr bwMode="auto">
          <a:xfrm>
            <a:off x="1250950" y="370205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05" name="Oval 597"/>
          <p:cNvSpPr>
            <a:spLocks noChangeAspect="1" noChangeArrowheads="1"/>
          </p:cNvSpPr>
          <p:nvPr/>
        </p:nvSpPr>
        <p:spPr bwMode="auto">
          <a:xfrm>
            <a:off x="2393950" y="36417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06" name="Oval 598"/>
          <p:cNvSpPr>
            <a:spLocks noChangeAspect="1" noChangeArrowheads="1"/>
          </p:cNvSpPr>
          <p:nvPr/>
        </p:nvSpPr>
        <p:spPr bwMode="auto">
          <a:xfrm>
            <a:off x="1052513" y="37941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07" name="Oval 599"/>
          <p:cNvSpPr>
            <a:spLocks noChangeAspect="1" noChangeArrowheads="1"/>
          </p:cNvSpPr>
          <p:nvPr/>
        </p:nvSpPr>
        <p:spPr bwMode="auto">
          <a:xfrm>
            <a:off x="1784350" y="40227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08" name="Oval 600"/>
          <p:cNvSpPr>
            <a:spLocks noChangeAspect="1" noChangeArrowheads="1"/>
          </p:cNvSpPr>
          <p:nvPr/>
        </p:nvSpPr>
        <p:spPr bwMode="auto">
          <a:xfrm>
            <a:off x="2378075" y="40687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09" name="Oval 601"/>
          <p:cNvSpPr>
            <a:spLocks noChangeAspect="1" noChangeArrowheads="1"/>
          </p:cNvSpPr>
          <p:nvPr/>
        </p:nvSpPr>
        <p:spPr bwMode="auto">
          <a:xfrm>
            <a:off x="1098550" y="41751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10" name="Oval 602"/>
          <p:cNvSpPr>
            <a:spLocks noChangeAspect="1" noChangeArrowheads="1"/>
          </p:cNvSpPr>
          <p:nvPr/>
        </p:nvSpPr>
        <p:spPr bwMode="auto">
          <a:xfrm>
            <a:off x="1860550" y="377825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11" name="Oval 603"/>
          <p:cNvSpPr>
            <a:spLocks noChangeAspect="1" noChangeArrowheads="1"/>
          </p:cNvSpPr>
          <p:nvPr/>
        </p:nvSpPr>
        <p:spPr bwMode="auto">
          <a:xfrm>
            <a:off x="2089150" y="43275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12" name="Oval 604"/>
          <p:cNvSpPr>
            <a:spLocks noChangeAspect="1" noChangeArrowheads="1"/>
          </p:cNvSpPr>
          <p:nvPr/>
        </p:nvSpPr>
        <p:spPr bwMode="auto">
          <a:xfrm>
            <a:off x="2317750" y="38703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13" name="Oval 605"/>
          <p:cNvSpPr>
            <a:spLocks noChangeAspect="1" noChangeArrowheads="1"/>
          </p:cNvSpPr>
          <p:nvPr/>
        </p:nvSpPr>
        <p:spPr bwMode="auto">
          <a:xfrm>
            <a:off x="1006475" y="38703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14" name="Oval 606"/>
          <p:cNvSpPr>
            <a:spLocks noChangeAspect="1" noChangeArrowheads="1"/>
          </p:cNvSpPr>
          <p:nvPr/>
        </p:nvSpPr>
        <p:spPr bwMode="auto">
          <a:xfrm>
            <a:off x="2012950" y="38703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15" name="Oval 607"/>
          <p:cNvSpPr>
            <a:spLocks noChangeAspect="1" noChangeArrowheads="1"/>
          </p:cNvSpPr>
          <p:nvPr/>
        </p:nvSpPr>
        <p:spPr bwMode="auto">
          <a:xfrm>
            <a:off x="2622550" y="387032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16" name="Oval 608"/>
          <p:cNvSpPr>
            <a:spLocks noChangeAspect="1" noChangeArrowheads="1"/>
          </p:cNvSpPr>
          <p:nvPr/>
        </p:nvSpPr>
        <p:spPr bwMode="auto">
          <a:xfrm>
            <a:off x="1082675" y="40227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17" name="Oval 609"/>
          <p:cNvSpPr>
            <a:spLocks noChangeAspect="1" noChangeArrowheads="1"/>
          </p:cNvSpPr>
          <p:nvPr/>
        </p:nvSpPr>
        <p:spPr bwMode="auto">
          <a:xfrm>
            <a:off x="2089150" y="3779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18" name="Oval 610"/>
          <p:cNvSpPr>
            <a:spLocks noChangeAspect="1" noChangeArrowheads="1"/>
          </p:cNvSpPr>
          <p:nvPr/>
        </p:nvSpPr>
        <p:spPr bwMode="auto">
          <a:xfrm>
            <a:off x="1250950" y="40989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19" name="Oval 611"/>
          <p:cNvSpPr>
            <a:spLocks noChangeAspect="1" noChangeArrowheads="1"/>
          </p:cNvSpPr>
          <p:nvPr/>
        </p:nvSpPr>
        <p:spPr bwMode="auto">
          <a:xfrm>
            <a:off x="946150" y="43275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20" name="Oval 612"/>
          <p:cNvSpPr>
            <a:spLocks noChangeAspect="1" noChangeArrowheads="1"/>
          </p:cNvSpPr>
          <p:nvPr/>
        </p:nvSpPr>
        <p:spPr bwMode="auto">
          <a:xfrm>
            <a:off x="1631950" y="402272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21" name="Oval 613"/>
          <p:cNvSpPr>
            <a:spLocks noChangeAspect="1" noChangeArrowheads="1"/>
          </p:cNvSpPr>
          <p:nvPr/>
        </p:nvSpPr>
        <p:spPr bwMode="auto">
          <a:xfrm>
            <a:off x="1387475" y="384016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22" name="Oval 614"/>
          <p:cNvSpPr>
            <a:spLocks noChangeAspect="1" noChangeArrowheads="1"/>
          </p:cNvSpPr>
          <p:nvPr/>
        </p:nvSpPr>
        <p:spPr bwMode="auto">
          <a:xfrm>
            <a:off x="1403350" y="4479925"/>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nvGrpSpPr>
          <p:cNvPr id="70923" name="Group 615"/>
          <p:cNvGrpSpPr>
            <a:grpSpLocks/>
          </p:cNvGrpSpPr>
          <p:nvPr/>
        </p:nvGrpSpPr>
        <p:grpSpPr bwMode="auto">
          <a:xfrm>
            <a:off x="3917950" y="3505200"/>
            <a:ext cx="2193925" cy="1096963"/>
            <a:chOff x="1690" y="1565"/>
            <a:chExt cx="1382" cy="691"/>
          </a:xfrm>
        </p:grpSpPr>
        <p:sp>
          <p:nvSpPr>
            <p:cNvPr id="71296" name="AutoShape 616"/>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1297" name="Oval 617"/>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98" name="Oval 618"/>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99" name="Oval 619"/>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00" name="Oval 620"/>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01" name="Oval 621"/>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02" name="Oval 622"/>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03" name="Oval 623"/>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04" name="Oval 624"/>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05" name="Oval 625"/>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06" name="Oval 626"/>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07" name="Oval 627"/>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08" name="Oval 628"/>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09" name="Oval 629"/>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10" name="Oval 630"/>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11" name="Oval 631"/>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12" name="Oval 632"/>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13" name="Oval 633"/>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14" name="Oval 634"/>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15" name="Oval 635"/>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16" name="Oval 636"/>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17" name="Oval 637"/>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18" name="Oval 638"/>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19" name="Oval 639"/>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20" name="Oval 640"/>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21" name="Oval 641"/>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22" name="Oval 642"/>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23" name="Oval 643"/>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24" name="Oval 644"/>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25" name="Oval 645"/>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26" name="Oval 646"/>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27" name="Oval 647"/>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28" name="Oval 648"/>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29" name="Oval 649"/>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30" name="Oval 650"/>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31" name="Oval 651"/>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32" name="Oval 652"/>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33" name="Oval 653"/>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34" name="Oval 654"/>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35" name="Oval 655"/>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36" name="Oval 656"/>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37" name="Oval 657"/>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38" name="Oval 658"/>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39" name="Oval 659"/>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40" name="Oval 660"/>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41" name="Oval 661"/>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42" name="Oval 662"/>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43" name="Oval 663"/>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44" name="Oval 664"/>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45" name="Oval 665"/>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46" name="Oval 666"/>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47" name="Oval 667"/>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48" name="Oval 668"/>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49" name="Oval 669"/>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50" name="Oval 670"/>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51" name="Oval 671"/>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52" name="Oval 672"/>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53" name="Oval 673"/>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54" name="Oval 674"/>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55" name="Oval 675"/>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56" name="Oval 676"/>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57" name="Oval 677"/>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58" name="Oval 678"/>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59" name="Oval 679"/>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60" name="Oval 680"/>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61" name="Oval 681"/>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62" name="Oval 682"/>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63" name="Oval 683"/>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64" name="Oval 684"/>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65" name="Oval 685"/>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66" name="Oval 686"/>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67" name="Oval 687"/>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68" name="Oval 688"/>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69" name="Oval 689"/>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70" name="Oval 690"/>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71" name="Oval 691"/>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72" name="Oval 692"/>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73" name="Oval 693"/>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74" name="Oval 694"/>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75" name="Oval 695"/>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76" name="Oval 696"/>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77" name="Oval 697"/>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78" name="Oval 698"/>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79" name="Oval 699"/>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80" name="Oval 700"/>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81" name="Oval 701"/>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382" name="Oval 702"/>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70924" name="Group 703"/>
          <p:cNvGrpSpPr>
            <a:grpSpLocks/>
          </p:cNvGrpSpPr>
          <p:nvPr/>
        </p:nvGrpSpPr>
        <p:grpSpPr bwMode="auto">
          <a:xfrm>
            <a:off x="6873875" y="3505200"/>
            <a:ext cx="2193925" cy="1096963"/>
            <a:chOff x="4186" y="1599"/>
            <a:chExt cx="1382" cy="691"/>
          </a:xfrm>
        </p:grpSpPr>
        <p:sp>
          <p:nvSpPr>
            <p:cNvPr id="71209" name="AutoShape 704"/>
            <p:cNvSpPr>
              <a:spLocks noChangeAspect="1" noChangeArrowheads="1"/>
            </p:cNvSpPr>
            <p:nvPr/>
          </p:nvSpPr>
          <p:spPr bwMode="auto">
            <a:xfrm>
              <a:off x="4186" y="1599"/>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1210" name="Oval 705"/>
            <p:cNvSpPr>
              <a:spLocks noChangeAspect="1" noChangeArrowheads="1"/>
            </p:cNvSpPr>
            <p:nvPr/>
          </p:nvSpPr>
          <p:spPr bwMode="auto">
            <a:xfrm>
              <a:off x="428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11" name="Oval 706"/>
            <p:cNvSpPr>
              <a:spLocks noChangeAspect="1" noChangeArrowheads="1"/>
            </p:cNvSpPr>
            <p:nvPr/>
          </p:nvSpPr>
          <p:spPr bwMode="auto">
            <a:xfrm>
              <a:off x="4262"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12" name="Oval 707"/>
            <p:cNvSpPr>
              <a:spLocks noChangeAspect="1" noChangeArrowheads="1"/>
            </p:cNvSpPr>
            <p:nvPr/>
          </p:nvSpPr>
          <p:spPr bwMode="auto">
            <a:xfrm>
              <a:off x="4550"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13" name="Oval 708"/>
            <p:cNvSpPr>
              <a:spLocks noChangeAspect="1" noChangeArrowheads="1"/>
            </p:cNvSpPr>
            <p:nvPr/>
          </p:nvSpPr>
          <p:spPr bwMode="auto">
            <a:xfrm>
              <a:off x="4282"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14" name="Oval 709"/>
            <p:cNvSpPr>
              <a:spLocks noChangeAspect="1" noChangeArrowheads="1"/>
            </p:cNvSpPr>
            <p:nvPr/>
          </p:nvSpPr>
          <p:spPr bwMode="auto">
            <a:xfrm>
              <a:off x="451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15" name="Oval 710"/>
            <p:cNvSpPr>
              <a:spLocks noChangeAspect="1" noChangeArrowheads="1"/>
            </p:cNvSpPr>
            <p:nvPr/>
          </p:nvSpPr>
          <p:spPr bwMode="auto">
            <a:xfrm>
              <a:off x="4550"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16" name="Oval 711"/>
            <p:cNvSpPr>
              <a:spLocks noChangeAspect="1" noChangeArrowheads="1"/>
            </p:cNvSpPr>
            <p:nvPr/>
          </p:nvSpPr>
          <p:spPr bwMode="auto">
            <a:xfrm>
              <a:off x="4589"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17" name="Oval 712"/>
            <p:cNvSpPr>
              <a:spLocks noChangeAspect="1" noChangeArrowheads="1"/>
            </p:cNvSpPr>
            <p:nvPr/>
          </p:nvSpPr>
          <p:spPr bwMode="auto">
            <a:xfrm>
              <a:off x="462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18" name="Oval 713"/>
            <p:cNvSpPr>
              <a:spLocks noChangeAspect="1" noChangeArrowheads="1"/>
            </p:cNvSpPr>
            <p:nvPr/>
          </p:nvSpPr>
          <p:spPr bwMode="auto">
            <a:xfrm>
              <a:off x="4665"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19" name="Oval 714"/>
            <p:cNvSpPr>
              <a:spLocks noChangeAspect="1" noChangeArrowheads="1"/>
            </p:cNvSpPr>
            <p:nvPr/>
          </p:nvSpPr>
          <p:spPr bwMode="auto">
            <a:xfrm>
              <a:off x="4454"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20" name="Oval 715"/>
            <p:cNvSpPr>
              <a:spLocks noChangeAspect="1" noChangeArrowheads="1"/>
            </p:cNvSpPr>
            <p:nvPr/>
          </p:nvSpPr>
          <p:spPr bwMode="auto">
            <a:xfrm>
              <a:off x="4742" y="209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21" name="Oval 716"/>
            <p:cNvSpPr>
              <a:spLocks noChangeAspect="1" noChangeArrowheads="1"/>
            </p:cNvSpPr>
            <p:nvPr/>
          </p:nvSpPr>
          <p:spPr bwMode="auto">
            <a:xfrm>
              <a:off x="4493" y="211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22" name="Oval 717"/>
            <p:cNvSpPr>
              <a:spLocks noChangeAspect="1" noChangeArrowheads="1"/>
            </p:cNvSpPr>
            <p:nvPr/>
          </p:nvSpPr>
          <p:spPr bwMode="auto">
            <a:xfrm>
              <a:off x="4896" y="213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23" name="Oval 718"/>
            <p:cNvSpPr>
              <a:spLocks noChangeAspect="1" noChangeArrowheads="1"/>
            </p:cNvSpPr>
            <p:nvPr/>
          </p:nvSpPr>
          <p:spPr bwMode="auto">
            <a:xfrm>
              <a:off x="4857"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24" name="Oval 719"/>
            <p:cNvSpPr>
              <a:spLocks noChangeAspect="1" noChangeArrowheads="1"/>
            </p:cNvSpPr>
            <p:nvPr/>
          </p:nvSpPr>
          <p:spPr bwMode="auto">
            <a:xfrm>
              <a:off x="4665" y="16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25" name="Oval 720"/>
            <p:cNvSpPr>
              <a:spLocks noChangeAspect="1" noChangeArrowheads="1"/>
            </p:cNvSpPr>
            <p:nvPr/>
          </p:nvSpPr>
          <p:spPr bwMode="auto">
            <a:xfrm>
              <a:off x="4723"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26" name="Oval 721"/>
            <p:cNvSpPr>
              <a:spLocks noChangeAspect="1" noChangeArrowheads="1"/>
            </p:cNvSpPr>
            <p:nvPr/>
          </p:nvSpPr>
          <p:spPr bwMode="auto">
            <a:xfrm>
              <a:off x="4714" y="16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27" name="Oval 722"/>
            <p:cNvSpPr>
              <a:spLocks noChangeAspect="1" noChangeArrowheads="1"/>
            </p:cNvSpPr>
            <p:nvPr/>
          </p:nvSpPr>
          <p:spPr bwMode="auto">
            <a:xfrm>
              <a:off x="4291" y="203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28" name="Oval 723"/>
            <p:cNvSpPr>
              <a:spLocks noChangeAspect="1" noChangeArrowheads="1"/>
            </p:cNvSpPr>
            <p:nvPr/>
          </p:nvSpPr>
          <p:spPr bwMode="auto">
            <a:xfrm>
              <a:off x="462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29" name="Oval 724"/>
            <p:cNvSpPr>
              <a:spLocks noChangeAspect="1" noChangeArrowheads="1"/>
            </p:cNvSpPr>
            <p:nvPr/>
          </p:nvSpPr>
          <p:spPr bwMode="auto">
            <a:xfrm>
              <a:off x="4819"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30" name="Oval 725"/>
            <p:cNvSpPr>
              <a:spLocks noChangeAspect="1" noChangeArrowheads="1"/>
            </p:cNvSpPr>
            <p:nvPr/>
          </p:nvSpPr>
          <p:spPr bwMode="auto">
            <a:xfrm>
              <a:off x="5049"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31" name="Oval 726"/>
            <p:cNvSpPr>
              <a:spLocks noChangeAspect="1" noChangeArrowheads="1"/>
            </p:cNvSpPr>
            <p:nvPr/>
          </p:nvSpPr>
          <p:spPr bwMode="auto">
            <a:xfrm>
              <a:off x="4973" y="188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32" name="Oval 727"/>
            <p:cNvSpPr>
              <a:spLocks noChangeAspect="1" noChangeArrowheads="1"/>
            </p:cNvSpPr>
            <p:nvPr/>
          </p:nvSpPr>
          <p:spPr bwMode="auto">
            <a:xfrm>
              <a:off x="4973"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33" name="Oval 728"/>
            <p:cNvSpPr>
              <a:spLocks noChangeAspect="1" noChangeArrowheads="1"/>
            </p:cNvSpPr>
            <p:nvPr/>
          </p:nvSpPr>
          <p:spPr bwMode="auto">
            <a:xfrm>
              <a:off x="4896"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34" name="Oval 729"/>
            <p:cNvSpPr>
              <a:spLocks noChangeAspect="1" noChangeArrowheads="1"/>
            </p:cNvSpPr>
            <p:nvPr/>
          </p:nvSpPr>
          <p:spPr bwMode="auto">
            <a:xfrm>
              <a:off x="4838" y="205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35" name="Oval 730"/>
            <p:cNvSpPr>
              <a:spLocks noChangeAspect="1" noChangeArrowheads="1"/>
            </p:cNvSpPr>
            <p:nvPr/>
          </p:nvSpPr>
          <p:spPr bwMode="auto">
            <a:xfrm>
              <a:off x="5088" y="209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36" name="Oval 731"/>
            <p:cNvSpPr>
              <a:spLocks noChangeAspect="1" noChangeArrowheads="1"/>
            </p:cNvSpPr>
            <p:nvPr/>
          </p:nvSpPr>
          <p:spPr bwMode="auto">
            <a:xfrm>
              <a:off x="5126" y="213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37" name="Oval 732"/>
            <p:cNvSpPr>
              <a:spLocks noChangeAspect="1" noChangeArrowheads="1"/>
            </p:cNvSpPr>
            <p:nvPr/>
          </p:nvSpPr>
          <p:spPr bwMode="auto">
            <a:xfrm>
              <a:off x="497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38" name="Oval 733"/>
            <p:cNvSpPr>
              <a:spLocks noChangeAspect="1" noChangeArrowheads="1"/>
            </p:cNvSpPr>
            <p:nvPr/>
          </p:nvSpPr>
          <p:spPr bwMode="auto">
            <a:xfrm>
              <a:off x="522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39" name="Oval 734"/>
            <p:cNvSpPr>
              <a:spLocks noChangeAspect="1" noChangeArrowheads="1"/>
            </p:cNvSpPr>
            <p:nvPr/>
          </p:nvSpPr>
          <p:spPr bwMode="auto">
            <a:xfrm>
              <a:off x="4973"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40" name="Oval 735"/>
            <p:cNvSpPr>
              <a:spLocks noChangeAspect="1" noChangeArrowheads="1"/>
            </p:cNvSpPr>
            <p:nvPr/>
          </p:nvSpPr>
          <p:spPr bwMode="auto">
            <a:xfrm>
              <a:off x="5069"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41" name="Oval 736"/>
            <p:cNvSpPr>
              <a:spLocks noChangeAspect="1" noChangeArrowheads="1"/>
            </p:cNvSpPr>
            <p:nvPr/>
          </p:nvSpPr>
          <p:spPr bwMode="auto">
            <a:xfrm>
              <a:off x="512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42" name="Oval 737"/>
            <p:cNvSpPr>
              <a:spLocks noChangeAspect="1" noChangeArrowheads="1"/>
            </p:cNvSpPr>
            <p:nvPr/>
          </p:nvSpPr>
          <p:spPr bwMode="auto">
            <a:xfrm>
              <a:off x="524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43" name="Oval 738"/>
            <p:cNvSpPr>
              <a:spLocks noChangeAspect="1" noChangeArrowheads="1"/>
            </p:cNvSpPr>
            <p:nvPr/>
          </p:nvSpPr>
          <p:spPr bwMode="auto">
            <a:xfrm>
              <a:off x="5300" y="19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44" name="Oval 739"/>
            <p:cNvSpPr>
              <a:spLocks noChangeAspect="1" noChangeArrowheads="1"/>
            </p:cNvSpPr>
            <p:nvPr/>
          </p:nvSpPr>
          <p:spPr bwMode="auto">
            <a:xfrm>
              <a:off x="5126"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45" name="Oval 740"/>
            <p:cNvSpPr>
              <a:spLocks noChangeAspect="1" noChangeArrowheads="1"/>
            </p:cNvSpPr>
            <p:nvPr/>
          </p:nvSpPr>
          <p:spPr bwMode="auto">
            <a:xfrm>
              <a:off x="5290" y="174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46" name="Oval 741"/>
            <p:cNvSpPr>
              <a:spLocks noChangeAspect="1" noChangeArrowheads="1"/>
            </p:cNvSpPr>
            <p:nvPr/>
          </p:nvSpPr>
          <p:spPr bwMode="auto">
            <a:xfrm>
              <a:off x="5337"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47" name="Oval 742"/>
            <p:cNvSpPr>
              <a:spLocks noChangeAspect="1" noChangeArrowheads="1"/>
            </p:cNvSpPr>
            <p:nvPr/>
          </p:nvSpPr>
          <p:spPr bwMode="auto">
            <a:xfrm>
              <a:off x="5414"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48" name="Oval 743"/>
            <p:cNvSpPr>
              <a:spLocks noChangeAspect="1" noChangeArrowheads="1"/>
            </p:cNvSpPr>
            <p:nvPr/>
          </p:nvSpPr>
          <p:spPr bwMode="auto">
            <a:xfrm>
              <a:off x="5261"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49" name="Oval 744"/>
            <p:cNvSpPr>
              <a:spLocks noChangeAspect="1" noChangeArrowheads="1"/>
            </p:cNvSpPr>
            <p:nvPr/>
          </p:nvSpPr>
          <p:spPr bwMode="auto">
            <a:xfrm>
              <a:off x="5338" y="2184"/>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50" name="Oval 745"/>
            <p:cNvSpPr>
              <a:spLocks noChangeAspect="1" noChangeArrowheads="1"/>
            </p:cNvSpPr>
            <p:nvPr/>
          </p:nvSpPr>
          <p:spPr bwMode="auto">
            <a:xfrm>
              <a:off x="5472" y="217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51" name="Oval 746"/>
            <p:cNvSpPr>
              <a:spLocks noChangeAspect="1" noChangeArrowheads="1"/>
            </p:cNvSpPr>
            <p:nvPr/>
          </p:nvSpPr>
          <p:spPr bwMode="auto">
            <a:xfrm>
              <a:off x="4454" y="1637"/>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52" name="Oval 747"/>
            <p:cNvSpPr>
              <a:spLocks noChangeAspect="1" noChangeArrowheads="1"/>
            </p:cNvSpPr>
            <p:nvPr/>
          </p:nvSpPr>
          <p:spPr bwMode="auto">
            <a:xfrm>
              <a:off x="4416"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53" name="Oval 748"/>
            <p:cNvSpPr>
              <a:spLocks noChangeAspect="1" noChangeArrowheads="1"/>
            </p:cNvSpPr>
            <p:nvPr/>
          </p:nvSpPr>
          <p:spPr bwMode="auto">
            <a:xfrm>
              <a:off x="4531" y="171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54" name="Oval 749"/>
            <p:cNvSpPr>
              <a:spLocks noChangeAspect="1" noChangeArrowheads="1"/>
            </p:cNvSpPr>
            <p:nvPr/>
          </p:nvSpPr>
          <p:spPr bwMode="auto">
            <a:xfrm>
              <a:off x="457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55" name="Oval 750"/>
            <p:cNvSpPr>
              <a:spLocks noChangeAspect="1" noChangeArrowheads="1"/>
            </p:cNvSpPr>
            <p:nvPr/>
          </p:nvSpPr>
          <p:spPr bwMode="auto">
            <a:xfrm>
              <a:off x="432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56" name="Oval 751"/>
            <p:cNvSpPr>
              <a:spLocks noChangeAspect="1" noChangeArrowheads="1"/>
            </p:cNvSpPr>
            <p:nvPr/>
          </p:nvSpPr>
          <p:spPr bwMode="auto">
            <a:xfrm>
              <a:off x="4762"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57" name="Oval 752"/>
            <p:cNvSpPr>
              <a:spLocks noChangeAspect="1" noChangeArrowheads="1"/>
            </p:cNvSpPr>
            <p:nvPr/>
          </p:nvSpPr>
          <p:spPr bwMode="auto">
            <a:xfrm>
              <a:off x="4358" y="181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58" name="Oval 753"/>
            <p:cNvSpPr>
              <a:spLocks noChangeAspect="1" noChangeArrowheads="1"/>
            </p:cNvSpPr>
            <p:nvPr/>
          </p:nvSpPr>
          <p:spPr bwMode="auto">
            <a:xfrm>
              <a:off x="4723"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59" name="Oval 754"/>
            <p:cNvSpPr>
              <a:spLocks noChangeAspect="1" noChangeArrowheads="1"/>
            </p:cNvSpPr>
            <p:nvPr/>
          </p:nvSpPr>
          <p:spPr bwMode="auto">
            <a:xfrm>
              <a:off x="4665"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60" name="Oval 755"/>
            <p:cNvSpPr>
              <a:spLocks noChangeAspect="1" noChangeArrowheads="1"/>
            </p:cNvSpPr>
            <p:nvPr/>
          </p:nvSpPr>
          <p:spPr bwMode="auto">
            <a:xfrm>
              <a:off x="4762" y="193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61" name="Oval 756"/>
            <p:cNvSpPr>
              <a:spLocks noChangeAspect="1" noChangeArrowheads="1"/>
            </p:cNvSpPr>
            <p:nvPr/>
          </p:nvSpPr>
          <p:spPr bwMode="auto">
            <a:xfrm>
              <a:off x="4742" y="211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62" name="Oval 757"/>
            <p:cNvSpPr>
              <a:spLocks noChangeAspect="1" noChangeArrowheads="1"/>
            </p:cNvSpPr>
            <p:nvPr/>
          </p:nvSpPr>
          <p:spPr bwMode="auto">
            <a:xfrm>
              <a:off x="4877" y="198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63" name="Oval 758"/>
            <p:cNvSpPr>
              <a:spLocks noChangeAspect="1" noChangeArrowheads="1"/>
            </p:cNvSpPr>
            <p:nvPr/>
          </p:nvSpPr>
          <p:spPr bwMode="auto">
            <a:xfrm>
              <a:off x="487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64" name="Oval 759"/>
            <p:cNvSpPr>
              <a:spLocks noChangeAspect="1" noChangeArrowheads="1"/>
            </p:cNvSpPr>
            <p:nvPr/>
          </p:nvSpPr>
          <p:spPr bwMode="auto">
            <a:xfrm>
              <a:off x="4819"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65" name="Oval 760"/>
            <p:cNvSpPr>
              <a:spLocks noChangeAspect="1" noChangeArrowheads="1"/>
            </p:cNvSpPr>
            <p:nvPr/>
          </p:nvSpPr>
          <p:spPr bwMode="auto">
            <a:xfrm>
              <a:off x="5011"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66" name="Oval 761"/>
            <p:cNvSpPr>
              <a:spLocks noChangeAspect="1" noChangeArrowheads="1"/>
            </p:cNvSpPr>
            <p:nvPr/>
          </p:nvSpPr>
          <p:spPr bwMode="auto">
            <a:xfrm>
              <a:off x="5030"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67" name="Oval 762"/>
            <p:cNvSpPr>
              <a:spLocks noChangeAspect="1" noChangeArrowheads="1"/>
            </p:cNvSpPr>
            <p:nvPr/>
          </p:nvSpPr>
          <p:spPr bwMode="auto">
            <a:xfrm>
              <a:off x="5165" y="1637"/>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68" name="Oval 763"/>
            <p:cNvSpPr>
              <a:spLocks noChangeAspect="1" noChangeArrowheads="1"/>
            </p:cNvSpPr>
            <p:nvPr/>
          </p:nvSpPr>
          <p:spPr bwMode="auto">
            <a:xfrm>
              <a:off x="4838"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69" name="Oval 764"/>
            <p:cNvSpPr>
              <a:spLocks noChangeAspect="1" noChangeArrowheads="1"/>
            </p:cNvSpPr>
            <p:nvPr/>
          </p:nvSpPr>
          <p:spPr bwMode="auto">
            <a:xfrm>
              <a:off x="4838" y="17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70" name="Oval 765"/>
            <p:cNvSpPr>
              <a:spLocks noChangeAspect="1" noChangeArrowheads="1"/>
            </p:cNvSpPr>
            <p:nvPr/>
          </p:nvSpPr>
          <p:spPr bwMode="auto">
            <a:xfrm>
              <a:off x="4838" y="186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71" name="Oval 766"/>
            <p:cNvSpPr>
              <a:spLocks noChangeAspect="1" noChangeArrowheads="1"/>
            </p:cNvSpPr>
            <p:nvPr/>
          </p:nvSpPr>
          <p:spPr bwMode="auto">
            <a:xfrm>
              <a:off x="5088"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72" name="Oval 767"/>
            <p:cNvSpPr>
              <a:spLocks noChangeAspect="1" noChangeArrowheads="1"/>
            </p:cNvSpPr>
            <p:nvPr/>
          </p:nvSpPr>
          <p:spPr bwMode="auto">
            <a:xfrm>
              <a:off x="4992"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73" name="Oval 768"/>
            <p:cNvSpPr>
              <a:spLocks noChangeAspect="1" noChangeArrowheads="1"/>
            </p:cNvSpPr>
            <p:nvPr/>
          </p:nvSpPr>
          <p:spPr bwMode="auto">
            <a:xfrm>
              <a:off x="5030"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74" name="Oval 769"/>
            <p:cNvSpPr>
              <a:spLocks noChangeAspect="1" noChangeArrowheads="1"/>
            </p:cNvSpPr>
            <p:nvPr/>
          </p:nvSpPr>
          <p:spPr bwMode="auto">
            <a:xfrm>
              <a:off x="510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75" name="Oval 770"/>
            <p:cNvSpPr>
              <a:spLocks noChangeAspect="1" noChangeArrowheads="1"/>
            </p:cNvSpPr>
            <p:nvPr/>
          </p:nvSpPr>
          <p:spPr bwMode="auto">
            <a:xfrm>
              <a:off x="5146"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76" name="Oval 771"/>
            <p:cNvSpPr>
              <a:spLocks noChangeAspect="1" noChangeArrowheads="1"/>
            </p:cNvSpPr>
            <p:nvPr/>
          </p:nvSpPr>
          <p:spPr bwMode="auto">
            <a:xfrm>
              <a:off x="5011" y="200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77" name="Oval 772"/>
            <p:cNvSpPr>
              <a:spLocks noChangeAspect="1" noChangeArrowheads="1"/>
            </p:cNvSpPr>
            <p:nvPr/>
          </p:nvSpPr>
          <p:spPr bwMode="auto">
            <a:xfrm>
              <a:off x="5184"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78" name="Oval 773"/>
            <p:cNvSpPr>
              <a:spLocks noChangeAspect="1" noChangeArrowheads="1"/>
            </p:cNvSpPr>
            <p:nvPr/>
          </p:nvSpPr>
          <p:spPr bwMode="auto">
            <a:xfrm>
              <a:off x="5261"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79" name="Oval 774"/>
            <p:cNvSpPr>
              <a:spLocks noChangeAspect="1" noChangeArrowheads="1"/>
            </p:cNvSpPr>
            <p:nvPr/>
          </p:nvSpPr>
          <p:spPr bwMode="auto">
            <a:xfrm>
              <a:off x="5203" y="215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80" name="Oval 775"/>
            <p:cNvSpPr>
              <a:spLocks noChangeAspect="1" noChangeArrowheads="1"/>
            </p:cNvSpPr>
            <p:nvPr/>
          </p:nvSpPr>
          <p:spPr bwMode="auto">
            <a:xfrm>
              <a:off x="5337" y="20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81" name="Oval 776"/>
            <p:cNvSpPr>
              <a:spLocks noChangeAspect="1" noChangeArrowheads="1"/>
            </p:cNvSpPr>
            <p:nvPr/>
          </p:nvSpPr>
          <p:spPr bwMode="auto">
            <a:xfrm>
              <a:off x="5414"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82" name="Oval 777"/>
            <p:cNvSpPr>
              <a:spLocks noChangeAspect="1" noChangeArrowheads="1"/>
            </p:cNvSpPr>
            <p:nvPr/>
          </p:nvSpPr>
          <p:spPr bwMode="auto">
            <a:xfrm>
              <a:off x="520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83" name="Oval 778"/>
            <p:cNvSpPr>
              <a:spLocks noChangeAspect="1" noChangeArrowheads="1"/>
            </p:cNvSpPr>
            <p:nvPr/>
          </p:nvSpPr>
          <p:spPr bwMode="auto">
            <a:xfrm>
              <a:off x="5261" y="165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84" name="Oval 779"/>
            <p:cNvSpPr>
              <a:spLocks noChangeAspect="1" noChangeArrowheads="1"/>
            </p:cNvSpPr>
            <p:nvPr/>
          </p:nvSpPr>
          <p:spPr bwMode="auto">
            <a:xfrm>
              <a:off x="5414"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85" name="Oval 780"/>
            <p:cNvSpPr>
              <a:spLocks noChangeAspect="1" noChangeArrowheads="1"/>
            </p:cNvSpPr>
            <p:nvPr/>
          </p:nvSpPr>
          <p:spPr bwMode="auto">
            <a:xfrm>
              <a:off x="5222"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86" name="Oval 781"/>
            <p:cNvSpPr>
              <a:spLocks noChangeAspect="1" noChangeArrowheads="1"/>
            </p:cNvSpPr>
            <p:nvPr/>
          </p:nvSpPr>
          <p:spPr bwMode="auto">
            <a:xfrm>
              <a:off x="535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87" name="Oval 782"/>
            <p:cNvSpPr>
              <a:spLocks noChangeAspect="1" noChangeArrowheads="1"/>
            </p:cNvSpPr>
            <p:nvPr/>
          </p:nvSpPr>
          <p:spPr bwMode="auto">
            <a:xfrm>
              <a:off x="5433"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88" name="Oval 783"/>
            <p:cNvSpPr>
              <a:spLocks noChangeAspect="1" noChangeArrowheads="1"/>
            </p:cNvSpPr>
            <p:nvPr/>
          </p:nvSpPr>
          <p:spPr bwMode="auto">
            <a:xfrm>
              <a:off x="5433"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89" name="Oval 784"/>
            <p:cNvSpPr>
              <a:spLocks noChangeAspect="1" noChangeArrowheads="1"/>
            </p:cNvSpPr>
            <p:nvPr/>
          </p:nvSpPr>
          <p:spPr bwMode="auto">
            <a:xfrm>
              <a:off x="4320"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90" name="Oval 785"/>
            <p:cNvSpPr>
              <a:spLocks noChangeAspect="1" noChangeArrowheads="1"/>
            </p:cNvSpPr>
            <p:nvPr/>
          </p:nvSpPr>
          <p:spPr bwMode="auto">
            <a:xfrm>
              <a:off x="4512" y="221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91" name="Oval 786"/>
            <p:cNvSpPr>
              <a:spLocks noChangeAspect="1" noChangeArrowheads="1"/>
            </p:cNvSpPr>
            <p:nvPr/>
          </p:nvSpPr>
          <p:spPr bwMode="auto">
            <a:xfrm>
              <a:off x="4550" y="19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92" name="Oval 787"/>
            <p:cNvSpPr>
              <a:spLocks noChangeAspect="1" noChangeArrowheads="1"/>
            </p:cNvSpPr>
            <p:nvPr/>
          </p:nvSpPr>
          <p:spPr bwMode="auto">
            <a:xfrm>
              <a:off x="4512"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93" name="Oval 788"/>
            <p:cNvSpPr>
              <a:spLocks noChangeAspect="1" noChangeArrowheads="1"/>
            </p:cNvSpPr>
            <p:nvPr/>
          </p:nvSpPr>
          <p:spPr bwMode="auto">
            <a:xfrm>
              <a:off x="4330"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94" name="Oval 789"/>
            <p:cNvSpPr>
              <a:spLocks noChangeAspect="1" noChangeArrowheads="1"/>
            </p:cNvSpPr>
            <p:nvPr/>
          </p:nvSpPr>
          <p:spPr bwMode="auto">
            <a:xfrm>
              <a:off x="4580" y="203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95" name="Oval 790"/>
            <p:cNvSpPr>
              <a:spLocks noChangeAspect="1" noChangeArrowheads="1"/>
            </p:cNvSpPr>
            <p:nvPr/>
          </p:nvSpPr>
          <p:spPr bwMode="auto">
            <a:xfrm>
              <a:off x="4550" y="215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sp>
        <p:nvSpPr>
          <p:cNvPr id="70925" name="AutoShape 791"/>
          <p:cNvSpPr>
            <a:spLocks noChangeArrowheads="1"/>
          </p:cNvSpPr>
          <p:nvPr/>
        </p:nvSpPr>
        <p:spPr bwMode="auto">
          <a:xfrm rot="-5400000">
            <a:off x="3276600" y="762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nvGrpSpPr>
          <p:cNvPr id="70926" name="Group 792"/>
          <p:cNvGrpSpPr>
            <a:grpSpLocks/>
          </p:cNvGrpSpPr>
          <p:nvPr/>
        </p:nvGrpSpPr>
        <p:grpSpPr bwMode="auto">
          <a:xfrm>
            <a:off x="838200" y="5227638"/>
            <a:ext cx="2193925" cy="1096962"/>
            <a:chOff x="1690" y="1565"/>
            <a:chExt cx="1382" cy="691"/>
          </a:xfrm>
        </p:grpSpPr>
        <p:sp>
          <p:nvSpPr>
            <p:cNvPr id="71122" name="AutoShape 793"/>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1123" name="Oval 794"/>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24" name="Oval 795"/>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25" name="Oval 796"/>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26" name="Oval 797"/>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27" name="Oval 798"/>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28" name="Oval 799"/>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29" name="Oval 800"/>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30" name="Oval 801"/>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31" name="Oval 802"/>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32" name="Oval 803"/>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33" name="Oval 804"/>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34" name="Oval 805"/>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35" name="Oval 806"/>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36" name="Oval 807"/>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37" name="Oval 808"/>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38" name="Oval 809"/>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39" name="Oval 810"/>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40" name="Oval 811"/>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41" name="Oval 812"/>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42" name="Oval 813"/>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43" name="Oval 814"/>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44" name="Oval 815"/>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45" name="Oval 816"/>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46" name="Oval 817"/>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47" name="Oval 818"/>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48" name="Oval 819"/>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49" name="Oval 820"/>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50" name="Oval 821"/>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51" name="Oval 822"/>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52" name="Oval 823"/>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53" name="Oval 824"/>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54" name="Oval 825"/>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55" name="Oval 826"/>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56" name="Oval 827"/>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57" name="Oval 828"/>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58" name="Oval 829"/>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59" name="Oval 830"/>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60" name="Oval 831"/>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61" name="Oval 832"/>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62" name="Oval 833"/>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63" name="Oval 834"/>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64" name="Oval 835"/>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65" name="Oval 836"/>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66" name="Oval 837"/>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67" name="Oval 838"/>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68" name="Oval 839"/>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69" name="Oval 840"/>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70" name="Oval 841"/>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71" name="Oval 842"/>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72" name="Oval 843"/>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73" name="Oval 844"/>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74" name="Oval 845"/>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75" name="Oval 846"/>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76" name="Oval 847"/>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77" name="Oval 848"/>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78" name="Oval 849"/>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79" name="Oval 850"/>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80" name="Oval 851"/>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81" name="Oval 852"/>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82" name="Oval 853"/>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83" name="Oval 854"/>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84" name="Oval 855"/>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85" name="Oval 856"/>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86" name="Oval 857"/>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87" name="Oval 858"/>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88" name="Oval 859"/>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89" name="Oval 860"/>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90" name="Oval 861"/>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91" name="Oval 862"/>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92" name="Oval 863"/>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93" name="Oval 864"/>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94" name="Oval 865"/>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95" name="Oval 866"/>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96" name="Oval 867"/>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97" name="Oval 868"/>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98" name="Oval 869"/>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99" name="Oval 870"/>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00" name="Oval 871"/>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01" name="Oval 872"/>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02" name="Oval 873"/>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03" name="Oval 874"/>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04" name="Oval 875"/>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05" name="Oval 876"/>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06" name="Oval 877"/>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07" name="Oval 878"/>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208" name="Oval 879"/>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70927" name="Group 880"/>
          <p:cNvGrpSpPr>
            <a:grpSpLocks/>
          </p:cNvGrpSpPr>
          <p:nvPr/>
        </p:nvGrpSpPr>
        <p:grpSpPr bwMode="auto">
          <a:xfrm>
            <a:off x="3825875" y="5227638"/>
            <a:ext cx="2193925" cy="1096962"/>
            <a:chOff x="4186" y="1599"/>
            <a:chExt cx="1382" cy="691"/>
          </a:xfrm>
        </p:grpSpPr>
        <p:sp>
          <p:nvSpPr>
            <p:cNvPr id="71035" name="AutoShape 881"/>
            <p:cNvSpPr>
              <a:spLocks noChangeAspect="1" noChangeArrowheads="1"/>
            </p:cNvSpPr>
            <p:nvPr/>
          </p:nvSpPr>
          <p:spPr bwMode="auto">
            <a:xfrm>
              <a:off x="4186" y="1599"/>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1036" name="Oval 882"/>
            <p:cNvSpPr>
              <a:spLocks noChangeAspect="1" noChangeArrowheads="1"/>
            </p:cNvSpPr>
            <p:nvPr/>
          </p:nvSpPr>
          <p:spPr bwMode="auto">
            <a:xfrm>
              <a:off x="428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37" name="Oval 883"/>
            <p:cNvSpPr>
              <a:spLocks noChangeAspect="1" noChangeArrowheads="1"/>
            </p:cNvSpPr>
            <p:nvPr/>
          </p:nvSpPr>
          <p:spPr bwMode="auto">
            <a:xfrm>
              <a:off x="4262"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38" name="Oval 884"/>
            <p:cNvSpPr>
              <a:spLocks noChangeAspect="1" noChangeArrowheads="1"/>
            </p:cNvSpPr>
            <p:nvPr/>
          </p:nvSpPr>
          <p:spPr bwMode="auto">
            <a:xfrm>
              <a:off x="4550"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39" name="Oval 885"/>
            <p:cNvSpPr>
              <a:spLocks noChangeAspect="1" noChangeArrowheads="1"/>
            </p:cNvSpPr>
            <p:nvPr/>
          </p:nvSpPr>
          <p:spPr bwMode="auto">
            <a:xfrm>
              <a:off x="4282"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40" name="Oval 886"/>
            <p:cNvSpPr>
              <a:spLocks noChangeAspect="1" noChangeArrowheads="1"/>
            </p:cNvSpPr>
            <p:nvPr/>
          </p:nvSpPr>
          <p:spPr bwMode="auto">
            <a:xfrm>
              <a:off x="451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41" name="Oval 887"/>
            <p:cNvSpPr>
              <a:spLocks noChangeAspect="1" noChangeArrowheads="1"/>
            </p:cNvSpPr>
            <p:nvPr/>
          </p:nvSpPr>
          <p:spPr bwMode="auto">
            <a:xfrm>
              <a:off x="4550"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42" name="Oval 888"/>
            <p:cNvSpPr>
              <a:spLocks noChangeAspect="1" noChangeArrowheads="1"/>
            </p:cNvSpPr>
            <p:nvPr/>
          </p:nvSpPr>
          <p:spPr bwMode="auto">
            <a:xfrm>
              <a:off x="4589"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43" name="Oval 889"/>
            <p:cNvSpPr>
              <a:spLocks noChangeAspect="1" noChangeArrowheads="1"/>
            </p:cNvSpPr>
            <p:nvPr/>
          </p:nvSpPr>
          <p:spPr bwMode="auto">
            <a:xfrm>
              <a:off x="462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44" name="Oval 890"/>
            <p:cNvSpPr>
              <a:spLocks noChangeAspect="1" noChangeArrowheads="1"/>
            </p:cNvSpPr>
            <p:nvPr/>
          </p:nvSpPr>
          <p:spPr bwMode="auto">
            <a:xfrm>
              <a:off x="4665"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45" name="Oval 891"/>
            <p:cNvSpPr>
              <a:spLocks noChangeAspect="1" noChangeArrowheads="1"/>
            </p:cNvSpPr>
            <p:nvPr/>
          </p:nvSpPr>
          <p:spPr bwMode="auto">
            <a:xfrm>
              <a:off x="4454"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46" name="Oval 892"/>
            <p:cNvSpPr>
              <a:spLocks noChangeAspect="1" noChangeArrowheads="1"/>
            </p:cNvSpPr>
            <p:nvPr/>
          </p:nvSpPr>
          <p:spPr bwMode="auto">
            <a:xfrm>
              <a:off x="4742" y="209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47" name="Oval 893"/>
            <p:cNvSpPr>
              <a:spLocks noChangeAspect="1" noChangeArrowheads="1"/>
            </p:cNvSpPr>
            <p:nvPr/>
          </p:nvSpPr>
          <p:spPr bwMode="auto">
            <a:xfrm>
              <a:off x="4493" y="211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48" name="Oval 894"/>
            <p:cNvSpPr>
              <a:spLocks noChangeAspect="1" noChangeArrowheads="1"/>
            </p:cNvSpPr>
            <p:nvPr/>
          </p:nvSpPr>
          <p:spPr bwMode="auto">
            <a:xfrm>
              <a:off x="4896" y="213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49" name="Oval 895"/>
            <p:cNvSpPr>
              <a:spLocks noChangeAspect="1" noChangeArrowheads="1"/>
            </p:cNvSpPr>
            <p:nvPr/>
          </p:nvSpPr>
          <p:spPr bwMode="auto">
            <a:xfrm>
              <a:off x="4857"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50" name="Oval 896"/>
            <p:cNvSpPr>
              <a:spLocks noChangeAspect="1" noChangeArrowheads="1"/>
            </p:cNvSpPr>
            <p:nvPr/>
          </p:nvSpPr>
          <p:spPr bwMode="auto">
            <a:xfrm>
              <a:off x="4665" y="16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51" name="Oval 897"/>
            <p:cNvSpPr>
              <a:spLocks noChangeAspect="1" noChangeArrowheads="1"/>
            </p:cNvSpPr>
            <p:nvPr/>
          </p:nvSpPr>
          <p:spPr bwMode="auto">
            <a:xfrm>
              <a:off x="4723"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52" name="Oval 898"/>
            <p:cNvSpPr>
              <a:spLocks noChangeAspect="1" noChangeArrowheads="1"/>
            </p:cNvSpPr>
            <p:nvPr/>
          </p:nvSpPr>
          <p:spPr bwMode="auto">
            <a:xfrm>
              <a:off x="4714" y="16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53" name="Oval 899"/>
            <p:cNvSpPr>
              <a:spLocks noChangeAspect="1" noChangeArrowheads="1"/>
            </p:cNvSpPr>
            <p:nvPr/>
          </p:nvSpPr>
          <p:spPr bwMode="auto">
            <a:xfrm>
              <a:off x="4291" y="203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54" name="Oval 900"/>
            <p:cNvSpPr>
              <a:spLocks noChangeAspect="1" noChangeArrowheads="1"/>
            </p:cNvSpPr>
            <p:nvPr/>
          </p:nvSpPr>
          <p:spPr bwMode="auto">
            <a:xfrm>
              <a:off x="462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55" name="Oval 901"/>
            <p:cNvSpPr>
              <a:spLocks noChangeAspect="1" noChangeArrowheads="1"/>
            </p:cNvSpPr>
            <p:nvPr/>
          </p:nvSpPr>
          <p:spPr bwMode="auto">
            <a:xfrm>
              <a:off x="4819"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56" name="Oval 902"/>
            <p:cNvSpPr>
              <a:spLocks noChangeAspect="1" noChangeArrowheads="1"/>
            </p:cNvSpPr>
            <p:nvPr/>
          </p:nvSpPr>
          <p:spPr bwMode="auto">
            <a:xfrm>
              <a:off x="5049"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57" name="Oval 903"/>
            <p:cNvSpPr>
              <a:spLocks noChangeAspect="1" noChangeArrowheads="1"/>
            </p:cNvSpPr>
            <p:nvPr/>
          </p:nvSpPr>
          <p:spPr bwMode="auto">
            <a:xfrm>
              <a:off x="4973" y="188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58" name="Oval 904"/>
            <p:cNvSpPr>
              <a:spLocks noChangeAspect="1" noChangeArrowheads="1"/>
            </p:cNvSpPr>
            <p:nvPr/>
          </p:nvSpPr>
          <p:spPr bwMode="auto">
            <a:xfrm>
              <a:off x="4973"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59" name="Oval 905"/>
            <p:cNvSpPr>
              <a:spLocks noChangeAspect="1" noChangeArrowheads="1"/>
            </p:cNvSpPr>
            <p:nvPr/>
          </p:nvSpPr>
          <p:spPr bwMode="auto">
            <a:xfrm>
              <a:off x="4896"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60" name="Oval 906"/>
            <p:cNvSpPr>
              <a:spLocks noChangeAspect="1" noChangeArrowheads="1"/>
            </p:cNvSpPr>
            <p:nvPr/>
          </p:nvSpPr>
          <p:spPr bwMode="auto">
            <a:xfrm>
              <a:off x="4838" y="205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61" name="Oval 907"/>
            <p:cNvSpPr>
              <a:spLocks noChangeAspect="1" noChangeArrowheads="1"/>
            </p:cNvSpPr>
            <p:nvPr/>
          </p:nvSpPr>
          <p:spPr bwMode="auto">
            <a:xfrm>
              <a:off x="5088" y="209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62" name="Oval 908"/>
            <p:cNvSpPr>
              <a:spLocks noChangeAspect="1" noChangeArrowheads="1"/>
            </p:cNvSpPr>
            <p:nvPr/>
          </p:nvSpPr>
          <p:spPr bwMode="auto">
            <a:xfrm>
              <a:off x="5126" y="213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63" name="Oval 909"/>
            <p:cNvSpPr>
              <a:spLocks noChangeAspect="1" noChangeArrowheads="1"/>
            </p:cNvSpPr>
            <p:nvPr/>
          </p:nvSpPr>
          <p:spPr bwMode="auto">
            <a:xfrm>
              <a:off x="497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64" name="Oval 910"/>
            <p:cNvSpPr>
              <a:spLocks noChangeAspect="1" noChangeArrowheads="1"/>
            </p:cNvSpPr>
            <p:nvPr/>
          </p:nvSpPr>
          <p:spPr bwMode="auto">
            <a:xfrm>
              <a:off x="522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65" name="Oval 911"/>
            <p:cNvSpPr>
              <a:spLocks noChangeAspect="1" noChangeArrowheads="1"/>
            </p:cNvSpPr>
            <p:nvPr/>
          </p:nvSpPr>
          <p:spPr bwMode="auto">
            <a:xfrm>
              <a:off x="4973"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66" name="Oval 912"/>
            <p:cNvSpPr>
              <a:spLocks noChangeAspect="1" noChangeArrowheads="1"/>
            </p:cNvSpPr>
            <p:nvPr/>
          </p:nvSpPr>
          <p:spPr bwMode="auto">
            <a:xfrm>
              <a:off x="5069"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67" name="Oval 913"/>
            <p:cNvSpPr>
              <a:spLocks noChangeAspect="1" noChangeArrowheads="1"/>
            </p:cNvSpPr>
            <p:nvPr/>
          </p:nvSpPr>
          <p:spPr bwMode="auto">
            <a:xfrm>
              <a:off x="512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68" name="Oval 914"/>
            <p:cNvSpPr>
              <a:spLocks noChangeAspect="1" noChangeArrowheads="1"/>
            </p:cNvSpPr>
            <p:nvPr/>
          </p:nvSpPr>
          <p:spPr bwMode="auto">
            <a:xfrm>
              <a:off x="524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69" name="Oval 915"/>
            <p:cNvSpPr>
              <a:spLocks noChangeAspect="1" noChangeArrowheads="1"/>
            </p:cNvSpPr>
            <p:nvPr/>
          </p:nvSpPr>
          <p:spPr bwMode="auto">
            <a:xfrm>
              <a:off x="5300" y="19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70" name="Oval 916"/>
            <p:cNvSpPr>
              <a:spLocks noChangeAspect="1" noChangeArrowheads="1"/>
            </p:cNvSpPr>
            <p:nvPr/>
          </p:nvSpPr>
          <p:spPr bwMode="auto">
            <a:xfrm>
              <a:off x="5126"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71" name="Oval 917"/>
            <p:cNvSpPr>
              <a:spLocks noChangeAspect="1" noChangeArrowheads="1"/>
            </p:cNvSpPr>
            <p:nvPr/>
          </p:nvSpPr>
          <p:spPr bwMode="auto">
            <a:xfrm>
              <a:off x="5290" y="174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72" name="Oval 918"/>
            <p:cNvSpPr>
              <a:spLocks noChangeAspect="1" noChangeArrowheads="1"/>
            </p:cNvSpPr>
            <p:nvPr/>
          </p:nvSpPr>
          <p:spPr bwMode="auto">
            <a:xfrm>
              <a:off x="5337"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73" name="Oval 919"/>
            <p:cNvSpPr>
              <a:spLocks noChangeAspect="1" noChangeArrowheads="1"/>
            </p:cNvSpPr>
            <p:nvPr/>
          </p:nvSpPr>
          <p:spPr bwMode="auto">
            <a:xfrm>
              <a:off x="5414"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74" name="Oval 920"/>
            <p:cNvSpPr>
              <a:spLocks noChangeAspect="1" noChangeArrowheads="1"/>
            </p:cNvSpPr>
            <p:nvPr/>
          </p:nvSpPr>
          <p:spPr bwMode="auto">
            <a:xfrm>
              <a:off x="5261"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75" name="Oval 921"/>
            <p:cNvSpPr>
              <a:spLocks noChangeAspect="1" noChangeArrowheads="1"/>
            </p:cNvSpPr>
            <p:nvPr/>
          </p:nvSpPr>
          <p:spPr bwMode="auto">
            <a:xfrm>
              <a:off x="5338" y="2184"/>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76" name="Oval 922"/>
            <p:cNvSpPr>
              <a:spLocks noChangeAspect="1" noChangeArrowheads="1"/>
            </p:cNvSpPr>
            <p:nvPr/>
          </p:nvSpPr>
          <p:spPr bwMode="auto">
            <a:xfrm>
              <a:off x="5472" y="217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77" name="Oval 923"/>
            <p:cNvSpPr>
              <a:spLocks noChangeAspect="1" noChangeArrowheads="1"/>
            </p:cNvSpPr>
            <p:nvPr/>
          </p:nvSpPr>
          <p:spPr bwMode="auto">
            <a:xfrm>
              <a:off x="4454" y="1637"/>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78" name="Oval 924"/>
            <p:cNvSpPr>
              <a:spLocks noChangeAspect="1" noChangeArrowheads="1"/>
            </p:cNvSpPr>
            <p:nvPr/>
          </p:nvSpPr>
          <p:spPr bwMode="auto">
            <a:xfrm>
              <a:off x="4416"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79" name="Oval 925"/>
            <p:cNvSpPr>
              <a:spLocks noChangeAspect="1" noChangeArrowheads="1"/>
            </p:cNvSpPr>
            <p:nvPr/>
          </p:nvSpPr>
          <p:spPr bwMode="auto">
            <a:xfrm>
              <a:off x="4531" y="171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80" name="Oval 926"/>
            <p:cNvSpPr>
              <a:spLocks noChangeAspect="1" noChangeArrowheads="1"/>
            </p:cNvSpPr>
            <p:nvPr/>
          </p:nvSpPr>
          <p:spPr bwMode="auto">
            <a:xfrm>
              <a:off x="457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81" name="Oval 927"/>
            <p:cNvSpPr>
              <a:spLocks noChangeAspect="1" noChangeArrowheads="1"/>
            </p:cNvSpPr>
            <p:nvPr/>
          </p:nvSpPr>
          <p:spPr bwMode="auto">
            <a:xfrm>
              <a:off x="432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82" name="Oval 928"/>
            <p:cNvSpPr>
              <a:spLocks noChangeAspect="1" noChangeArrowheads="1"/>
            </p:cNvSpPr>
            <p:nvPr/>
          </p:nvSpPr>
          <p:spPr bwMode="auto">
            <a:xfrm>
              <a:off x="4762"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83" name="Oval 929"/>
            <p:cNvSpPr>
              <a:spLocks noChangeAspect="1" noChangeArrowheads="1"/>
            </p:cNvSpPr>
            <p:nvPr/>
          </p:nvSpPr>
          <p:spPr bwMode="auto">
            <a:xfrm>
              <a:off x="4358" y="181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84" name="Oval 930"/>
            <p:cNvSpPr>
              <a:spLocks noChangeAspect="1" noChangeArrowheads="1"/>
            </p:cNvSpPr>
            <p:nvPr/>
          </p:nvSpPr>
          <p:spPr bwMode="auto">
            <a:xfrm>
              <a:off x="4723"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85" name="Oval 931"/>
            <p:cNvSpPr>
              <a:spLocks noChangeAspect="1" noChangeArrowheads="1"/>
            </p:cNvSpPr>
            <p:nvPr/>
          </p:nvSpPr>
          <p:spPr bwMode="auto">
            <a:xfrm>
              <a:off x="4665"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86" name="Oval 932"/>
            <p:cNvSpPr>
              <a:spLocks noChangeAspect="1" noChangeArrowheads="1"/>
            </p:cNvSpPr>
            <p:nvPr/>
          </p:nvSpPr>
          <p:spPr bwMode="auto">
            <a:xfrm>
              <a:off x="4762" y="193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87" name="Oval 933"/>
            <p:cNvSpPr>
              <a:spLocks noChangeAspect="1" noChangeArrowheads="1"/>
            </p:cNvSpPr>
            <p:nvPr/>
          </p:nvSpPr>
          <p:spPr bwMode="auto">
            <a:xfrm>
              <a:off x="4742" y="211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88" name="Oval 934"/>
            <p:cNvSpPr>
              <a:spLocks noChangeAspect="1" noChangeArrowheads="1"/>
            </p:cNvSpPr>
            <p:nvPr/>
          </p:nvSpPr>
          <p:spPr bwMode="auto">
            <a:xfrm>
              <a:off x="4877" y="198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89" name="Oval 935"/>
            <p:cNvSpPr>
              <a:spLocks noChangeAspect="1" noChangeArrowheads="1"/>
            </p:cNvSpPr>
            <p:nvPr/>
          </p:nvSpPr>
          <p:spPr bwMode="auto">
            <a:xfrm>
              <a:off x="487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90" name="Oval 936"/>
            <p:cNvSpPr>
              <a:spLocks noChangeAspect="1" noChangeArrowheads="1"/>
            </p:cNvSpPr>
            <p:nvPr/>
          </p:nvSpPr>
          <p:spPr bwMode="auto">
            <a:xfrm>
              <a:off x="4819"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91" name="Oval 937"/>
            <p:cNvSpPr>
              <a:spLocks noChangeAspect="1" noChangeArrowheads="1"/>
            </p:cNvSpPr>
            <p:nvPr/>
          </p:nvSpPr>
          <p:spPr bwMode="auto">
            <a:xfrm>
              <a:off x="5011"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92" name="Oval 938"/>
            <p:cNvSpPr>
              <a:spLocks noChangeAspect="1" noChangeArrowheads="1"/>
            </p:cNvSpPr>
            <p:nvPr/>
          </p:nvSpPr>
          <p:spPr bwMode="auto">
            <a:xfrm>
              <a:off x="5030"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93" name="Oval 939"/>
            <p:cNvSpPr>
              <a:spLocks noChangeAspect="1" noChangeArrowheads="1"/>
            </p:cNvSpPr>
            <p:nvPr/>
          </p:nvSpPr>
          <p:spPr bwMode="auto">
            <a:xfrm>
              <a:off x="5165" y="1637"/>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94" name="Oval 940"/>
            <p:cNvSpPr>
              <a:spLocks noChangeAspect="1" noChangeArrowheads="1"/>
            </p:cNvSpPr>
            <p:nvPr/>
          </p:nvSpPr>
          <p:spPr bwMode="auto">
            <a:xfrm>
              <a:off x="4838"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95" name="Oval 941"/>
            <p:cNvSpPr>
              <a:spLocks noChangeAspect="1" noChangeArrowheads="1"/>
            </p:cNvSpPr>
            <p:nvPr/>
          </p:nvSpPr>
          <p:spPr bwMode="auto">
            <a:xfrm>
              <a:off x="4838" y="17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96" name="Oval 942"/>
            <p:cNvSpPr>
              <a:spLocks noChangeAspect="1" noChangeArrowheads="1"/>
            </p:cNvSpPr>
            <p:nvPr/>
          </p:nvSpPr>
          <p:spPr bwMode="auto">
            <a:xfrm>
              <a:off x="4838" y="186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97" name="Oval 943"/>
            <p:cNvSpPr>
              <a:spLocks noChangeAspect="1" noChangeArrowheads="1"/>
            </p:cNvSpPr>
            <p:nvPr/>
          </p:nvSpPr>
          <p:spPr bwMode="auto">
            <a:xfrm>
              <a:off x="5088"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98" name="Oval 944"/>
            <p:cNvSpPr>
              <a:spLocks noChangeAspect="1" noChangeArrowheads="1"/>
            </p:cNvSpPr>
            <p:nvPr/>
          </p:nvSpPr>
          <p:spPr bwMode="auto">
            <a:xfrm>
              <a:off x="4992"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99" name="Oval 945"/>
            <p:cNvSpPr>
              <a:spLocks noChangeAspect="1" noChangeArrowheads="1"/>
            </p:cNvSpPr>
            <p:nvPr/>
          </p:nvSpPr>
          <p:spPr bwMode="auto">
            <a:xfrm>
              <a:off x="5030"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00" name="Oval 946"/>
            <p:cNvSpPr>
              <a:spLocks noChangeAspect="1" noChangeArrowheads="1"/>
            </p:cNvSpPr>
            <p:nvPr/>
          </p:nvSpPr>
          <p:spPr bwMode="auto">
            <a:xfrm>
              <a:off x="510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01" name="Oval 947"/>
            <p:cNvSpPr>
              <a:spLocks noChangeAspect="1" noChangeArrowheads="1"/>
            </p:cNvSpPr>
            <p:nvPr/>
          </p:nvSpPr>
          <p:spPr bwMode="auto">
            <a:xfrm>
              <a:off x="5146"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02" name="Oval 948"/>
            <p:cNvSpPr>
              <a:spLocks noChangeAspect="1" noChangeArrowheads="1"/>
            </p:cNvSpPr>
            <p:nvPr/>
          </p:nvSpPr>
          <p:spPr bwMode="auto">
            <a:xfrm>
              <a:off x="5011" y="200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03" name="Oval 949"/>
            <p:cNvSpPr>
              <a:spLocks noChangeAspect="1" noChangeArrowheads="1"/>
            </p:cNvSpPr>
            <p:nvPr/>
          </p:nvSpPr>
          <p:spPr bwMode="auto">
            <a:xfrm>
              <a:off x="5184"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04" name="Oval 950"/>
            <p:cNvSpPr>
              <a:spLocks noChangeAspect="1" noChangeArrowheads="1"/>
            </p:cNvSpPr>
            <p:nvPr/>
          </p:nvSpPr>
          <p:spPr bwMode="auto">
            <a:xfrm>
              <a:off x="5261"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05" name="Oval 951"/>
            <p:cNvSpPr>
              <a:spLocks noChangeAspect="1" noChangeArrowheads="1"/>
            </p:cNvSpPr>
            <p:nvPr/>
          </p:nvSpPr>
          <p:spPr bwMode="auto">
            <a:xfrm>
              <a:off x="5203" y="215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06" name="Oval 952"/>
            <p:cNvSpPr>
              <a:spLocks noChangeAspect="1" noChangeArrowheads="1"/>
            </p:cNvSpPr>
            <p:nvPr/>
          </p:nvSpPr>
          <p:spPr bwMode="auto">
            <a:xfrm>
              <a:off x="5337" y="20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07" name="Oval 953"/>
            <p:cNvSpPr>
              <a:spLocks noChangeAspect="1" noChangeArrowheads="1"/>
            </p:cNvSpPr>
            <p:nvPr/>
          </p:nvSpPr>
          <p:spPr bwMode="auto">
            <a:xfrm>
              <a:off x="5414"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08" name="Oval 954"/>
            <p:cNvSpPr>
              <a:spLocks noChangeAspect="1" noChangeArrowheads="1"/>
            </p:cNvSpPr>
            <p:nvPr/>
          </p:nvSpPr>
          <p:spPr bwMode="auto">
            <a:xfrm>
              <a:off x="520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09" name="Oval 955"/>
            <p:cNvSpPr>
              <a:spLocks noChangeAspect="1" noChangeArrowheads="1"/>
            </p:cNvSpPr>
            <p:nvPr/>
          </p:nvSpPr>
          <p:spPr bwMode="auto">
            <a:xfrm>
              <a:off x="5261" y="165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10" name="Oval 956"/>
            <p:cNvSpPr>
              <a:spLocks noChangeAspect="1" noChangeArrowheads="1"/>
            </p:cNvSpPr>
            <p:nvPr/>
          </p:nvSpPr>
          <p:spPr bwMode="auto">
            <a:xfrm>
              <a:off x="5414"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11" name="Oval 957"/>
            <p:cNvSpPr>
              <a:spLocks noChangeAspect="1" noChangeArrowheads="1"/>
            </p:cNvSpPr>
            <p:nvPr/>
          </p:nvSpPr>
          <p:spPr bwMode="auto">
            <a:xfrm>
              <a:off x="5222"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12" name="Oval 958"/>
            <p:cNvSpPr>
              <a:spLocks noChangeAspect="1" noChangeArrowheads="1"/>
            </p:cNvSpPr>
            <p:nvPr/>
          </p:nvSpPr>
          <p:spPr bwMode="auto">
            <a:xfrm>
              <a:off x="535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13" name="Oval 959"/>
            <p:cNvSpPr>
              <a:spLocks noChangeAspect="1" noChangeArrowheads="1"/>
            </p:cNvSpPr>
            <p:nvPr/>
          </p:nvSpPr>
          <p:spPr bwMode="auto">
            <a:xfrm>
              <a:off x="5433"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14" name="Oval 960"/>
            <p:cNvSpPr>
              <a:spLocks noChangeAspect="1" noChangeArrowheads="1"/>
            </p:cNvSpPr>
            <p:nvPr/>
          </p:nvSpPr>
          <p:spPr bwMode="auto">
            <a:xfrm>
              <a:off x="5433"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15" name="Oval 961"/>
            <p:cNvSpPr>
              <a:spLocks noChangeAspect="1" noChangeArrowheads="1"/>
            </p:cNvSpPr>
            <p:nvPr/>
          </p:nvSpPr>
          <p:spPr bwMode="auto">
            <a:xfrm>
              <a:off x="4320"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16" name="Oval 962"/>
            <p:cNvSpPr>
              <a:spLocks noChangeAspect="1" noChangeArrowheads="1"/>
            </p:cNvSpPr>
            <p:nvPr/>
          </p:nvSpPr>
          <p:spPr bwMode="auto">
            <a:xfrm>
              <a:off x="4512" y="221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17" name="Oval 963"/>
            <p:cNvSpPr>
              <a:spLocks noChangeAspect="1" noChangeArrowheads="1"/>
            </p:cNvSpPr>
            <p:nvPr/>
          </p:nvSpPr>
          <p:spPr bwMode="auto">
            <a:xfrm>
              <a:off x="4550" y="19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18" name="Oval 964"/>
            <p:cNvSpPr>
              <a:spLocks noChangeAspect="1" noChangeArrowheads="1"/>
            </p:cNvSpPr>
            <p:nvPr/>
          </p:nvSpPr>
          <p:spPr bwMode="auto">
            <a:xfrm>
              <a:off x="4512"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19" name="Oval 965"/>
            <p:cNvSpPr>
              <a:spLocks noChangeAspect="1" noChangeArrowheads="1"/>
            </p:cNvSpPr>
            <p:nvPr/>
          </p:nvSpPr>
          <p:spPr bwMode="auto">
            <a:xfrm>
              <a:off x="4330"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20" name="Oval 966"/>
            <p:cNvSpPr>
              <a:spLocks noChangeAspect="1" noChangeArrowheads="1"/>
            </p:cNvSpPr>
            <p:nvPr/>
          </p:nvSpPr>
          <p:spPr bwMode="auto">
            <a:xfrm>
              <a:off x="4580" y="203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121" name="Oval 967"/>
            <p:cNvSpPr>
              <a:spLocks noChangeAspect="1" noChangeArrowheads="1"/>
            </p:cNvSpPr>
            <p:nvPr/>
          </p:nvSpPr>
          <p:spPr bwMode="auto">
            <a:xfrm>
              <a:off x="4550" y="215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70928" name="Group 968"/>
          <p:cNvGrpSpPr>
            <a:grpSpLocks/>
          </p:cNvGrpSpPr>
          <p:nvPr/>
        </p:nvGrpSpPr>
        <p:grpSpPr bwMode="auto">
          <a:xfrm>
            <a:off x="6873875" y="5227638"/>
            <a:ext cx="2193925" cy="1096962"/>
            <a:chOff x="1690" y="1565"/>
            <a:chExt cx="1382" cy="691"/>
          </a:xfrm>
        </p:grpSpPr>
        <p:sp>
          <p:nvSpPr>
            <p:cNvPr id="70948" name="AutoShape 969"/>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0949" name="Oval 970"/>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50" name="Oval 971"/>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51" name="Oval 972"/>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52" name="Oval 973"/>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53" name="Oval 974"/>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54" name="Oval 975"/>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55" name="Oval 976"/>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56" name="Oval 977"/>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57" name="Oval 978"/>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58" name="Oval 979"/>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59" name="Oval 980"/>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60" name="Oval 981"/>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61" name="Oval 982"/>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62" name="Oval 983"/>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63" name="Oval 984"/>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64" name="Oval 985"/>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65" name="Oval 986"/>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66" name="Oval 987"/>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67" name="Oval 988"/>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68" name="Oval 989"/>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69" name="Oval 990"/>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70" name="Oval 991"/>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71" name="Oval 992"/>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72" name="Oval 993"/>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73" name="Oval 994"/>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74" name="Oval 995"/>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75" name="Oval 996"/>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76" name="Oval 997"/>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77" name="Oval 998"/>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78" name="Oval 999"/>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79" name="Oval 1000"/>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80" name="Oval 1001"/>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81" name="Oval 1002"/>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82" name="Oval 1003"/>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83" name="Oval 1004"/>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84" name="Oval 1005"/>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85" name="Oval 1006"/>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86" name="Oval 1007"/>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87" name="Oval 1008"/>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88" name="Oval 1009"/>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89" name="Oval 1010"/>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90" name="Oval 1011"/>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91" name="Oval 1012"/>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92" name="Oval 1013"/>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93" name="Oval 1014"/>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94" name="Oval 1015"/>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95" name="Oval 1016"/>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96" name="Oval 1017"/>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97" name="Oval 1018"/>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98" name="Oval 1019"/>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99" name="Oval 1020"/>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00" name="Oval 1021"/>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01" name="Oval 1022"/>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02" name="Oval 1023"/>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03" name="Oval 1024"/>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04" name="Oval 1025"/>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05" name="Oval 1026"/>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06" name="Oval 1027"/>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07" name="Oval 1028"/>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08" name="Oval 1029"/>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09" name="Oval 1030"/>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10" name="Oval 1031"/>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11" name="Oval 1032"/>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12" name="Oval 1033"/>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13" name="Oval 1034"/>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14" name="Oval 1035"/>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15" name="Oval 1036"/>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16" name="Oval 1037"/>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17" name="Oval 1038"/>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18" name="Oval 1039"/>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19" name="Oval 1040"/>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20" name="Oval 1041"/>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21" name="Oval 1042"/>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22" name="Oval 1043"/>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23" name="Oval 1044"/>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24" name="Oval 1045"/>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25" name="Oval 1046"/>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26" name="Oval 1047"/>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27" name="Oval 1048"/>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28" name="Oval 1049"/>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29" name="Oval 1050"/>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30" name="Oval 1051"/>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31" name="Oval 1052"/>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32" name="Oval 1053"/>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33" name="Oval 1054"/>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034" name="Oval 1055"/>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sp>
        <p:nvSpPr>
          <p:cNvPr id="70929" name="AutoShape 1056"/>
          <p:cNvSpPr>
            <a:spLocks noChangeArrowheads="1"/>
          </p:cNvSpPr>
          <p:nvPr/>
        </p:nvSpPr>
        <p:spPr bwMode="auto">
          <a:xfrm rot="-5400000">
            <a:off x="6324600" y="762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30" name="AutoShape 1057"/>
          <p:cNvSpPr>
            <a:spLocks noChangeArrowheads="1"/>
          </p:cNvSpPr>
          <p:nvPr/>
        </p:nvSpPr>
        <p:spPr bwMode="auto">
          <a:xfrm rot="-5400000">
            <a:off x="3292475" y="35052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31" name="AutoShape 1058"/>
          <p:cNvSpPr>
            <a:spLocks noChangeArrowheads="1"/>
          </p:cNvSpPr>
          <p:nvPr/>
        </p:nvSpPr>
        <p:spPr bwMode="auto">
          <a:xfrm rot="-5400000">
            <a:off x="6340475" y="35052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32" name="AutoShape 1059"/>
          <p:cNvSpPr>
            <a:spLocks noChangeArrowheads="1"/>
          </p:cNvSpPr>
          <p:nvPr/>
        </p:nvSpPr>
        <p:spPr bwMode="auto">
          <a:xfrm rot="5400000" flipH="1">
            <a:off x="3276600" y="1752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33" name="AutoShape 1060"/>
          <p:cNvSpPr>
            <a:spLocks noChangeArrowheads="1"/>
          </p:cNvSpPr>
          <p:nvPr/>
        </p:nvSpPr>
        <p:spPr bwMode="auto">
          <a:xfrm rot="5400000" flipH="1">
            <a:off x="6248400" y="1752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34" name="AutoShape 1061"/>
          <p:cNvSpPr>
            <a:spLocks noChangeArrowheads="1"/>
          </p:cNvSpPr>
          <p:nvPr/>
        </p:nvSpPr>
        <p:spPr bwMode="auto">
          <a:xfrm rot="5400000" flipH="1">
            <a:off x="3200400" y="5181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35" name="AutoShape 1062"/>
          <p:cNvSpPr>
            <a:spLocks noChangeArrowheads="1"/>
          </p:cNvSpPr>
          <p:nvPr/>
        </p:nvSpPr>
        <p:spPr bwMode="auto">
          <a:xfrm rot="5400000" flipH="1">
            <a:off x="6248400" y="5181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36" name="AutoShape 1063"/>
          <p:cNvSpPr>
            <a:spLocks noChangeArrowheads="1"/>
          </p:cNvSpPr>
          <p:nvPr/>
        </p:nvSpPr>
        <p:spPr bwMode="auto">
          <a:xfrm>
            <a:off x="8610600" y="1143000"/>
            <a:ext cx="304800" cy="533400"/>
          </a:xfrm>
          <a:prstGeom prst="downArrow">
            <a:avLst>
              <a:gd name="adj1" fmla="val 41667"/>
              <a:gd name="adj2" fmla="val 106458"/>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37" name="AutoShape 1064"/>
          <p:cNvSpPr>
            <a:spLocks noChangeArrowheads="1"/>
          </p:cNvSpPr>
          <p:nvPr/>
        </p:nvSpPr>
        <p:spPr bwMode="auto">
          <a:xfrm>
            <a:off x="8610600" y="4648200"/>
            <a:ext cx="304800" cy="533400"/>
          </a:xfrm>
          <a:prstGeom prst="downArrow">
            <a:avLst>
              <a:gd name="adj1" fmla="val 41667"/>
              <a:gd name="adj2" fmla="val 106458"/>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38" name="AutoShape 1065"/>
          <p:cNvSpPr>
            <a:spLocks noChangeArrowheads="1"/>
          </p:cNvSpPr>
          <p:nvPr/>
        </p:nvSpPr>
        <p:spPr bwMode="auto">
          <a:xfrm>
            <a:off x="1066800" y="2895600"/>
            <a:ext cx="304800" cy="533400"/>
          </a:xfrm>
          <a:prstGeom prst="downArrow">
            <a:avLst>
              <a:gd name="adj1" fmla="val 41667"/>
              <a:gd name="adj2" fmla="val 106458"/>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39" name="AutoShape 1066" descr="Wide downward diagonal"/>
          <p:cNvSpPr>
            <a:spLocks noChangeArrowheads="1"/>
          </p:cNvSpPr>
          <p:nvPr/>
        </p:nvSpPr>
        <p:spPr bwMode="auto">
          <a:xfrm rot="-5400000">
            <a:off x="3276600" y="3962400"/>
            <a:ext cx="304800" cy="609600"/>
          </a:xfrm>
          <a:prstGeom prst="downArrow">
            <a:avLst>
              <a:gd name="adj1" fmla="val 41667"/>
              <a:gd name="adj2" fmla="val 121667"/>
            </a:avLst>
          </a:prstGeom>
          <a:pattFill prst="wdDnDiag">
            <a:fgClr>
              <a:schemeClr val="tx1"/>
            </a:fgClr>
            <a:bgClr>
              <a:srgbClr val="FFFFFF"/>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40" name="AutoShape 1067" descr="Wide downward diagonal"/>
          <p:cNvSpPr>
            <a:spLocks noChangeArrowheads="1"/>
          </p:cNvSpPr>
          <p:nvPr/>
        </p:nvSpPr>
        <p:spPr bwMode="auto">
          <a:xfrm rot="-5400000">
            <a:off x="3276600" y="2133600"/>
            <a:ext cx="304800" cy="609600"/>
          </a:xfrm>
          <a:prstGeom prst="downArrow">
            <a:avLst>
              <a:gd name="adj1" fmla="val 41667"/>
              <a:gd name="adj2" fmla="val 121667"/>
            </a:avLst>
          </a:prstGeom>
          <a:pattFill prst="wdDnDiag">
            <a:fgClr>
              <a:schemeClr val="tx1"/>
            </a:fgClr>
            <a:bgClr>
              <a:srgbClr val="FFFFFF"/>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41" name="AutoShape 1068" descr="Wide downward diagonal"/>
          <p:cNvSpPr>
            <a:spLocks noChangeArrowheads="1"/>
          </p:cNvSpPr>
          <p:nvPr/>
        </p:nvSpPr>
        <p:spPr bwMode="auto">
          <a:xfrm rot="-5400000">
            <a:off x="6324600" y="2133600"/>
            <a:ext cx="304800" cy="609600"/>
          </a:xfrm>
          <a:prstGeom prst="downArrow">
            <a:avLst>
              <a:gd name="adj1" fmla="val 41667"/>
              <a:gd name="adj2" fmla="val 121667"/>
            </a:avLst>
          </a:prstGeom>
          <a:pattFill prst="wdDnDiag">
            <a:fgClr>
              <a:schemeClr val="tx1"/>
            </a:fgClr>
            <a:bgClr>
              <a:srgbClr val="FFFFFF"/>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42" name="AutoShape 1069" descr="Wide downward diagonal"/>
          <p:cNvSpPr>
            <a:spLocks noChangeArrowheads="1"/>
          </p:cNvSpPr>
          <p:nvPr/>
        </p:nvSpPr>
        <p:spPr bwMode="auto">
          <a:xfrm rot="10800000" flipV="1">
            <a:off x="1524000" y="2895600"/>
            <a:ext cx="304800" cy="533400"/>
          </a:xfrm>
          <a:prstGeom prst="downArrow">
            <a:avLst>
              <a:gd name="adj1" fmla="val 41667"/>
              <a:gd name="adj2" fmla="val 106458"/>
            </a:avLst>
          </a:prstGeom>
          <a:pattFill prst="wdDnDiag">
            <a:fgClr>
              <a:schemeClr val="tx1"/>
            </a:fgClr>
            <a:bgClr>
              <a:srgbClr val="FFFFFF"/>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43" name="AutoShape 1070"/>
          <p:cNvSpPr>
            <a:spLocks noChangeArrowheads="1"/>
          </p:cNvSpPr>
          <p:nvPr/>
        </p:nvSpPr>
        <p:spPr bwMode="auto">
          <a:xfrm rot="-5400000">
            <a:off x="381000" y="762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44" name="AutoShape 1071"/>
          <p:cNvSpPr>
            <a:spLocks noChangeArrowheads="1"/>
          </p:cNvSpPr>
          <p:nvPr/>
        </p:nvSpPr>
        <p:spPr bwMode="auto">
          <a:xfrm rot="5400000" flipH="1">
            <a:off x="304800" y="5181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0945" name="Text Box 1072"/>
          <p:cNvSpPr txBox="1">
            <a:spLocks noChangeArrowheads="1"/>
          </p:cNvSpPr>
          <p:nvPr/>
        </p:nvSpPr>
        <p:spPr bwMode="auto">
          <a:xfrm>
            <a:off x="1600200" y="1371600"/>
            <a:ext cx="1600200" cy="711200"/>
          </a:xfrm>
          <a:prstGeom prst="rect">
            <a:avLst/>
          </a:prstGeom>
          <a:solidFill>
            <a:srgbClr val="FFFFFF"/>
          </a:solidFill>
          <a:ln w="9525">
            <a:solidFill>
              <a:srgbClr val="FF0000"/>
            </a:solidFill>
            <a:miter lim="800000"/>
            <a:headEnd/>
            <a:tailEnd/>
          </a:ln>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000">
                <a:solidFill>
                  <a:srgbClr val="000099"/>
                </a:solidFill>
                <a:latin typeface="Arial" charset="0"/>
                <a:cs typeface="Arial" charset="0"/>
              </a:rPr>
              <a:t>Rare Fluctuation</a:t>
            </a:r>
          </a:p>
        </p:txBody>
      </p:sp>
      <p:sp>
        <p:nvSpPr>
          <p:cNvPr id="3" name="Slide Number Placeholder 2"/>
          <p:cNvSpPr>
            <a:spLocks noGrp="1"/>
          </p:cNvSpPr>
          <p:nvPr>
            <p:ph type="sldNum" sz="quarter" idx="12"/>
          </p:nvPr>
        </p:nvSpPr>
        <p:spPr/>
        <p:txBody>
          <a:bodyPr/>
          <a:lstStyle/>
          <a:p>
            <a:pPr>
              <a:defRPr/>
            </a:pPr>
            <a:fld id="{BF954C5B-6468-4002-BF1E-CEC6D57776C1}" type="slidenum">
              <a:rPr lang="en-US">
                <a:solidFill>
                  <a:srgbClr val="002060">
                    <a:tint val="75000"/>
                  </a:srgbClr>
                </a:solidFill>
              </a:rPr>
              <a:pPr>
                <a:defRPr/>
              </a:pPr>
              <a:t>61</a:t>
            </a:fld>
            <a:endParaRPr lang="en-US">
              <a:solidFill>
                <a:srgbClr val="002060">
                  <a:tint val="75000"/>
                </a:srgbClr>
              </a:solidFill>
            </a:endParaRPr>
          </a:p>
        </p:txBody>
      </p:sp>
      <p:pic>
        <p:nvPicPr>
          <p:cNvPr id="70947" name="Picture 97" descr="BD05199_"/>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48400" y="6248400"/>
            <a:ext cx="533400" cy="45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Date Placeholder 1"/>
          <p:cNvSpPr>
            <a:spLocks noGrp="1"/>
          </p:cNvSpPr>
          <p:nvPr>
            <p:ph type="dt" sz="half" idx="10"/>
          </p:nvPr>
        </p:nvSpPr>
        <p:spPr/>
        <p:txBody>
          <a:bodyPr/>
          <a:lstStyle/>
          <a:p>
            <a:pPr>
              <a:defRPr/>
            </a:pPr>
            <a:fld id="{1F7F2606-08F7-4850-B084-12988E48516A}"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196994412"/>
      </p:ext>
    </p:extLst>
  </p:cSld>
  <p:clrMapOvr>
    <a:masterClrMapping/>
  </p:clrMapOvr>
  <p:transition spd="slow"/>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6" name="Group 2"/>
          <p:cNvGrpSpPr>
            <a:grpSpLocks/>
          </p:cNvGrpSpPr>
          <p:nvPr/>
        </p:nvGrpSpPr>
        <p:grpSpPr bwMode="auto">
          <a:xfrm>
            <a:off x="838200" y="884238"/>
            <a:ext cx="2193925" cy="1096962"/>
            <a:chOff x="1690" y="1565"/>
            <a:chExt cx="1382" cy="691"/>
          </a:xfrm>
        </p:grpSpPr>
        <p:sp>
          <p:nvSpPr>
            <p:cNvPr id="72896" name="AutoShape 3"/>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2897" name="Oval 4"/>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98" name="Oval 5"/>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99" name="Oval 6"/>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00" name="Oval 7"/>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01" name="Oval 8"/>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02" name="Oval 9"/>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03" name="Oval 10"/>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04" name="Oval 11"/>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05" name="Oval 12"/>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06" name="Oval 13"/>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07" name="Oval 14"/>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08" name="Oval 15"/>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09" name="Oval 16"/>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10" name="Oval 17"/>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11" name="Oval 18"/>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12" name="Oval 19"/>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13" name="Oval 20"/>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14" name="Oval 21"/>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15" name="Oval 22"/>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16" name="Oval 23"/>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17" name="Oval 24"/>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18" name="Oval 25"/>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19" name="Oval 26"/>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20" name="Oval 27"/>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21" name="Oval 28"/>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22" name="Oval 29"/>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23" name="Oval 30"/>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24" name="Oval 31"/>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25" name="Oval 32"/>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26" name="Oval 33"/>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27" name="Oval 34"/>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28" name="Oval 35"/>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29" name="Oval 36"/>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30" name="Oval 37"/>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31" name="Oval 38"/>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32" name="Oval 39"/>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33" name="Oval 40"/>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34" name="Oval 41"/>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35" name="Oval 42"/>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36" name="Oval 43"/>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37" name="Oval 44"/>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38" name="Oval 45"/>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39" name="Oval 46"/>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40" name="Oval 47"/>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41" name="Oval 48"/>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42" name="Oval 49"/>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43" name="Oval 50"/>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44" name="Oval 51"/>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45" name="Oval 52"/>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46" name="Oval 53"/>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47" name="Oval 54"/>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48" name="Oval 55"/>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49" name="Oval 56"/>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50" name="Oval 57"/>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51" name="Oval 58"/>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52" name="Oval 59"/>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53" name="Oval 60"/>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54" name="Oval 61"/>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55" name="Oval 62"/>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56" name="Oval 63"/>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57" name="Oval 64"/>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58" name="Oval 65"/>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59" name="Oval 66"/>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60" name="Oval 67"/>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61" name="Oval 68"/>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62" name="Oval 69"/>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63" name="Oval 70"/>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64" name="Oval 71"/>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65" name="Oval 72"/>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66" name="Oval 73"/>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67" name="Oval 74"/>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68" name="Oval 75"/>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69" name="Oval 76"/>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70" name="Oval 77"/>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71" name="Oval 78"/>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72" name="Oval 79"/>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73" name="Oval 80"/>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74" name="Oval 81"/>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75" name="Oval 82"/>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76" name="Oval 83"/>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77" name="Oval 84"/>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78" name="Oval 85"/>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79" name="Oval 86"/>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80" name="Oval 87"/>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81" name="Oval 88"/>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982" name="Oval 89"/>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72707" name="Group 90"/>
          <p:cNvGrpSpPr>
            <a:grpSpLocks/>
          </p:cNvGrpSpPr>
          <p:nvPr/>
        </p:nvGrpSpPr>
        <p:grpSpPr bwMode="auto">
          <a:xfrm>
            <a:off x="3825875" y="884238"/>
            <a:ext cx="2193925" cy="1096962"/>
            <a:chOff x="4186" y="1599"/>
            <a:chExt cx="1382" cy="691"/>
          </a:xfrm>
        </p:grpSpPr>
        <p:sp>
          <p:nvSpPr>
            <p:cNvPr id="72809" name="AutoShape 91"/>
            <p:cNvSpPr>
              <a:spLocks noChangeAspect="1" noChangeArrowheads="1"/>
            </p:cNvSpPr>
            <p:nvPr/>
          </p:nvSpPr>
          <p:spPr bwMode="auto">
            <a:xfrm>
              <a:off x="4186" y="1599"/>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2810" name="Oval 92"/>
            <p:cNvSpPr>
              <a:spLocks noChangeAspect="1" noChangeArrowheads="1"/>
            </p:cNvSpPr>
            <p:nvPr/>
          </p:nvSpPr>
          <p:spPr bwMode="auto">
            <a:xfrm>
              <a:off x="428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11" name="Oval 93"/>
            <p:cNvSpPr>
              <a:spLocks noChangeAspect="1" noChangeArrowheads="1"/>
            </p:cNvSpPr>
            <p:nvPr/>
          </p:nvSpPr>
          <p:spPr bwMode="auto">
            <a:xfrm>
              <a:off x="4262"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12" name="Oval 94"/>
            <p:cNvSpPr>
              <a:spLocks noChangeAspect="1" noChangeArrowheads="1"/>
            </p:cNvSpPr>
            <p:nvPr/>
          </p:nvSpPr>
          <p:spPr bwMode="auto">
            <a:xfrm>
              <a:off x="4550"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13" name="Oval 95"/>
            <p:cNvSpPr>
              <a:spLocks noChangeAspect="1" noChangeArrowheads="1"/>
            </p:cNvSpPr>
            <p:nvPr/>
          </p:nvSpPr>
          <p:spPr bwMode="auto">
            <a:xfrm>
              <a:off x="4282"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14" name="Oval 96"/>
            <p:cNvSpPr>
              <a:spLocks noChangeAspect="1" noChangeArrowheads="1"/>
            </p:cNvSpPr>
            <p:nvPr/>
          </p:nvSpPr>
          <p:spPr bwMode="auto">
            <a:xfrm>
              <a:off x="451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15" name="Oval 97"/>
            <p:cNvSpPr>
              <a:spLocks noChangeAspect="1" noChangeArrowheads="1"/>
            </p:cNvSpPr>
            <p:nvPr/>
          </p:nvSpPr>
          <p:spPr bwMode="auto">
            <a:xfrm>
              <a:off x="4550"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16" name="Oval 98"/>
            <p:cNvSpPr>
              <a:spLocks noChangeAspect="1" noChangeArrowheads="1"/>
            </p:cNvSpPr>
            <p:nvPr/>
          </p:nvSpPr>
          <p:spPr bwMode="auto">
            <a:xfrm>
              <a:off x="4589"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17" name="Oval 99"/>
            <p:cNvSpPr>
              <a:spLocks noChangeAspect="1" noChangeArrowheads="1"/>
            </p:cNvSpPr>
            <p:nvPr/>
          </p:nvSpPr>
          <p:spPr bwMode="auto">
            <a:xfrm>
              <a:off x="462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18" name="Oval 100"/>
            <p:cNvSpPr>
              <a:spLocks noChangeAspect="1" noChangeArrowheads="1"/>
            </p:cNvSpPr>
            <p:nvPr/>
          </p:nvSpPr>
          <p:spPr bwMode="auto">
            <a:xfrm>
              <a:off x="4665"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19" name="Oval 101"/>
            <p:cNvSpPr>
              <a:spLocks noChangeAspect="1" noChangeArrowheads="1"/>
            </p:cNvSpPr>
            <p:nvPr/>
          </p:nvSpPr>
          <p:spPr bwMode="auto">
            <a:xfrm>
              <a:off x="4454"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20" name="Oval 102"/>
            <p:cNvSpPr>
              <a:spLocks noChangeAspect="1" noChangeArrowheads="1"/>
            </p:cNvSpPr>
            <p:nvPr/>
          </p:nvSpPr>
          <p:spPr bwMode="auto">
            <a:xfrm>
              <a:off x="4742" y="209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21" name="Oval 103"/>
            <p:cNvSpPr>
              <a:spLocks noChangeAspect="1" noChangeArrowheads="1"/>
            </p:cNvSpPr>
            <p:nvPr/>
          </p:nvSpPr>
          <p:spPr bwMode="auto">
            <a:xfrm>
              <a:off x="4493" y="211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22" name="Oval 104"/>
            <p:cNvSpPr>
              <a:spLocks noChangeAspect="1" noChangeArrowheads="1"/>
            </p:cNvSpPr>
            <p:nvPr/>
          </p:nvSpPr>
          <p:spPr bwMode="auto">
            <a:xfrm>
              <a:off x="4896" y="213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23" name="Oval 105"/>
            <p:cNvSpPr>
              <a:spLocks noChangeAspect="1" noChangeArrowheads="1"/>
            </p:cNvSpPr>
            <p:nvPr/>
          </p:nvSpPr>
          <p:spPr bwMode="auto">
            <a:xfrm>
              <a:off x="4857"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24" name="Oval 106"/>
            <p:cNvSpPr>
              <a:spLocks noChangeAspect="1" noChangeArrowheads="1"/>
            </p:cNvSpPr>
            <p:nvPr/>
          </p:nvSpPr>
          <p:spPr bwMode="auto">
            <a:xfrm>
              <a:off x="4665" y="16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25" name="Oval 107"/>
            <p:cNvSpPr>
              <a:spLocks noChangeAspect="1" noChangeArrowheads="1"/>
            </p:cNvSpPr>
            <p:nvPr/>
          </p:nvSpPr>
          <p:spPr bwMode="auto">
            <a:xfrm>
              <a:off x="4723"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26" name="Oval 108"/>
            <p:cNvSpPr>
              <a:spLocks noChangeAspect="1" noChangeArrowheads="1"/>
            </p:cNvSpPr>
            <p:nvPr/>
          </p:nvSpPr>
          <p:spPr bwMode="auto">
            <a:xfrm>
              <a:off x="4714" y="16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27" name="Oval 109"/>
            <p:cNvSpPr>
              <a:spLocks noChangeAspect="1" noChangeArrowheads="1"/>
            </p:cNvSpPr>
            <p:nvPr/>
          </p:nvSpPr>
          <p:spPr bwMode="auto">
            <a:xfrm>
              <a:off x="4291" y="203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28" name="Oval 110"/>
            <p:cNvSpPr>
              <a:spLocks noChangeAspect="1" noChangeArrowheads="1"/>
            </p:cNvSpPr>
            <p:nvPr/>
          </p:nvSpPr>
          <p:spPr bwMode="auto">
            <a:xfrm>
              <a:off x="462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29" name="Oval 111"/>
            <p:cNvSpPr>
              <a:spLocks noChangeAspect="1" noChangeArrowheads="1"/>
            </p:cNvSpPr>
            <p:nvPr/>
          </p:nvSpPr>
          <p:spPr bwMode="auto">
            <a:xfrm>
              <a:off x="4819"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30" name="Oval 112"/>
            <p:cNvSpPr>
              <a:spLocks noChangeAspect="1" noChangeArrowheads="1"/>
            </p:cNvSpPr>
            <p:nvPr/>
          </p:nvSpPr>
          <p:spPr bwMode="auto">
            <a:xfrm>
              <a:off x="5049"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31" name="Oval 113"/>
            <p:cNvSpPr>
              <a:spLocks noChangeAspect="1" noChangeArrowheads="1"/>
            </p:cNvSpPr>
            <p:nvPr/>
          </p:nvSpPr>
          <p:spPr bwMode="auto">
            <a:xfrm>
              <a:off x="4973" y="188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32" name="Oval 114"/>
            <p:cNvSpPr>
              <a:spLocks noChangeAspect="1" noChangeArrowheads="1"/>
            </p:cNvSpPr>
            <p:nvPr/>
          </p:nvSpPr>
          <p:spPr bwMode="auto">
            <a:xfrm>
              <a:off x="4973"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33" name="Oval 115"/>
            <p:cNvSpPr>
              <a:spLocks noChangeAspect="1" noChangeArrowheads="1"/>
            </p:cNvSpPr>
            <p:nvPr/>
          </p:nvSpPr>
          <p:spPr bwMode="auto">
            <a:xfrm>
              <a:off x="4896"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34" name="Oval 116"/>
            <p:cNvSpPr>
              <a:spLocks noChangeAspect="1" noChangeArrowheads="1"/>
            </p:cNvSpPr>
            <p:nvPr/>
          </p:nvSpPr>
          <p:spPr bwMode="auto">
            <a:xfrm>
              <a:off x="4838" y="205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35" name="Oval 117"/>
            <p:cNvSpPr>
              <a:spLocks noChangeAspect="1" noChangeArrowheads="1"/>
            </p:cNvSpPr>
            <p:nvPr/>
          </p:nvSpPr>
          <p:spPr bwMode="auto">
            <a:xfrm>
              <a:off x="5088" y="209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36" name="Oval 118"/>
            <p:cNvSpPr>
              <a:spLocks noChangeAspect="1" noChangeArrowheads="1"/>
            </p:cNvSpPr>
            <p:nvPr/>
          </p:nvSpPr>
          <p:spPr bwMode="auto">
            <a:xfrm>
              <a:off x="5126" y="213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37" name="Oval 119"/>
            <p:cNvSpPr>
              <a:spLocks noChangeAspect="1" noChangeArrowheads="1"/>
            </p:cNvSpPr>
            <p:nvPr/>
          </p:nvSpPr>
          <p:spPr bwMode="auto">
            <a:xfrm>
              <a:off x="497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38" name="Oval 120"/>
            <p:cNvSpPr>
              <a:spLocks noChangeAspect="1" noChangeArrowheads="1"/>
            </p:cNvSpPr>
            <p:nvPr/>
          </p:nvSpPr>
          <p:spPr bwMode="auto">
            <a:xfrm>
              <a:off x="522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39" name="Oval 121"/>
            <p:cNvSpPr>
              <a:spLocks noChangeAspect="1" noChangeArrowheads="1"/>
            </p:cNvSpPr>
            <p:nvPr/>
          </p:nvSpPr>
          <p:spPr bwMode="auto">
            <a:xfrm>
              <a:off x="4973"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40" name="Oval 122"/>
            <p:cNvSpPr>
              <a:spLocks noChangeAspect="1" noChangeArrowheads="1"/>
            </p:cNvSpPr>
            <p:nvPr/>
          </p:nvSpPr>
          <p:spPr bwMode="auto">
            <a:xfrm>
              <a:off x="5069"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41" name="Oval 123"/>
            <p:cNvSpPr>
              <a:spLocks noChangeAspect="1" noChangeArrowheads="1"/>
            </p:cNvSpPr>
            <p:nvPr/>
          </p:nvSpPr>
          <p:spPr bwMode="auto">
            <a:xfrm>
              <a:off x="512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42" name="Oval 124"/>
            <p:cNvSpPr>
              <a:spLocks noChangeAspect="1" noChangeArrowheads="1"/>
            </p:cNvSpPr>
            <p:nvPr/>
          </p:nvSpPr>
          <p:spPr bwMode="auto">
            <a:xfrm>
              <a:off x="524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43" name="Oval 125"/>
            <p:cNvSpPr>
              <a:spLocks noChangeAspect="1" noChangeArrowheads="1"/>
            </p:cNvSpPr>
            <p:nvPr/>
          </p:nvSpPr>
          <p:spPr bwMode="auto">
            <a:xfrm>
              <a:off x="5300" y="19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44" name="Oval 126"/>
            <p:cNvSpPr>
              <a:spLocks noChangeAspect="1" noChangeArrowheads="1"/>
            </p:cNvSpPr>
            <p:nvPr/>
          </p:nvSpPr>
          <p:spPr bwMode="auto">
            <a:xfrm>
              <a:off x="5126"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45" name="Oval 127"/>
            <p:cNvSpPr>
              <a:spLocks noChangeAspect="1" noChangeArrowheads="1"/>
            </p:cNvSpPr>
            <p:nvPr/>
          </p:nvSpPr>
          <p:spPr bwMode="auto">
            <a:xfrm>
              <a:off x="5290" y="174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46" name="Oval 128"/>
            <p:cNvSpPr>
              <a:spLocks noChangeAspect="1" noChangeArrowheads="1"/>
            </p:cNvSpPr>
            <p:nvPr/>
          </p:nvSpPr>
          <p:spPr bwMode="auto">
            <a:xfrm>
              <a:off x="5337"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47" name="Oval 129"/>
            <p:cNvSpPr>
              <a:spLocks noChangeAspect="1" noChangeArrowheads="1"/>
            </p:cNvSpPr>
            <p:nvPr/>
          </p:nvSpPr>
          <p:spPr bwMode="auto">
            <a:xfrm>
              <a:off x="5414"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48" name="Oval 130"/>
            <p:cNvSpPr>
              <a:spLocks noChangeAspect="1" noChangeArrowheads="1"/>
            </p:cNvSpPr>
            <p:nvPr/>
          </p:nvSpPr>
          <p:spPr bwMode="auto">
            <a:xfrm>
              <a:off x="5261"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49" name="Oval 131"/>
            <p:cNvSpPr>
              <a:spLocks noChangeAspect="1" noChangeArrowheads="1"/>
            </p:cNvSpPr>
            <p:nvPr/>
          </p:nvSpPr>
          <p:spPr bwMode="auto">
            <a:xfrm>
              <a:off x="5338" y="2184"/>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50" name="Oval 132"/>
            <p:cNvSpPr>
              <a:spLocks noChangeAspect="1" noChangeArrowheads="1"/>
            </p:cNvSpPr>
            <p:nvPr/>
          </p:nvSpPr>
          <p:spPr bwMode="auto">
            <a:xfrm>
              <a:off x="5472" y="217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51" name="Oval 133"/>
            <p:cNvSpPr>
              <a:spLocks noChangeAspect="1" noChangeArrowheads="1"/>
            </p:cNvSpPr>
            <p:nvPr/>
          </p:nvSpPr>
          <p:spPr bwMode="auto">
            <a:xfrm>
              <a:off x="4454" y="1637"/>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52" name="Oval 134"/>
            <p:cNvSpPr>
              <a:spLocks noChangeAspect="1" noChangeArrowheads="1"/>
            </p:cNvSpPr>
            <p:nvPr/>
          </p:nvSpPr>
          <p:spPr bwMode="auto">
            <a:xfrm>
              <a:off x="4416"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53" name="Oval 135"/>
            <p:cNvSpPr>
              <a:spLocks noChangeAspect="1" noChangeArrowheads="1"/>
            </p:cNvSpPr>
            <p:nvPr/>
          </p:nvSpPr>
          <p:spPr bwMode="auto">
            <a:xfrm>
              <a:off x="4531" y="171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54" name="Oval 136"/>
            <p:cNvSpPr>
              <a:spLocks noChangeAspect="1" noChangeArrowheads="1"/>
            </p:cNvSpPr>
            <p:nvPr/>
          </p:nvSpPr>
          <p:spPr bwMode="auto">
            <a:xfrm>
              <a:off x="457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55" name="Oval 137"/>
            <p:cNvSpPr>
              <a:spLocks noChangeAspect="1" noChangeArrowheads="1"/>
            </p:cNvSpPr>
            <p:nvPr/>
          </p:nvSpPr>
          <p:spPr bwMode="auto">
            <a:xfrm>
              <a:off x="432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56" name="Oval 138"/>
            <p:cNvSpPr>
              <a:spLocks noChangeAspect="1" noChangeArrowheads="1"/>
            </p:cNvSpPr>
            <p:nvPr/>
          </p:nvSpPr>
          <p:spPr bwMode="auto">
            <a:xfrm>
              <a:off x="4762"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57" name="Oval 139"/>
            <p:cNvSpPr>
              <a:spLocks noChangeAspect="1" noChangeArrowheads="1"/>
            </p:cNvSpPr>
            <p:nvPr/>
          </p:nvSpPr>
          <p:spPr bwMode="auto">
            <a:xfrm>
              <a:off x="4358" y="181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58" name="Oval 140"/>
            <p:cNvSpPr>
              <a:spLocks noChangeAspect="1" noChangeArrowheads="1"/>
            </p:cNvSpPr>
            <p:nvPr/>
          </p:nvSpPr>
          <p:spPr bwMode="auto">
            <a:xfrm>
              <a:off x="4723"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59" name="Oval 141"/>
            <p:cNvSpPr>
              <a:spLocks noChangeAspect="1" noChangeArrowheads="1"/>
            </p:cNvSpPr>
            <p:nvPr/>
          </p:nvSpPr>
          <p:spPr bwMode="auto">
            <a:xfrm>
              <a:off x="4665"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60" name="Oval 142"/>
            <p:cNvSpPr>
              <a:spLocks noChangeAspect="1" noChangeArrowheads="1"/>
            </p:cNvSpPr>
            <p:nvPr/>
          </p:nvSpPr>
          <p:spPr bwMode="auto">
            <a:xfrm>
              <a:off x="4762" y="193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61" name="Oval 143"/>
            <p:cNvSpPr>
              <a:spLocks noChangeAspect="1" noChangeArrowheads="1"/>
            </p:cNvSpPr>
            <p:nvPr/>
          </p:nvSpPr>
          <p:spPr bwMode="auto">
            <a:xfrm>
              <a:off x="4742" y="211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62" name="Oval 144"/>
            <p:cNvSpPr>
              <a:spLocks noChangeAspect="1" noChangeArrowheads="1"/>
            </p:cNvSpPr>
            <p:nvPr/>
          </p:nvSpPr>
          <p:spPr bwMode="auto">
            <a:xfrm>
              <a:off x="4877" y="198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63" name="Oval 145"/>
            <p:cNvSpPr>
              <a:spLocks noChangeAspect="1" noChangeArrowheads="1"/>
            </p:cNvSpPr>
            <p:nvPr/>
          </p:nvSpPr>
          <p:spPr bwMode="auto">
            <a:xfrm>
              <a:off x="487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64" name="Oval 146"/>
            <p:cNvSpPr>
              <a:spLocks noChangeAspect="1" noChangeArrowheads="1"/>
            </p:cNvSpPr>
            <p:nvPr/>
          </p:nvSpPr>
          <p:spPr bwMode="auto">
            <a:xfrm>
              <a:off x="4819"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65" name="Oval 147"/>
            <p:cNvSpPr>
              <a:spLocks noChangeAspect="1" noChangeArrowheads="1"/>
            </p:cNvSpPr>
            <p:nvPr/>
          </p:nvSpPr>
          <p:spPr bwMode="auto">
            <a:xfrm>
              <a:off x="5011"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66" name="Oval 148"/>
            <p:cNvSpPr>
              <a:spLocks noChangeAspect="1" noChangeArrowheads="1"/>
            </p:cNvSpPr>
            <p:nvPr/>
          </p:nvSpPr>
          <p:spPr bwMode="auto">
            <a:xfrm>
              <a:off x="5030"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67" name="Oval 149"/>
            <p:cNvSpPr>
              <a:spLocks noChangeAspect="1" noChangeArrowheads="1"/>
            </p:cNvSpPr>
            <p:nvPr/>
          </p:nvSpPr>
          <p:spPr bwMode="auto">
            <a:xfrm>
              <a:off x="5165" y="1637"/>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68" name="Oval 150"/>
            <p:cNvSpPr>
              <a:spLocks noChangeAspect="1" noChangeArrowheads="1"/>
            </p:cNvSpPr>
            <p:nvPr/>
          </p:nvSpPr>
          <p:spPr bwMode="auto">
            <a:xfrm>
              <a:off x="4838"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69" name="Oval 151"/>
            <p:cNvSpPr>
              <a:spLocks noChangeAspect="1" noChangeArrowheads="1"/>
            </p:cNvSpPr>
            <p:nvPr/>
          </p:nvSpPr>
          <p:spPr bwMode="auto">
            <a:xfrm>
              <a:off x="4838" y="17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70" name="Oval 152"/>
            <p:cNvSpPr>
              <a:spLocks noChangeAspect="1" noChangeArrowheads="1"/>
            </p:cNvSpPr>
            <p:nvPr/>
          </p:nvSpPr>
          <p:spPr bwMode="auto">
            <a:xfrm>
              <a:off x="4838" y="186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71" name="Oval 153"/>
            <p:cNvSpPr>
              <a:spLocks noChangeAspect="1" noChangeArrowheads="1"/>
            </p:cNvSpPr>
            <p:nvPr/>
          </p:nvSpPr>
          <p:spPr bwMode="auto">
            <a:xfrm>
              <a:off x="5088"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72" name="Oval 154"/>
            <p:cNvSpPr>
              <a:spLocks noChangeAspect="1" noChangeArrowheads="1"/>
            </p:cNvSpPr>
            <p:nvPr/>
          </p:nvSpPr>
          <p:spPr bwMode="auto">
            <a:xfrm>
              <a:off x="4992"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73" name="Oval 155"/>
            <p:cNvSpPr>
              <a:spLocks noChangeAspect="1" noChangeArrowheads="1"/>
            </p:cNvSpPr>
            <p:nvPr/>
          </p:nvSpPr>
          <p:spPr bwMode="auto">
            <a:xfrm>
              <a:off x="5030"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74" name="Oval 156"/>
            <p:cNvSpPr>
              <a:spLocks noChangeAspect="1" noChangeArrowheads="1"/>
            </p:cNvSpPr>
            <p:nvPr/>
          </p:nvSpPr>
          <p:spPr bwMode="auto">
            <a:xfrm>
              <a:off x="510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75" name="Oval 157"/>
            <p:cNvSpPr>
              <a:spLocks noChangeAspect="1" noChangeArrowheads="1"/>
            </p:cNvSpPr>
            <p:nvPr/>
          </p:nvSpPr>
          <p:spPr bwMode="auto">
            <a:xfrm>
              <a:off x="5146"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76" name="Oval 158"/>
            <p:cNvSpPr>
              <a:spLocks noChangeAspect="1" noChangeArrowheads="1"/>
            </p:cNvSpPr>
            <p:nvPr/>
          </p:nvSpPr>
          <p:spPr bwMode="auto">
            <a:xfrm>
              <a:off x="5011" y="200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77" name="Oval 159"/>
            <p:cNvSpPr>
              <a:spLocks noChangeAspect="1" noChangeArrowheads="1"/>
            </p:cNvSpPr>
            <p:nvPr/>
          </p:nvSpPr>
          <p:spPr bwMode="auto">
            <a:xfrm>
              <a:off x="5184"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78" name="Oval 160"/>
            <p:cNvSpPr>
              <a:spLocks noChangeAspect="1" noChangeArrowheads="1"/>
            </p:cNvSpPr>
            <p:nvPr/>
          </p:nvSpPr>
          <p:spPr bwMode="auto">
            <a:xfrm>
              <a:off x="5261"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79" name="Oval 161"/>
            <p:cNvSpPr>
              <a:spLocks noChangeAspect="1" noChangeArrowheads="1"/>
            </p:cNvSpPr>
            <p:nvPr/>
          </p:nvSpPr>
          <p:spPr bwMode="auto">
            <a:xfrm>
              <a:off x="5203" y="215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80" name="Oval 162"/>
            <p:cNvSpPr>
              <a:spLocks noChangeAspect="1" noChangeArrowheads="1"/>
            </p:cNvSpPr>
            <p:nvPr/>
          </p:nvSpPr>
          <p:spPr bwMode="auto">
            <a:xfrm>
              <a:off x="5337" y="20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81" name="Oval 163"/>
            <p:cNvSpPr>
              <a:spLocks noChangeAspect="1" noChangeArrowheads="1"/>
            </p:cNvSpPr>
            <p:nvPr/>
          </p:nvSpPr>
          <p:spPr bwMode="auto">
            <a:xfrm>
              <a:off x="5414"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82" name="Oval 164"/>
            <p:cNvSpPr>
              <a:spLocks noChangeAspect="1" noChangeArrowheads="1"/>
            </p:cNvSpPr>
            <p:nvPr/>
          </p:nvSpPr>
          <p:spPr bwMode="auto">
            <a:xfrm>
              <a:off x="520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83" name="Oval 165"/>
            <p:cNvSpPr>
              <a:spLocks noChangeAspect="1" noChangeArrowheads="1"/>
            </p:cNvSpPr>
            <p:nvPr/>
          </p:nvSpPr>
          <p:spPr bwMode="auto">
            <a:xfrm>
              <a:off x="5261" y="165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84" name="Oval 166"/>
            <p:cNvSpPr>
              <a:spLocks noChangeAspect="1" noChangeArrowheads="1"/>
            </p:cNvSpPr>
            <p:nvPr/>
          </p:nvSpPr>
          <p:spPr bwMode="auto">
            <a:xfrm>
              <a:off x="5414"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85" name="Oval 167"/>
            <p:cNvSpPr>
              <a:spLocks noChangeAspect="1" noChangeArrowheads="1"/>
            </p:cNvSpPr>
            <p:nvPr/>
          </p:nvSpPr>
          <p:spPr bwMode="auto">
            <a:xfrm>
              <a:off x="5222"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86" name="Oval 168"/>
            <p:cNvSpPr>
              <a:spLocks noChangeAspect="1" noChangeArrowheads="1"/>
            </p:cNvSpPr>
            <p:nvPr/>
          </p:nvSpPr>
          <p:spPr bwMode="auto">
            <a:xfrm>
              <a:off x="535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87" name="Oval 169"/>
            <p:cNvSpPr>
              <a:spLocks noChangeAspect="1" noChangeArrowheads="1"/>
            </p:cNvSpPr>
            <p:nvPr/>
          </p:nvSpPr>
          <p:spPr bwMode="auto">
            <a:xfrm>
              <a:off x="5433"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88" name="Oval 170"/>
            <p:cNvSpPr>
              <a:spLocks noChangeAspect="1" noChangeArrowheads="1"/>
            </p:cNvSpPr>
            <p:nvPr/>
          </p:nvSpPr>
          <p:spPr bwMode="auto">
            <a:xfrm>
              <a:off x="5433"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89" name="Oval 171"/>
            <p:cNvSpPr>
              <a:spLocks noChangeAspect="1" noChangeArrowheads="1"/>
            </p:cNvSpPr>
            <p:nvPr/>
          </p:nvSpPr>
          <p:spPr bwMode="auto">
            <a:xfrm>
              <a:off x="4320"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90" name="Oval 172"/>
            <p:cNvSpPr>
              <a:spLocks noChangeAspect="1" noChangeArrowheads="1"/>
            </p:cNvSpPr>
            <p:nvPr/>
          </p:nvSpPr>
          <p:spPr bwMode="auto">
            <a:xfrm>
              <a:off x="4512" y="221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91" name="Oval 173"/>
            <p:cNvSpPr>
              <a:spLocks noChangeAspect="1" noChangeArrowheads="1"/>
            </p:cNvSpPr>
            <p:nvPr/>
          </p:nvSpPr>
          <p:spPr bwMode="auto">
            <a:xfrm>
              <a:off x="4550" y="19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92" name="Oval 174"/>
            <p:cNvSpPr>
              <a:spLocks noChangeAspect="1" noChangeArrowheads="1"/>
            </p:cNvSpPr>
            <p:nvPr/>
          </p:nvSpPr>
          <p:spPr bwMode="auto">
            <a:xfrm>
              <a:off x="4512"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93" name="Oval 175"/>
            <p:cNvSpPr>
              <a:spLocks noChangeAspect="1" noChangeArrowheads="1"/>
            </p:cNvSpPr>
            <p:nvPr/>
          </p:nvSpPr>
          <p:spPr bwMode="auto">
            <a:xfrm>
              <a:off x="4330"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94" name="Oval 176"/>
            <p:cNvSpPr>
              <a:spLocks noChangeAspect="1" noChangeArrowheads="1"/>
            </p:cNvSpPr>
            <p:nvPr/>
          </p:nvSpPr>
          <p:spPr bwMode="auto">
            <a:xfrm>
              <a:off x="4580" y="203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95" name="Oval 177"/>
            <p:cNvSpPr>
              <a:spLocks noChangeAspect="1" noChangeArrowheads="1"/>
            </p:cNvSpPr>
            <p:nvPr/>
          </p:nvSpPr>
          <p:spPr bwMode="auto">
            <a:xfrm>
              <a:off x="4550" y="215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grpSp>
        <p:nvGrpSpPr>
          <p:cNvPr id="72708" name="Group 178"/>
          <p:cNvGrpSpPr>
            <a:grpSpLocks/>
          </p:cNvGrpSpPr>
          <p:nvPr/>
        </p:nvGrpSpPr>
        <p:grpSpPr bwMode="auto">
          <a:xfrm>
            <a:off x="6873875" y="884238"/>
            <a:ext cx="2193925" cy="1096962"/>
            <a:chOff x="1690" y="1565"/>
            <a:chExt cx="1382" cy="691"/>
          </a:xfrm>
        </p:grpSpPr>
        <p:sp>
          <p:nvSpPr>
            <p:cNvPr id="72722" name="AutoShape 179"/>
            <p:cNvSpPr>
              <a:spLocks noChangeAspect="1" noChangeArrowheads="1"/>
            </p:cNvSpPr>
            <p:nvPr/>
          </p:nvSpPr>
          <p:spPr bwMode="auto">
            <a:xfrm>
              <a:off x="1690" y="1565"/>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2723" name="Oval 180"/>
            <p:cNvSpPr>
              <a:spLocks noChangeAspect="1" noChangeArrowheads="1"/>
            </p:cNvSpPr>
            <p:nvPr/>
          </p:nvSpPr>
          <p:spPr bwMode="auto">
            <a:xfrm>
              <a:off x="1862"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24" name="Oval 181"/>
            <p:cNvSpPr>
              <a:spLocks noChangeAspect="1" noChangeArrowheads="1"/>
            </p:cNvSpPr>
            <p:nvPr/>
          </p:nvSpPr>
          <p:spPr bwMode="auto">
            <a:xfrm>
              <a:off x="1766"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25" name="Oval 182"/>
            <p:cNvSpPr>
              <a:spLocks noChangeAspect="1" noChangeArrowheads="1"/>
            </p:cNvSpPr>
            <p:nvPr/>
          </p:nvSpPr>
          <p:spPr bwMode="auto">
            <a:xfrm>
              <a:off x="2054" y="1718"/>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26" name="Oval 183"/>
            <p:cNvSpPr>
              <a:spLocks noChangeAspect="1" noChangeArrowheads="1"/>
            </p:cNvSpPr>
            <p:nvPr/>
          </p:nvSpPr>
          <p:spPr bwMode="auto">
            <a:xfrm>
              <a:off x="1786"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27" name="Oval 184"/>
            <p:cNvSpPr>
              <a:spLocks noChangeAspect="1" noChangeArrowheads="1"/>
            </p:cNvSpPr>
            <p:nvPr/>
          </p:nvSpPr>
          <p:spPr bwMode="auto">
            <a:xfrm>
              <a:off x="2016"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28" name="Oval 185"/>
            <p:cNvSpPr>
              <a:spLocks noChangeAspect="1" noChangeArrowheads="1"/>
            </p:cNvSpPr>
            <p:nvPr/>
          </p:nvSpPr>
          <p:spPr bwMode="auto">
            <a:xfrm>
              <a:off x="2054"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29" name="Oval 186"/>
            <p:cNvSpPr>
              <a:spLocks noChangeAspect="1" noChangeArrowheads="1"/>
            </p:cNvSpPr>
            <p:nvPr/>
          </p:nvSpPr>
          <p:spPr bwMode="auto">
            <a:xfrm>
              <a:off x="2093"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30" name="Oval 187"/>
            <p:cNvSpPr>
              <a:spLocks noChangeAspect="1" noChangeArrowheads="1"/>
            </p:cNvSpPr>
            <p:nvPr/>
          </p:nvSpPr>
          <p:spPr bwMode="auto">
            <a:xfrm>
              <a:off x="213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31" name="Oval 188"/>
            <p:cNvSpPr>
              <a:spLocks noChangeAspect="1" noChangeArrowheads="1"/>
            </p:cNvSpPr>
            <p:nvPr/>
          </p:nvSpPr>
          <p:spPr bwMode="auto">
            <a:xfrm>
              <a:off x="2169"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32" name="Oval 189"/>
            <p:cNvSpPr>
              <a:spLocks noChangeAspect="1" noChangeArrowheads="1"/>
            </p:cNvSpPr>
            <p:nvPr/>
          </p:nvSpPr>
          <p:spPr bwMode="auto">
            <a:xfrm>
              <a:off x="1958" y="19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33" name="Oval 190"/>
            <p:cNvSpPr>
              <a:spLocks noChangeAspect="1" noChangeArrowheads="1"/>
            </p:cNvSpPr>
            <p:nvPr/>
          </p:nvSpPr>
          <p:spPr bwMode="auto">
            <a:xfrm>
              <a:off x="2246" y="206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34" name="Oval 191"/>
            <p:cNvSpPr>
              <a:spLocks noChangeAspect="1" noChangeArrowheads="1"/>
            </p:cNvSpPr>
            <p:nvPr/>
          </p:nvSpPr>
          <p:spPr bwMode="auto">
            <a:xfrm>
              <a:off x="1997"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35" name="Oval 192"/>
            <p:cNvSpPr>
              <a:spLocks noChangeAspect="1" noChangeArrowheads="1"/>
            </p:cNvSpPr>
            <p:nvPr/>
          </p:nvSpPr>
          <p:spPr bwMode="auto">
            <a:xfrm>
              <a:off x="2400"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36" name="Oval 193"/>
            <p:cNvSpPr>
              <a:spLocks noChangeAspect="1" noChangeArrowheads="1"/>
            </p:cNvSpPr>
            <p:nvPr/>
          </p:nvSpPr>
          <p:spPr bwMode="auto">
            <a:xfrm>
              <a:off x="2361"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37" name="Oval 194"/>
            <p:cNvSpPr>
              <a:spLocks noChangeAspect="1" noChangeArrowheads="1"/>
            </p:cNvSpPr>
            <p:nvPr/>
          </p:nvSpPr>
          <p:spPr bwMode="auto">
            <a:xfrm>
              <a:off x="2169" y="164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38" name="Oval 195"/>
            <p:cNvSpPr>
              <a:spLocks noChangeAspect="1" noChangeArrowheads="1"/>
            </p:cNvSpPr>
            <p:nvPr/>
          </p:nvSpPr>
          <p:spPr bwMode="auto">
            <a:xfrm>
              <a:off x="2227" y="191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39" name="Oval 196"/>
            <p:cNvSpPr>
              <a:spLocks noChangeAspect="1" noChangeArrowheads="1"/>
            </p:cNvSpPr>
            <p:nvPr/>
          </p:nvSpPr>
          <p:spPr bwMode="auto">
            <a:xfrm>
              <a:off x="2304" y="169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40" name="Oval 197"/>
            <p:cNvSpPr>
              <a:spLocks noChangeAspect="1" noChangeArrowheads="1"/>
            </p:cNvSpPr>
            <p:nvPr/>
          </p:nvSpPr>
          <p:spPr bwMode="auto">
            <a:xfrm>
              <a:off x="1747" y="200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41" name="Oval 198"/>
            <p:cNvSpPr>
              <a:spLocks noChangeAspect="1" noChangeArrowheads="1"/>
            </p:cNvSpPr>
            <p:nvPr/>
          </p:nvSpPr>
          <p:spPr bwMode="auto">
            <a:xfrm>
              <a:off x="213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42" name="Oval 199"/>
            <p:cNvSpPr>
              <a:spLocks noChangeAspect="1" noChangeArrowheads="1"/>
            </p:cNvSpPr>
            <p:nvPr/>
          </p:nvSpPr>
          <p:spPr bwMode="auto">
            <a:xfrm>
              <a:off x="2323"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43" name="Oval 200"/>
            <p:cNvSpPr>
              <a:spLocks noChangeAspect="1" noChangeArrowheads="1"/>
            </p:cNvSpPr>
            <p:nvPr/>
          </p:nvSpPr>
          <p:spPr bwMode="auto">
            <a:xfrm>
              <a:off x="2553"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44" name="Oval 201"/>
            <p:cNvSpPr>
              <a:spLocks noChangeAspect="1" noChangeArrowheads="1"/>
            </p:cNvSpPr>
            <p:nvPr/>
          </p:nvSpPr>
          <p:spPr bwMode="auto">
            <a:xfrm>
              <a:off x="2477" y="185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45" name="Oval 202"/>
            <p:cNvSpPr>
              <a:spLocks noChangeAspect="1" noChangeArrowheads="1"/>
            </p:cNvSpPr>
            <p:nvPr/>
          </p:nvSpPr>
          <p:spPr bwMode="auto">
            <a:xfrm>
              <a:off x="2477"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46" name="Oval 203"/>
            <p:cNvSpPr>
              <a:spLocks noChangeAspect="1" noChangeArrowheads="1"/>
            </p:cNvSpPr>
            <p:nvPr/>
          </p:nvSpPr>
          <p:spPr bwMode="auto">
            <a:xfrm>
              <a:off x="2400"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47" name="Oval 204"/>
            <p:cNvSpPr>
              <a:spLocks noChangeAspect="1" noChangeArrowheads="1"/>
            </p:cNvSpPr>
            <p:nvPr/>
          </p:nvSpPr>
          <p:spPr bwMode="auto">
            <a:xfrm>
              <a:off x="2342" y="20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48" name="Oval 205"/>
            <p:cNvSpPr>
              <a:spLocks noChangeAspect="1" noChangeArrowheads="1"/>
            </p:cNvSpPr>
            <p:nvPr/>
          </p:nvSpPr>
          <p:spPr bwMode="auto">
            <a:xfrm>
              <a:off x="2592" y="206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49" name="Oval 206"/>
            <p:cNvSpPr>
              <a:spLocks noChangeAspect="1" noChangeArrowheads="1"/>
            </p:cNvSpPr>
            <p:nvPr/>
          </p:nvSpPr>
          <p:spPr bwMode="auto">
            <a:xfrm>
              <a:off x="2630"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50" name="Oval 207"/>
            <p:cNvSpPr>
              <a:spLocks noChangeAspect="1" noChangeArrowheads="1"/>
            </p:cNvSpPr>
            <p:nvPr/>
          </p:nvSpPr>
          <p:spPr bwMode="auto">
            <a:xfrm>
              <a:off x="247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51" name="Oval 208"/>
            <p:cNvSpPr>
              <a:spLocks noChangeAspect="1" noChangeArrowheads="1"/>
            </p:cNvSpPr>
            <p:nvPr/>
          </p:nvSpPr>
          <p:spPr bwMode="auto">
            <a:xfrm>
              <a:off x="2726"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52" name="Oval 209"/>
            <p:cNvSpPr>
              <a:spLocks noChangeAspect="1" noChangeArrowheads="1"/>
            </p:cNvSpPr>
            <p:nvPr/>
          </p:nvSpPr>
          <p:spPr bwMode="auto">
            <a:xfrm>
              <a:off x="2477"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53" name="Oval 210"/>
            <p:cNvSpPr>
              <a:spLocks noChangeAspect="1" noChangeArrowheads="1"/>
            </p:cNvSpPr>
            <p:nvPr/>
          </p:nvSpPr>
          <p:spPr bwMode="auto">
            <a:xfrm>
              <a:off x="2573"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54" name="Oval 211"/>
            <p:cNvSpPr>
              <a:spLocks noChangeAspect="1" noChangeArrowheads="1"/>
            </p:cNvSpPr>
            <p:nvPr/>
          </p:nvSpPr>
          <p:spPr bwMode="auto">
            <a:xfrm>
              <a:off x="263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55" name="Oval 212"/>
            <p:cNvSpPr>
              <a:spLocks noChangeAspect="1" noChangeArrowheads="1"/>
            </p:cNvSpPr>
            <p:nvPr/>
          </p:nvSpPr>
          <p:spPr bwMode="auto">
            <a:xfrm>
              <a:off x="2669"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56" name="Oval 213"/>
            <p:cNvSpPr>
              <a:spLocks noChangeAspect="1" noChangeArrowheads="1"/>
            </p:cNvSpPr>
            <p:nvPr/>
          </p:nvSpPr>
          <p:spPr bwMode="auto">
            <a:xfrm>
              <a:off x="2765"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57" name="Oval 214"/>
            <p:cNvSpPr>
              <a:spLocks noChangeAspect="1" noChangeArrowheads="1"/>
            </p:cNvSpPr>
            <p:nvPr/>
          </p:nvSpPr>
          <p:spPr bwMode="auto">
            <a:xfrm>
              <a:off x="2630"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58" name="Oval 215"/>
            <p:cNvSpPr>
              <a:spLocks noChangeAspect="1" noChangeArrowheads="1"/>
            </p:cNvSpPr>
            <p:nvPr/>
          </p:nvSpPr>
          <p:spPr bwMode="auto">
            <a:xfrm>
              <a:off x="2880" y="173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59" name="Oval 216"/>
            <p:cNvSpPr>
              <a:spLocks noChangeAspect="1" noChangeArrowheads="1"/>
            </p:cNvSpPr>
            <p:nvPr/>
          </p:nvSpPr>
          <p:spPr bwMode="auto">
            <a:xfrm>
              <a:off x="2841"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60" name="Oval 217"/>
            <p:cNvSpPr>
              <a:spLocks noChangeAspect="1" noChangeArrowheads="1"/>
            </p:cNvSpPr>
            <p:nvPr/>
          </p:nvSpPr>
          <p:spPr bwMode="auto">
            <a:xfrm>
              <a:off x="2918"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61" name="Oval 218"/>
            <p:cNvSpPr>
              <a:spLocks noChangeAspect="1" noChangeArrowheads="1"/>
            </p:cNvSpPr>
            <p:nvPr/>
          </p:nvSpPr>
          <p:spPr bwMode="auto">
            <a:xfrm>
              <a:off x="2765"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62" name="Oval 219"/>
            <p:cNvSpPr>
              <a:spLocks noChangeAspect="1" noChangeArrowheads="1"/>
            </p:cNvSpPr>
            <p:nvPr/>
          </p:nvSpPr>
          <p:spPr bwMode="auto">
            <a:xfrm>
              <a:off x="2937" y="210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63" name="Oval 220"/>
            <p:cNvSpPr>
              <a:spLocks noChangeAspect="1" noChangeArrowheads="1"/>
            </p:cNvSpPr>
            <p:nvPr/>
          </p:nvSpPr>
          <p:spPr bwMode="auto">
            <a:xfrm>
              <a:off x="2976" y="214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64" name="Oval 221"/>
            <p:cNvSpPr>
              <a:spLocks noChangeAspect="1" noChangeArrowheads="1"/>
            </p:cNvSpPr>
            <p:nvPr/>
          </p:nvSpPr>
          <p:spPr bwMode="auto">
            <a:xfrm>
              <a:off x="1958" y="1603"/>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65" name="Oval 222"/>
            <p:cNvSpPr>
              <a:spLocks noChangeAspect="1" noChangeArrowheads="1"/>
            </p:cNvSpPr>
            <p:nvPr/>
          </p:nvSpPr>
          <p:spPr bwMode="auto">
            <a:xfrm>
              <a:off x="1920"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66" name="Oval 223"/>
            <p:cNvSpPr>
              <a:spLocks noChangeAspect="1" noChangeArrowheads="1"/>
            </p:cNvSpPr>
            <p:nvPr/>
          </p:nvSpPr>
          <p:spPr bwMode="auto">
            <a:xfrm>
              <a:off x="2035" y="168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67" name="Oval 224"/>
            <p:cNvSpPr>
              <a:spLocks noChangeAspect="1" noChangeArrowheads="1"/>
            </p:cNvSpPr>
            <p:nvPr/>
          </p:nvSpPr>
          <p:spPr bwMode="auto">
            <a:xfrm>
              <a:off x="207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68" name="Oval 225"/>
            <p:cNvSpPr>
              <a:spLocks noChangeAspect="1" noChangeArrowheads="1"/>
            </p:cNvSpPr>
            <p:nvPr/>
          </p:nvSpPr>
          <p:spPr bwMode="auto">
            <a:xfrm>
              <a:off x="1824" y="171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69" name="Oval 226"/>
            <p:cNvSpPr>
              <a:spLocks noChangeAspect="1" noChangeArrowheads="1"/>
            </p:cNvSpPr>
            <p:nvPr/>
          </p:nvSpPr>
          <p:spPr bwMode="auto">
            <a:xfrm>
              <a:off x="215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70" name="Oval 227"/>
            <p:cNvSpPr>
              <a:spLocks noChangeAspect="1" noChangeArrowheads="1"/>
            </p:cNvSpPr>
            <p:nvPr/>
          </p:nvSpPr>
          <p:spPr bwMode="auto">
            <a:xfrm>
              <a:off x="1862" y="17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71" name="Oval 228"/>
            <p:cNvSpPr>
              <a:spLocks noChangeAspect="1" noChangeArrowheads="1"/>
            </p:cNvSpPr>
            <p:nvPr/>
          </p:nvSpPr>
          <p:spPr bwMode="auto">
            <a:xfrm>
              <a:off x="2227" y="187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72" name="Oval 229"/>
            <p:cNvSpPr>
              <a:spLocks noChangeAspect="1" noChangeArrowheads="1"/>
            </p:cNvSpPr>
            <p:nvPr/>
          </p:nvSpPr>
          <p:spPr bwMode="auto">
            <a:xfrm>
              <a:off x="2169" y="194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73" name="Oval 230"/>
            <p:cNvSpPr>
              <a:spLocks noChangeAspect="1" noChangeArrowheads="1"/>
            </p:cNvSpPr>
            <p:nvPr/>
          </p:nvSpPr>
          <p:spPr bwMode="auto">
            <a:xfrm>
              <a:off x="2304"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74" name="Oval 231"/>
            <p:cNvSpPr>
              <a:spLocks noChangeAspect="1" noChangeArrowheads="1"/>
            </p:cNvSpPr>
            <p:nvPr/>
          </p:nvSpPr>
          <p:spPr bwMode="auto">
            <a:xfrm>
              <a:off x="2246" y="20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75" name="Oval 232"/>
            <p:cNvSpPr>
              <a:spLocks noChangeAspect="1" noChangeArrowheads="1"/>
            </p:cNvSpPr>
            <p:nvPr/>
          </p:nvSpPr>
          <p:spPr bwMode="auto">
            <a:xfrm>
              <a:off x="2381" y="20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76" name="Oval 233"/>
            <p:cNvSpPr>
              <a:spLocks noChangeAspect="1" noChangeArrowheads="1"/>
            </p:cNvSpPr>
            <p:nvPr/>
          </p:nvSpPr>
          <p:spPr bwMode="auto">
            <a:xfrm>
              <a:off x="2381"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77" name="Oval 234"/>
            <p:cNvSpPr>
              <a:spLocks noChangeAspect="1" noChangeArrowheads="1"/>
            </p:cNvSpPr>
            <p:nvPr/>
          </p:nvSpPr>
          <p:spPr bwMode="auto">
            <a:xfrm>
              <a:off x="2323" y="1834"/>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78" name="Oval 235"/>
            <p:cNvSpPr>
              <a:spLocks noChangeAspect="1" noChangeArrowheads="1"/>
            </p:cNvSpPr>
            <p:nvPr/>
          </p:nvSpPr>
          <p:spPr bwMode="auto">
            <a:xfrm>
              <a:off x="2515" y="210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79" name="Oval 236"/>
            <p:cNvSpPr>
              <a:spLocks noChangeAspect="1" noChangeArrowheads="1"/>
            </p:cNvSpPr>
            <p:nvPr/>
          </p:nvSpPr>
          <p:spPr bwMode="auto">
            <a:xfrm>
              <a:off x="2534" y="21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80" name="Oval 237"/>
            <p:cNvSpPr>
              <a:spLocks noChangeAspect="1" noChangeArrowheads="1"/>
            </p:cNvSpPr>
            <p:nvPr/>
          </p:nvSpPr>
          <p:spPr bwMode="auto">
            <a:xfrm>
              <a:off x="2669" y="160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81" name="Oval 238"/>
            <p:cNvSpPr>
              <a:spLocks noChangeAspect="1" noChangeArrowheads="1"/>
            </p:cNvSpPr>
            <p:nvPr/>
          </p:nvSpPr>
          <p:spPr bwMode="auto">
            <a:xfrm>
              <a:off x="2342" y="166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82" name="Oval 239"/>
            <p:cNvSpPr>
              <a:spLocks noChangeAspect="1" noChangeArrowheads="1"/>
            </p:cNvSpPr>
            <p:nvPr/>
          </p:nvSpPr>
          <p:spPr bwMode="auto">
            <a:xfrm>
              <a:off x="2342" y="173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83" name="Oval 240"/>
            <p:cNvSpPr>
              <a:spLocks noChangeAspect="1" noChangeArrowheads="1"/>
            </p:cNvSpPr>
            <p:nvPr/>
          </p:nvSpPr>
          <p:spPr bwMode="auto">
            <a:xfrm>
              <a:off x="2342" y="183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84" name="Oval 241"/>
            <p:cNvSpPr>
              <a:spLocks noChangeAspect="1" noChangeArrowheads="1"/>
            </p:cNvSpPr>
            <p:nvPr/>
          </p:nvSpPr>
          <p:spPr bwMode="auto">
            <a:xfrm>
              <a:off x="2592"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85" name="Oval 242"/>
            <p:cNvSpPr>
              <a:spLocks noChangeAspect="1" noChangeArrowheads="1"/>
            </p:cNvSpPr>
            <p:nvPr/>
          </p:nvSpPr>
          <p:spPr bwMode="auto">
            <a:xfrm>
              <a:off x="2496" y="181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86" name="Oval 243"/>
            <p:cNvSpPr>
              <a:spLocks noChangeAspect="1" noChangeArrowheads="1"/>
            </p:cNvSpPr>
            <p:nvPr/>
          </p:nvSpPr>
          <p:spPr bwMode="auto">
            <a:xfrm>
              <a:off x="2534" y="185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87" name="Oval 244"/>
            <p:cNvSpPr>
              <a:spLocks noChangeAspect="1" noChangeArrowheads="1"/>
            </p:cNvSpPr>
            <p:nvPr/>
          </p:nvSpPr>
          <p:spPr bwMode="auto">
            <a:xfrm>
              <a:off x="2611" y="17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88" name="Oval 245"/>
            <p:cNvSpPr>
              <a:spLocks noChangeAspect="1" noChangeArrowheads="1"/>
            </p:cNvSpPr>
            <p:nvPr/>
          </p:nvSpPr>
          <p:spPr bwMode="auto">
            <a:xfrm>
              <a:off x="2669"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89" name="Oval 246"/>
            <p:cNvSpPr>
              <a:spLocks noChangeAspect="1" noChangeArrowheads="1"/>
            </p:cNvSpPr>
            <p:nvPr/>
          </p:nvSpPr>
          <p:spPr bwMode="auto">
            <a:xfrm>
              <a:off x="2515" y="19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90" name="Oval 247"/>
            <p:cNvSpPr>
              <a:spLocks noChangeAspect="1" noChangeArrowheads="1"/>
            </p:cNvSpPr>
            <p:nvPr/>
          </p:nvSpPr>
          <p:spPr bwMode="auto">
            <a:xfrm>
              <a:off x="2688" y="200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91" name="Oval 248"/>
            <p:cNvSpPr>
              <a:spLocks noChangeAspect="1" noChangeArrowheads="1"/>
            </p:cNvSpPr>
            <p:nvPr/>
          </p:nvSpPr>
          <p:spPr bwMode="auto">
            <a:xfrm>
              <a:off x="2765" y="194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92" name="Oval 249"/>
            <p:cNvSpPr>
              <a:spLocks noChangeAspect="1" noChangeArrowheads="1"/>
            </p:cNvSpPr>
            <p:nvPr/>
          </p:nvSpPr>
          <p:spPr bwMode="auto">
            <a:xfrm>
              <a:off x="2707" y="212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93" name="Oval 250"/>
            <p:cNvSpPr>
              <a:spLocks noChangeAspect="1" noChangeArrowheads="1"/>
            </p:cNvSpPr>
            <p:nvPr/>
          </p:nvSpPr>
          <p:spPr bwMode="auto">
            <a:xfrm>
              <a:off x="2841" y="204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94" name="Oval 251"/>
            <p:cNvSpPr>
              <a:spLocks noChangeAspect="1" noChangeArrowheads="1"/>
            </p:cNvSpPr>
            <p:nvPr/>
          </p:nvSpPr>
          <p:spPr bwMode="auto">
            <a:xfrm>
              <a:off x="291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95" name="Oval 252"/>
            <p:cNvSpPr>
              <a:spLocks noChangeAspect="1" noChangeArrowheads="1"/>
            </p:cNvSpPr>
            <p:nvPr/>
          </p:nvSpPr>
          <p:spPr bwMode="auto">
            <a:xfrm>
              <a:off x="2707" y="164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96" name="Oval 253"/>
            <p:cNvSpPr>
              <a:spLocks noChangeAspect="1" noChangeArrowheads="1"/>
            </p:cNvSpPr>
            <p:nvPr/>
          </p:nvSpPr>
          <p:spPr bwMode="auto">
            <a:xfrm>
              <a:off x="2765" y="162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97" name="Oval 254"/>
            <p:cNvSpPr>
              <a:spLocks noChangeAspect="1" noChangeArrowheads="1"/>
            </p:cNvSpPr>
            <p:nvPr/>
          </p:nvSpPr>
          <p:spPr bwMode="auto">
            <a:xfrm>
              <a:off x="2918" y="166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98" name="Oval 255"/>
            <p:cNvSpPr>
              <a:spLocks noChangeAspect="1" noChangeArrowheads="1"/>
            </p:cNvSpPr>
            <p:nvPr/>
          </p:nvSpPr>
          <p:spPr bwMode="auto">
            <a:xfrm>
              <a:off x="2726"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99" name="Oval 256"/>
            <p:cNvSpPr>
              <a:spLocks noChangeAspect="1" noChangeArrowheads="1"/>
            </p:cNvSpPr>
            <p:nvPr/>
          </p:nvSpPr>
          <p:spPr bwMode="auto">
            <a:xfrm>
              <a:off x="2860" y="179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00" name="Oval 257"/>
            <p:cNvSpPr>
              <a:spLocks noChangeAspect="1" noChangeArrowheads="1"/>
            </p:cNvSpPr>
            <p:nvPr/>
          </p:nvSpPr>
          <p:spPr bwMode="auto">
            <a:xfrm>
              <a:off x="2937" y="175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01" name="Oval 258"/>
            <p:cNvSpPr>
              <a:spLocks noChangeAspect="1" noChangeArrowheads="1"/>
            </p:cNvSpPr>
            <p:nvPr/>
          </p:nvSpPr>
          <p:spPr bwMode="auto">
            <a:xfrm>
              <a:off x="2937" y="18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02" name="Oval 259"/>
            <p:cNvSpPr>
              <a:spLocks noChangeAspect="1" noChangeArrowheads="1"/>
            </p:cNvSpPr>
            <p:nvPr/>
          </p:nvSpPr>
          <p:spPr bwMode="auto">
            <a:xfrm>
              <a:off x="1824"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03" name="Oval 260"/>
            <p:cNvSpPr>
              <a:spLocks noChangeAspect="1" noChangeArrowheads="1"/>
            </p:cNvSpPr>
            <p:nvPr/>
          </p:nvSpPr>
          <p:spPr bwMode="auto">
            <a:xfrm>
              <a:off x="2016" y="21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04" name="Oval 261"/>
            <p:cNvSpPr>
              <a:spLocks noChangeAspect="1" noChangeArrowheads="1"/>
            </p:cNvSpPr>
            <p:nvPr/>
          </p:nvSpPr>
          <p:spPr bwMode="auto">
            <a:xfrm>
              <a:off x="2054" y="189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05" name="Oval 262"/>
            <p:cNvSpPr>
              <a:spLocks noChangeAspect="1" noChangeArrowheads="1"/>
            </p:cNvSpPr>
            <p:nvPr/>
          </p:nvSpPr>
          <p:spPr bwMode="auto">
            <a:xfrm>
              <a:off x="2016" y="1891"/>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06" name="Oval 263"/>
            <p:cNvSpPr>
              <a:spLocks noChangeAspect="1" noChangeArrowheads="1"/>
            </p:cNvSpPr>
            <p:nvPr/>
          </p:nvSpPr>
          <p:spPr bwMode="auto">
            <a:xfrm>
              <a:off x="1978" y="20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07" name="Oval 264"/>
            <p:cNvSpPr>
              <a:spLocks noChangeAspect="1" noChangeArrowheads="1"/>
            </p:cNvSpPr>
            <p:nvPr/>
          </p:nvSpPr>
          <p:spPr bwMode="auto">
            <a:xfrm>
              <a:off x="2016" y="20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808" name="Oval 265"/>
            <p:cNvSpPr>
              <a:spLocks noChangeAspect="1" noChangeArrowheads="1"/>
            </p:cNvSpPr>
            <p:nvPr/>
          </p:nvSpPr>
          <p:spPr bwMode="auto">
            <a:xfrm>
              <a:off x="2054" y="212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sp>
        <p:nvSpPr>
          <p:cNvPr id="72709" name="AutoShape 791"/>
          <p:cNvSpPr>
            <a:spLocks noChangeArrowheads="1"/>
          </p:cNvSpPr>
          <p:nvPr/>
        </p:nvSpPr>
        <p:spPr bwMode="auto">
          <a:xfrm rot="-5400000">
            <a:off x="3276600" y="960438"/>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10" name="AutoShape 1056"/>
          <p:cNvSpPr>
            <a:spLocks noChangeArrowheads="1"/>
          </p:cNvSpPr>
          <p:nvPr/>
        </p:nvSpPr>
        <p:spPr bwMode="auto">
          <a:xfrm rot="-5400000">
            <a:off x="6324600" y="960438"/>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11" name="AutoShape 1070"/>
          <p:cNvSpPr>
            <a:spLocks noChangeArrowheads="1"/>
          </p:cNvSpPr>
          <p:nvPr/>
        </p:nvSpPr>
        <p:spPr bwMode="auto">
          <a:xfrm rot="-5400000">
            <a:off x="381000" y="960438"/>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12" name="Oval 1076"/>
          <p:cNvSpPr>
            <a:spLocks noChangeArrowheads="1"/>
          </p:cNvSpPr>
          <p:nvPr/>
        </p:nvSpPr>
        <p:spPr bwMode="auto">
          <a:xfrm>
            <a:off x="990600" y="3581400"/>
            <a:ext cx="1828800" cy="990600"/>
          </a:xfrm>
          <a:prstGeom prst="ellipse">
            <a:avLst/>
          </a:prstGeom>
          <a:solidFill>
            <a:srgbClr val="3366FF"/>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119818" name="Text Box 1077"/>
          <p:cNvSpPr txBox="1">
            <a:spLocks noChangeArrowheads="1"/>
          </p:cNvSpPr>
          <p:nvPr/>
        </p:nvSpPr>
        <p:spPr bwMode="auto">
          <a:xfrm>
            <a:off x="152400" y="3048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rgbClr val="000099"/>
                </a:solidFill>
                <a:latin typeface="Comic Sans MS" pitchFamily="66" charset="0"/>
              </a:defRPr>
            </a:lvl1pPr>
            <a:lvl2pPr marL="742950" indent="-285750" eaLnBrk="0" hangingPunct="0">
              <a:defRPr sz="2400">
                <a:solidFill>
                  <a:srgbClr val="000099"/>
                </a:solidFill>
                <a:latin typeface="Comic Sans MS" pitchFamily="66" charset="0"/>
              </a:defRPr>
            </a:lvl2pPr>
            <a:lvl3pPr marL="1143000" indent="-228600" eaLnBrk="0" hangingPunct="0">
              <a:defRPr sz="2400">
                <a:solidFill>
                  <a:srgbClr val="000099"/>
                </a:solidFill>
                <a:latin typeface="Comic Sans MS" pitchFamily="66" charset="0"/>
              </a:defRPr>
            </a:lvl3pPr>
            <a:lvl4pPr marL="1600200" indent="-228600" eaLnBrk="0" hangingPunct="0">
              <a:defRPr sz="2400">
                <a:solidFill>
                  <a:srgbClr val="000099"/>
                </a:solidFill>
                <a:latin typeface="Comic Sans MS" pitchFamily="66" charset="0"/>
              </a:defRPr>
            </a:lvl4pPr>
            <a:lvl5pPr marL="2057400" indent="-228600" eaLnBrk="0" hangingPunct="0">
              <a:defRPr sz="2400">
                <a:solidFill>
                  <a:srgbClr val="000099"/>
                </a:solidFill>
                <a:latin typeface="Comic Sans MS" pitchFamily="66" charset="0"/>
              </a:defRPr>
            </a:lvl5pPr>
            <a:lvl6pPr marL="2514600" indent="-228600" eaLnBrk="0" fontAlgn="base" hangingPunct="0">
              <a:spcBef>
                <a:spcPct val="0"/>
              </a:spcBef>
              <a:spcAft>
                <a:spcPct val="0"/>
              </a:spcAft>
              <a:defRPr sz="2400">
                <a:solidFill>
                  <a:srgbClr val="000099"/>
                </a:solidFill>
                <a:latin typeface="Comic Sans MS" pitchFamily="66" charset="0"/>
              </a:defRPr>
            </a:lvl6pPr>
            <a:lvl7pPr marL="2971800" indent="-228600" eaLnBrk="0" fontAlgn="base" hangingPunct="0">
              <a:spcBef>
                <a:spcPct val="0"/>
              </a:spcBef>
              <a:spcAft>
                <a:spcPct val="0"/>
              </a:spcAft>
              <a:defRPr sz="2400">
                <a:solidFill>
                  <a:srgbClr val="000099"/>
                </a:solidFill>
                <a:latin typeface="Comic Sans MS" pitchFamily="66" charset="0"/>
              </a:defRPr>
            </a:lvl7pPr>
            <a:lvl8pPr marL="3429000" indent="-228600" eaLnBrk="0" fontAlgn="base" hangingPunct="0">
              <a:spcBef>
                <a:spcPct val="0"/>
              </a:spcBef>
              <a:spcAft>
                <a:spcPct val="0"/>
              </a:spcAft>
              <a:defRPr sz="2400">
                <a:solidFill>
                  <a:srgbClr val="000099"/>
                </a:solidFill>
                <a:latin typeface="Comic Sans MS" pitchFamily="66" charset="0"/>
              </a:defRPr>
            </a:lvl8pPr>
            <a:lvl9pPr marL="3886200" indent="-228600" eaLnBrk="0" fontAlgn="base" hangingPunct="0">
              <a:spcBef>
                <a:spcPct val="0"/>
              </a:spcBef>
              <a:spcAft>
                <a:spcPct val="0"/>
              </a:spcAft>
              <a:defRPr sz="2400">
                <a:solidFill>
                  <a:srgbClr val="000099"/>
                </a:solidFill>
                <a:latin typeface="Comic Sans MS" pitchFamily="66" charset="0"/>
              </a:defRPr>
            </a:lvl9pPr>
          </a:lstStyle>
          <a:p>
            <a:pPr eaLnBrk="1" hangingPunct="1">
              <a:spcBef>
                <a:spcPct val="50000"/>
              </a:spcBef>
              <a:defRPr/>
            </a:pPr>
            <a:r>
              <a:rPr lang="en-US" dirty="0">
                <a:latin typeface="Calibri"/>
              </a:rPr>
              <a:t>Concept:</a:t>
            </a:r>
          </a:p>
        </p:txBody>
      </p:sp>
      <p:sp>
        <p:nvSpPr>
          <p:cNvPr id="72714" name="Text Box 1078"/>
          <p:cNvSpPr txBox="1">
            <a:spLocks noChangeArrowheads="1"/>
          </p:cNvSpPr>
          <p:nvPr/>
        </p:nvSpPr>
        <p:spPr bwMode="auto">
          <a:xfrm>
            <a:off x="152400" y="2895600"/>
            <a:ext cx="2438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0099"/>
                </a:solidFill>
                <a:cs typeface="Arial" charset="0"/>
              </a:rPr>
              <a:t>Realization:</a:t>
            </a:r>
          </a:p>
        </p:txBody>
      </p:sp>
      <p:sp>
        <p:nvSpPr>
          <p:cNvPr id="72715" name="AutoShape 1079"/>
          <p:cNvSpPr>
            <a:spLocks noChangeArrowheads="1"/>
          </p:cNvSpPr>
          <p:nvPr/>
        </p:nvSpPr>
        <p:spPr bwMode="auto">
          <a:xfrm rot="-5400000">
            <a:off x="381000" y="37338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16" name="AutoShape 1080"/>
          <p:cNvSpPr>
            <a:spLocks noChangeArrowheads="1"/>
          </p:cNvSpPr>
          <p:nvPr/>
        </p:nvSpPr>
        <p:spPr bwMode="auto">
          <a:xfrm rot="-5400000">
            <a:off x="3276600" y="37338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17" name="Oval 1081"/>
          <p:cNvSpPr>
            <a:spLocks noChangeArrowheads="1"/>
          </p:cNvSpPr>
          <p:nvPr/>
        </p:nvSpPr>
        <p:spPr bwMode="auto">
          <a:xfrm>
            <a:off x="3962400" y="3581400"/>
            <a:ext cx="1828800" cy="990600"/>
          </a:xfrm>
          <a:prstGeom prst="ellipse">
            <a:avLst/>
          </a:prstGeom>
          <a:solidFill>
            <a:srgbClr val="3366FF"/>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18" name="Oval 1082"/>
          <p:cNvSpPr>
            <a:spLocks noChangeArrowheads="1"/>
          </p:cNvSpPr>
          <p:nvPr/>
        </p:nvSpPr>
        <p:spPr bwMode="auto">
          <a:xfrm>
            <a:off x="6934200" y="3581400"/>
            <a:ext cx="1828800" cy="990600"/>
          </a:xfrm>
          <a:prstGeom prst="ellipse">
            <a:avLst/>
          </a:prstGeom>
          <a:solidFill>
            <a:srgbClr val="3366FF"/>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19" name="AutoShape 1083"/>
          <p:cNvSpPr>
            <a:spLocks noChangeArrowheads="1"/>
          </p:cNvSpPr>
          <p:nvPr/>
        </p:nvSpPr>
        <p:spPr bwMode="auto">
          <a:xfrm rot="-5400000">
            <a:off x="6172200" y="37338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2720" name="Text Box 1084"/>
          <p:cNvSpPr txBox="1">
            <a:spLocks noChangeArrowheads="1"/>
          </p:cNvSpPr>
          <p:nvPr/>
        </p:nvSpPr>
        <p:spPr bwMode="auto">
          <a:xfrm>
            <a:off x="3276600" y="487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400">
                <a:solidFill>
                  <a:srgbClr val="000099"/>
                </a:solidFill>
                <a:cs typeface="Arial" charset="0"/>
              </a:rPr>
              <a:t>“de Sitter Space”</a:t>
            </a:r>
          </a:p>
        </p:txBody>
      </p:sp>
      <p:sp>
        <p:nvSpPr>
          <p:cNvPr id="3" name="Slide Number Placeholder 2"/>
          <p:cNvSpPr>
            <a:spLocks noGrp="1"/>
          </p:cNvSpPr>
          <p:nvPr>
            <p:ph type="sldNum" sz="quarter" idx="12"/>
          </p:nvPr>
        </p:nvSpPr>
        <p:spPr/>
        <p:txBody>
          <a:bodyPr/>
          <a:lstStyle/>
          <a:p>
            <a:pPr>
              <a:defRPr/>
            </a:pPr>
            <a:fld id="{E7CAFF8E-5D08-470E-9A8A-F336DDC6C5A7}" type="slidenum">
              <a:rPr lang="en-US">
                <a:solidFill>
                  <a:srgbClr val="002060">
                    <a:tint val="75000"/>
                  </a:srgbClr>
                </a:solidFill>
              </a:rPr>
              <a:pPr>
                <a:defRPr/>
              </a:pPr>
              <a:t>62</a:t>
            </a:fld>
            <a:endParaRPr lang="en-US">
              <a:solidFill>
                <a:srgbClr val="002060">
                  <a:tint val="75000"/>
                </a:srgbClr>
              </a:solidFill>
            </a:endParaRPr>
          </a:p>
        </p:txBody>
      </p:sp>
      <p:sp>
        <p:nvSpPr>
          <p:cNvPr id="2" name="Date Placeholder 1"/>
          <p:cNvSpPr>
            <a:spLocks noGrp="1"/>
          </p:cNvSpPr>
          <p:nvPr>
            <p:ph type="dt" sz="half" idx="10"/>
          </p:nvPr>
        </p:nvSpPr>
        <p:spPr/>
        <p:txBody>
          <a:bodyPr/>
          <a:lstStyle/>
          <a:p>
            <a:pPr>
              <a:defRPr/>
            </a:pPr>
            <a:fld id="{F3E678B3-4C19-4B8E-AEF5-B40229FA14E5}"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1844256383"/>
      </p:ext>
    </p:extLst>
  </p:cSld>
  <p:clrMapOvr>
    <a:masterClrMapping/>
  </p:clrMapOvr>
  <p:transition spd="slow"/>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30" name="Group 2"/>
          <p:cNvGrpSpPr>
            <a:grpSpLocks/>
          </p:cNvGrpSpPr>
          <p:nvPr/>
        </p:nvGrpSpPr>
        <p:grpSpPr bwMode="auto">
          <a:xfrm>
            <a:off x="6858000" y="1722438"/>
            <a:ext cx="2193925" cy="1096962"/>
            <a:chOff x="4186" y="1599"/>
            <a:chExt cx="1382" cy="691"/>
          </a:xfrm>
        </p:grpSpPr>
        <p:sp>
          <p:nvSpPr>
            <p:cNvPr id="73947" name="AutoShape 3"/>
            <p:cNvSpPr>
              <a:spLocks noChangeAspect="1" noChangeArrowheads="1"/>
            </p:cNvSpPr>
            <p:nvPr/>
          </p:nvSpPr>
          <p:spPr bwMode="auto">
            <a:xfrm>
              <a:off x="4186" y="1599"/>
              <a:ext cx="1382" cy="691"/>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3948" name="Oval 4"/>
            <p:cNvSpPr>
              <a:spLocks noChangeAspect="1" noChangeArrowheads="1"/>
            </p:cNvSpPr>
            <p:nvPr/>
          </p:nvSpPr>
          <p:spPr bwMode="auto">
            <a:xfrm>
              <a:off x="428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49" name="Oval 5"/>
            <p:cNvSpPr>
              <a:spLocks noChangeAspect="1" noChangeArrowheads="1"/>
            </p:cNvSpPr>
            <p:nvPr/>
          </p:nvSpPr>
          <p:spPr bwMode="auto">
            <a:xfrm>
              <a:off x="4262"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50" name="Oval 6"/>
            <p:cNvSpPr>
              <a:spLocks noChangeAspect="1" noChangeArrowheads="1"/>
            </p:cNvSpPr>
            <p:nvPr/>
          </p:nvSpPr>
          <p:spPr bwMode="auto">
            <a:xfrm>
              <a:off x="4550" y="1752"/>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51" name="Oval 7"/>
            <p:cNvSpPr>
              <a:spLocks noChangeAspect="1" noChangeArrowheads="1"/>
            </p:cNvSpPr>
            <p:nvPr/>
          </p:nvSpPr>
          <p:spPr bwMode="auto">
            <a:xfrm>
              <a:off x="4282"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52" name="Oval 8"/>
            <p:cNvSpPr>
              <a:spLocks noChangeAspect="1" noChangeArrowheads="1"/>
            </p:cNvSpPr>
            <p:nvPr/>
          </p:nvSpPr>
          <p:spPr bwMode="auto">
            <a:xfrm>
              <a:off x="451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53" name="Oval 9"/>
            <p:cNvSpPr>
              <a:spLocks noChangeAspect="1" noChangeArrowheads="1"/>
            </p:cNvSpPr>
            <p:nvPr/>
          </p:nvSpPr>
          <p:spPr bwMode="auto">
            <a:xfrm>
              <a:off x="4550"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54" name="Oval 10"/>
            <p:cNvSpPr>
              <a:spLocks noChangeAspect="1" noChangeArrowheads="1"/>
            </p:cNvSpPr>
            <p:nvPr/>
          </p:nvSpPr>
          <p:spPr bwMode="auto">
            <a:xfrm>
              <a:off x="4589"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55" name="Oval 11"/>
            <p:cNvSpPr>
              <a:spLocks noChangeAspect="1" noChangeArrowheads="1"/>
            </p:cNvSpPr>
            <p:nvPr/>
          </p:nvSpPr>
          <p:spPr bwMode="auto">
            <a:xfrm>
              <a:off x="462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56" name="Oval 12"/>
            <p:cNvSpPr>
              <a:spLocks noChangeAspect="1" noChangeArrowheads="1"/>
            </p:cNvSpPr>
            <p:nvPr/>
          </p:nvSpPr>
          <p:spPr bwMode="auto">
            <a:xfrm>
              <a:off x="4665"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57" name="Oval 13"/>
            <p:cNvSpPr>
              <a:spLocks noChangeAspect="1" noChangeArrowheads="1"/>
            </p:cNvSpPr>
            <p:nvPr/>
          </p:nvSpPr>
          <p:spPr bwMode="auto">
            <a:xfrm>
              <a:off x="4454" y="202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58" name="Oval 14"/>
            <p:cNvSpPr>
              <a:spLocks noChangeAspect="1" noChangeArrowheads="1"/>
            </p:cNvSpPr>
            <p:nvPr/>
          </p:nvSpPr>
          <p:spPr bwMode="auto">
            <a:xfrm>
              <a:off x="4742" y="209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59" name="Oval 15"/>
            <p:cNvSpPr>
              <a:spLocks noChangeAspect="1" noChangeArrowheads="1"/>
            </p:cNvSpPr>
            <p:nvPr/>
          </p:nvSpPr>
          <p:spPr bwMode="auto">
            <a:xfrm>
              <a:off x="4493" y="211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60" name="Oval 16"/>
            <p:cNvSpPr>
              <a:spLocks noChangeAspect="1" noChangeArrowheads="1"/>
            </p:cNvSpPr>
            <p:nvPr/>
          </p:nvSpPr>
          <p:spPr bwMode="auto">
            <a:xfrm>
              <a:off x="4896" y="213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61" name="Oval 17"/>
            <p:cNvSpPr>
              <a:spLocks noChangeAspect="1" noChangeArrowheads="1"/>
            </p:cNvSpPr>
            <p:nvPr/>
          </p:nvSpPr>
          <p:spPr bwMode="auto">
            <a:xfrm>
              <a:off x="4857"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62" name="Oval 18"/>
            <p:cNvSpPr>
              <a:spLocks noChangeAspect="1" noChangeArrowheads="1"/>
            </p:cNvSpPr>
            <p:nvPr/>
          </p:nvSpPr>
          <p:spPr bwMode="auto">
            <a:xfrm>
              <a:off x="4665" y="167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63" name="Oval 19"/>
            <p:cNvSpPr>
              <a:spLocks noChangeAspect="1" noChangeArrowheads="1"/>
            </p:cNvSpPr>
            <p:nvPr/>
          </p:nvSpPr>
          <p:spPr bwMode="auto">
            <a:xfrm>
              <a:off x="4723"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64" name="Oval 20"/>
            <p:cNvSpPr>
              <a:spLocks noChangeAspect="1" noChangeArrowheads="1"/>
            </p:cNvSpPr>
            <p:nvPr/>
          </p:nvSpPr>
          <p:spPr bwMode="auto">
            <a:xfrm>
              <a:off x="4714" y="169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65" name="Oval 21"/>
            <p:cNvSpPr>
              <a:spLocks noChangeAspect="1" noChangeArrowheads="1"/>
            </p:cNvSpPr>
            <p:nvPr/>
          </p:nvSpPr>
          <p:spPr bwMode="auto">
            <a:xfrm>
              <a:off x="4291" y="2031"/>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66" name="Oval 22"/>
            <p:cNvSpPr>
              <a:spLocks noChangeAspect="1" noChangeArrowheads="1"/>
            </p:cNvSpPr>
            <p:nvPr/>
          </p:nvSpPr>
          <p:spPr bwMode="auto">
            <a:xfrm>
              <a:off x="462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67" name="Oval 23"/>
            <p:cNvSpPr>
              <a:spLocks noChangeAspect="1" noChangeArrowheads="1"/>
            </p:cNvSpPr>
            <p:nvPr/>
          </p:nvSpPr>
          <p:spPr bwMode="auto">
            <a:xfrm>
              <a:off x="4819"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68" name="Oval 24"/>
            <p:cNvSpPr>
              <a:spLocks noChangeAspect="1" noChangeArrowheads="1"/>
            </p:cNvSpPr>
            <p:nvPr/>
          </p:nvSpPr>
          <p:spPr bwMode="auto">
            <a:xfrm>
              <a:off x="5049"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69" name="Oval 25"/>
            <p:cNvSpPr>
              <a:spLocks noChangeAspect="1" noChangeArrowheads="1"/>
            </p:cNvSpPr>
            <p:nvPr/>
          </p:nvSpPr>
          <p:spPr bwMode="auto">
            <a:xfrm>
              <a:off x="4973" y="1887"/>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70" name="Oval 26"/>
            <p:cNvSpPr>
              <a:spLocks noChangeAspect="1" noChangeArrowheads="1"/>
            </p:cNvSpPr>
            <p:nvPr/>
          </p:nvSpPr>
          <p:spPr bwMode="auto">
            <a:xfrm>
              <a:off x="4973"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71" name="Oval 27"/>
            <p:cNvSpPr>
              <a:spLocks noChangeAspect="1" noChangeArrowheads="1"/>
            </p:cNvSpPr>
            <p:nvPr/>
          </p:nvSpPr>
          <p:spPr bwMode="auto">
            <a:xfrm>
              <a:off x="4896"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72" name="Oval 28"/>
            <p:cNvSpPr>
              <a:spLocks noChangeAspect="1" noChangeArrowheads="1"/>
            </p:cNvSpPr>
            <p:nvPr/>
          </p:nvSpPr>
          <p:spPr bwMode="auto">
            <a:xfrm>
              <a:off x="4838" y="205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73" name="Oval 29"/>
            <p:cNvSpPr>
              <a:spLocks noChangeAspect="1" noChangeArrowheads="1"/>
            </p:cNvSpPr>
            <p:nvPr/>
          </p:nvSpPr>
          <p:spPr bwMode="auto">
            <a:xfrm>
              <a:off x="5088" y="209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74" name="Oval 30"/>
            <p:cNvSpPr>
              <a:spLocks noChangeAspect="1" noChangeArrowheads="1"/>
            </p:cNvSpPr>
            <p:nvPr/>
          </p:nvSpPr>
          <p:spPr bwMode="auto">
            <a:xfrm>
              <a:off x="5126" y="2136"/>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75" name="Oval 31"/>
            <p:cNvSpPr>
              <a:spLocks noChangeAspect="1" noChangeArrowheads="1"/>
            </p:cNvSpPr>
            <p:nvPr/>
          </p:nvSpPr>
          <p:spPr bwMode="auto">
            <a:xfrm>
              <a:off x="497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76" name="Oval 32"/>
            <p:cNvSpPr>
              <a:spLocks noChangeAspect="1" noChangeArrowheads="1"/>
            </p:cNvSpPr>
            <p:nvPr/>
          </p:nvSpPr>
          <p:spPr bwMode="auto">
            <a:xfrm>
              <a:off x="5222"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77" name="Oval 33"/>
            <p:cNvSpPr>
              <a:spLocks noChangeAspect="1" noChangeArrowheads="1"/>
            </p:cNvSpPr>
            <p:nvPr/>
          </p:nvSpPr>
          <p:spPr bwMode="auto">
            <a:xfrm>
              <a:off x="4973"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78" name="Oval 34"/>
            <p:cNvSpPr>
              <a:spLocks noChangeAspect="1" noChangeArrowheads="1"/>
            </p:cNvSpPr>
            <p:nvPr/>
          </p:nvSpPr>
          <p:spPr bwMode="auto">
            <a:xfrm>
              <a:off x="5069"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79" name="Oval 35"/>
            <p:cNvSpPr>
              <a:spLocks noChangeAspect="1" noChangeArrowheads="1"/>
            </p:cNvSpPr>
            <p:nvPr/>
          </p:nvSpPr>
          <p:spPr bwMode="auto">
            <a:xfrm>
              <a:off x="512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80" name="Oval 36"/>
            <p:cNvSpPr>
              <a:spLocks noChangeAspect="1" noChangeArrowheads="1"/>
            </p:cNvSpPr>
            <p:nvPr/>
          </p:nvSpPr>
          <p:spPr bwMode="auto">
            <a:xfrm>
              <a:off x="5242"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81" name="Oval 37"/>
            <p:cNvSpPr>
              <a:spLocks noChangeAspect="1" noChangeArrowheads="1"/>
            </p:cNvSpPr>
            <p:nvPr/>
          </p:nvSpPr>
          <p:spPr bwMode="auto">
            <a:xfrm>
              <a:off x="5300" y="194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82" name="Oval 38"/>
            <p:cNvSpPr>
              <a:spLocks noChangeAspect="1" noChangeArrowheads="1"/>
            </p:cNvSpPr>
            <p:nvPr/>
          </p:nvSpPr>
          <p:spPr bwMode="auto">
            <a:xfrm>
              <a:off x="5126"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83" name="Oval 39"/>
            <p:cNvSpPr>
              <a:spLocks noChangeAspect="1" noChangeArrowheads="1"/>
            </p:cNvSpPr>
            <p:nvPr/>
          </p:nvSpPr>
          <p:spPr bwMode="auto">
            <a:xfrm>
              <a:off x="5290" y="174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84" name="Oval 40"/>
            <p:cNvSpPr>
              <a:spLocks noChangeAspect="1" noChangeArrowheads="1"/>
            </p:cNvSpPr>
            <p:nvPr/>
          </p:nvSpPr>
          <p:spPr bwMode="auto">
            <a:xfrm>
              <a:off x="5337"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85" name="Oval 41"/>
            <p:cNvSpPr>
              <a:spLocks noChangeAspect="1" noChangeArrowheads="1"/>
            </p:cNvSpPr>
            <p:nvPr/>
          </p:nvSpPr>
          <p:spPr bwMode="auto">
            <a:xfrm>
              <a:off x="5414"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86" name="Oval 42"/>
            <p:cNvSpPr>
              <a:spLocks noChangeAspect="1" noChangeArrowheads="1"/>
            </p:cNvSpPr>
            <p:nvPr/>
          </p:nvSpPr>
          <p:spPr bwMode="auto">
            <a:xfrm>
              <a:off x="5261"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87" name="Oval 43"/>
            <p:cNvSpPr>
              <a:spLocks noChangeAspect="1" noChangeArrowheads="1"/>
            </p:cNvSpPr>
            <p:nvPr/>
          </p:nvSpPr>
          <p:spPr bwMode="auto">
            <a:xfrm>
              <a:off x="5338" y="2184"/>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88" name="Oval 44"/>
            <p:cNvSpPr>
              <a:spLocks noChangeAspect="1" noChangeArrowheads="1"/>
            </p:cNvSpPr>
            <p:nvPr/>
          </p:nvSpPr>
          <p:spPr bwMode="auto">
            <a:xfrm>
              <a:off x="5472" y="217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89" name="Oval 45"/>
            <p:cNvSpPr>
              <a:spLocks noChangeAspect="1" noChangeArrowheads="1"/>
            </p:cNvSpPr>
            <p:nvPr/>
          </p:nvSpPr>
          <p:spPr bwMode="auto">
            <a:xfrm>
              <a:off x="4454" y="1637"/>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90" name="Oval 46"/>
            <p:cNvSpPr>
              <a:spLocks noChangeAspect="1" noChangeArrowheads="1"/>
            </p:cNvSpPr>
            <p:nvPr/>
          </p:nvSpPr>
          <p:spPr bwMode="auto">
            <a:xfrm>
              <a:off x="4416"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91" name="Oval 47"/>
            <p:cNvSpPr>
              <a:spLocks noChangeAspect="1" noChangeArrowheads="1"/>
            </p:cNvSpPr>
            <p:nvPr/>
          </p:nvSpPr>
          <p:spPr bwMode="auto">
            <a:xfrm>
              <a:off x="4531" y="1714"/>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92" name="Oval 48"/>
            <p:cNvSpPr>
              <a:spLocks noChangeAspect="1" noChangeArrowheads="1"/>
            </p:cNvSpPr>
            <p:nvPr/>
          </p:nvSpPr>
          <p:spPr bwMode="auto">
            <a:xfrm>
              <a:off x="457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93" name="Oval 49"/>
            <p:cNvSpPr>
              <a:spLocks noChangeAspect="1" noChangeArrowheads="1"/>
            </p:cNvSpPr>
            <p:nvPr/>
          </p:nvSpPr>
          <p:spPr bwMode="auto">
            <a:xfrm>
              <a:off x="4320" y="1752"/>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94" name="Oval 50"/>
            <p:cNvSpPr>
              <a:spLocks noChangeAspect="1" noChangeArrowheads="1"/>
            </p:cNvSpPr>
            <p:nvPr/>
          </p:nvSpPr>
          <p:spPr bwMode="auto">
            <a:xfrm>
              <a:off x="4762"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95" name="Oval 51"/>
            <p:cNvSpPr>
              <a:spLocks noChangeAspect="1" noChangeArrowheads="1"/>
            </p:cNvSpPr>
            <p:nvPr/>
          </p:nvSpPr>
          <p:spPr bwMode="auto">
            <a:xfrm>
              <a:off x="4358" y="1810"/>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96" name="Oval 52"/>
            <p:cNvSpPr>
              <a:spLocks noChangeAspect="1" noChangeArrowheads="1"/>
            </p:cNvSpPr>
            <p:nvPr/>
          </p:nvSpPr>
          <p:spPr bwMode="auto">
            <a:xfrm>
              <a:off x="4723" y="190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97" name="Oval 53"/>
            <p:cNvSpPr>
              <a:spLocks noChangeAspect="1" noChangeArrowheads="1"/>
            </p:cNvSpPr>
            <p:nvPr/>
          </p:nvSpPr>
          <p:spPr bwMode="auto">
            <a:xfrm>
              <a:off x="4665" y="198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98" name="Oval 54"/>
            <p:cNvSpPr>
              <a:spLocks noChangeAspect="1" noChangeArrowheads="1"/>
            </p:cNvSpPr>
            <p:nvPr/>
          </p:nvSpPr>
          <p:spPr bwMode="auto">
            <a:xfrm>
              <a:off x="4762" y="193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99" name="Oval 55"/>
            <p:cNvSpPr>
              <a:spLocks noChangeAspect="1" noChangeArrowheads="1"/>
            </p:cNvSpPr>
            <p:nvPr/>
          </p:nvSpPr>
          <p:spPr bwMode="auto">
            <a:xfrm>
              <a:off x="4742" y="211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00" name="Oval 56"/>
            <p:cNvSpPr>
              <a:spLocks noChangeAspect="1" noChangeArrowheads="1"/>
            </p:cNvSpPr>
            <p:nvPr/>
          </p:nvSpPr>
          <p:spPr bwMode="auto">
            <a:xfrm>
              <a:off x="4877" y="1983"/>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01" name="Oval 57"/>
            <p:cNvSpPr>
              <a:spLocks noChangeAspect="1" noChangeArrowheads="1"/>
            </p:cNvSpPr>
            <p:nvPr/>
          </p:nvSpPr>
          <p:spPr bwMode="auto">
            <a:xfrm>
              <a:off x="4877"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02" name="Oval 58"/>
            <p:cNvSpPr>
              <a:spLocks noChangeAspect="1" noChangeArrowheads="1"/>
            </p:cNvSpPr>
            <p:nvPr/>
          </p:nvSpPr>
          <p:spPr bwMode="auto">
            <a:xfrm>
              <a:off x="4819" y="1868"/>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03" name="Oval 59"/>
            <p:cNvSpPr>
              <a:spLocks noChangeAspect="1" noChangeArrowheads="1"/>
            </p:cNvSpPr>
            <p:nvPr/>
          </p:nvSpPr>
          <p:spPr bwMode="auto">
            <a:xfrm>
              <a:off x="5011" y="213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04" name="Oval 60"/>
            <p:cNvSpPr>
              <a:spLocks noChangeAspect="1" noChangeArrowheads="1"/>
            </p:cNvSpPr>
            <p:nvPr/>
          </p:nvSpPr>
          <p:spPr bwMode="auto">
            <a:xfrm>
              <a:off x="5030" y="2213"/>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05" name="Oval 61"/>
            <p:cNvSpPr>
              <a:spLocks noChangeAspect="1" noChangeArrowheads="1"/>
            </p:cNvSpPr>
            <p:nvPr/>
          </p:nvSpPr>
          <p:spPr bwMode="auto">
            <a:xfrm>
              <a:off x="5165" y="1637"/>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06" name="Oval 62"/>
            <p:cNvSpPr>
              <a:spLocks noChangeAspect="1" noChangeArrowheads="1"/>
            </p:cNvSpPr>
            <p:nvPr/>
          </p:nvSpPr>
          <p:spPr bwMode="auto">
            <a:xfrm>
              <a:off x="4838" y="1695"/>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07" name="Oval 63"/>
            <p:cNvSpPr>
              <a:spLocks noChangeAspect="1" noChangeArrowheads="1"/>
            </p:cNvSpPr>
            <p:nvPr/>
          </p:nvSpPr>
          <p:spPr bwMode="auto">
            <a:xfrm>
              <a:off x="4838" y="1772"/>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08" name="Oval 64"/>
            <p:cNvSpPr>
              <a:spLocks noChangeAspect="1" noChangeArrowheads="1"/>
            </p:cNvSpPr>
            <p:nvPr/>
          </p:nvSpPr>
          <p:spPr bwMode="auto">
            <a:xfrm>
              <a:off x="4838" y="1868"/>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09" name="Oval 65"/>
            <p:cNvSpPr>
              <a:spLocks noChangeAspect="1" noChangeArrowheads="1"/>
            </p:cNvSpPr>
            <p:nvPr/>
          </p:nvSpPr>
          <p:spPr bwMode="auto">
            <a:xfrm>
              <a:off x="5088"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10" name="Oval 66"/>
            <p:cNvSpPr>
              <a:spLocks noChangeAspect="1" noChangeArrowheads="1"/>
            </p:cNvSpPr>
            <p:nvPr/>
          </p:nvSpPr>
          <p:spPr bwMode="auto">
            <a:xfrm>
              <a:off x="4992" y="1848"/>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11" name="Oval 67"/>
            <p:cNvSpPr>
              <a:spLocks noChangeAspect="1" noChangeArrowheads="1"/>
            </p:cNvSpPr>
            <p:nvPr/>
          </p:nvSpPr>
          <p:spPr bwMode="auto">
            <a:xfrm>
              <a:off x="5030" y="1887"/>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12" name="Oval 68"/>
            <p:cNvSpPr>
              <a:spLocks noChangeAspect="1" noChangeArrowheads="1"/>
            </p:cNvSpPr>
            <p:nvPr/>
          </p:nvSpPr>
          <p:spPr bwMode="auto">
            <a:xfrm>
              <a:off x="5107" y="1829"/>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13" name="Oval 69"/>
            <p:cNvSpPr>
              <a:spLocks noChangeAspect="1" noChangeArrowheads="1"/>
            </p:cNvSpPr>
            <p:nvPr/>
          </p:nvSpPr>
          <p:spPr bwMode="auto">
            <a:xfrm>
              <a:off x="5146" y="1944"/>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14" name="Oval 70"/>
            <p:cNvSpPr>
              <a:spLocks noChangeAspect="1" noChangeArrowheads="1"/>
            </p:cNvSpPr>
            <p:nvPr/>
          </p:nvSpPr>
          <p:spPr bwMode="auto">
            <a:xfrm>
              <a:off x="5011" y="2002"/>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15" name="Oval 71"/>
            <p:cNvSpPr>
              <a:spLocks noChangeAspect="1" noChangeArrowheads="1"/>
            </p:cNvSpPr>
            <p:nvPr/>
          </p:nvSpPr>
          <p:spPr bwMode="auto">
            <a:xfrm>
              <a:off x="5184" y="2040"/>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16" name="Oval 72"/>
            <p:cNvSpPr>
              <a:spLocks noChangeAspect="1" noChangeArrowheads="1"/>
            </p:cNvSpPr>
            <p:nvPr/>
          </p:nvSpPr>
          <p:spPr bwMode="auto">
            <a:xfrm>
              <a:off x="5261" y="198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17" name="Oval 73"/>
            <p:cNvSpPr>
              <a:spLocks noChangeAspect="1" noChangeArrowheads="1"/>
            </p:cNvSpPr>
            <p:nvPr/>
          </p:nvSpPr>
          <p:spPr bwMode="auto">
            <a:xfrm>
              <a:off x="5203" y="215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18" name="Oval 74"/>
            <p:cNvSpPr>
              <a:spLocks noChangeAspect="1" noChangeArrowheads="1"/>
            </p:cNvSpPr>
            <p:nvPr/>
          </p:nvSpPr>
          <p:spPr bwMode="auto">
            <a:xfrm>
              <a:off x="5337" y="2079"/>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19" name="Oval 75"/>
            <p:cNvSpPr>
              <a:spLocks noChangeAspect="1" noChangeArrowheads="1"/>
            </p:cNvSpPr>
            <p:nvPr/>
          </p:nvSpPr>
          <p:spPr bwMode="auto">
            <a:xfrm>
              <a:off x="5414"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20" name="Oval 76"/>
            <p:cNvSpPr>
              <a:spLocks noChangeAspect="1" noChangeArrowheads="1"/>
            </p:cNvSpPr>
            <p:nvPr/>
          </p:nvSpPr>
          <p:spPr bwMode="auto">
            <a:xfrm>
              <a:off x="5203" y="1676"/>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21" name="Oval 77"/>
            <p:cNvSpPr>
              <a:spLocks noChangeAspect="1" noChangeArrowheads="1"/>
            </p:cNvSpPr>
            <p:nvPr/>
          </p:nvSpPr>
          <p:spPr bwMode="auto">
            <a:xfrm>
              <a:off x="5261" y="1656"/>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22" name="Oval 78"/>
            <p:cNvSpPr>
              <a:spLocks noChangeAspect="1" noChangeArrowheads="1"/>
            </p:cNvSpPr>
            <p:nvPr/>
          </p:nvSpPr>
          <p:spPr bwMode="auto">
            <a:xfrm>
              <a:off x="5414" y="1695"/>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23" name="Oval 79"/>
            <p:cNvSpPr>
              <a:spLocks noChangeAspect="1" noChangeArrowheads="1"/>
            </p:cNvSpPr>
            <p:nvPr/>
          </p:nvSpPr>
          <p:spPr bwMode="auto">
            <a:xfrm>
              <a:off x="5222"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24" name="Oval 80"/>
            <p:cNvSpPr>
              <a:spLocks noChangeAspect="1" noChangeArrowheads="1"/>
            </p:cNvSpPr>
            <p:nvPr/>
          </p:nvSpPr>
          <p:spPr bwMode="auto">
            <a:xfrm>
              <a:off x="5356" y="1829"/>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25" name="Oval 81"/>
            <p:cNvSpPr>
              <a:spLocks noChangeAspect="1" noChangeArrowheads="1"/>
            </p:cNvSpPr>
            <p:nvPr/>
          </p:nvSpPr>
          <p:spPr bwMode="auto">
            <a:xfrm>
              <a:off x="5433" y="1791"/>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26" name="Oval 82"/>
            <p:cNvSpPr>
              <a:spLocks noChangeAspect="1" noChangeArrowheads="1"/>
            </p:cNvSpPr>
            <p:nvPr/>
          </p:nvSpPr>
          <p:spPr bwMode="auto">
            <a:xfrm>
              <a:off x="5433" y="1906"/>
              <a:ext cx="39"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27" name="Oval 83"/>
            <p:cNvSpPr>
              <a:spLocks noChangeAspect="1" noChangeArrowheads="1"/>
            </p:cNvSpPr>
            <p:nvPr/>
          </p:nvSpPr>
          <p:spPr bwMode="auto">
            <a:xfrm>
              <a:off x="4320"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28" name="Oval 84"/>
            <p:cNvSpPr>
              <a:spLocks noChangeAspect="1" noChangeArrowheads="1"/>
            </p:cNvSpPr>
            <p:nvPr/>
          </p:nvSpPr>
          <p:spPr bwMode="auto">
            <a:xfrm>
              <a:off x="4512" y="2213"/>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29" name="Oval 85"/>
            <p:cNvSpPr>
              <a:spLocks noChangeAspect="1" noChangeArrowheads="1"/>
            </p:cNvSpPr>
            <p:nvPr/>
          </p:nvSpPr>
          <p:spPr bwMode="auto">
            <a:xfrm>
              <a:off x="4550" y="192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30" name="Oval 86"/>
            <p:cNvSpPr>
              <a:spLocks noChangeAspect="1" noChangeArrowheads="1"/>
            </p:cNvSpPr>
            <p:nvPr/>
          </p:nvSpPr>
          <p:spPr bwMode="auto">
            <a:xfrm>
              <a:off x="4512" y="1925"/>
              <a:ext cx="38"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31" name="Oval 87"/>
            <p:cNvSpPr>
              <a:spLocks noChangeAspect="1" noChangeArrowheads="1"/>
            </p:cNvSpPr>
            <p:nvPr/>
          </p:nvSpPr>
          <p:spPr bwMode="auto">
            <a:xfrm>
              <a:off x="4330" y="2079"/>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32" name="Oval 88"/>
            <p:cNvSpPr>
              <a:spLocks noChangeAspect="1" noChangeArrowheads="1"/>
            </p:cNvSpPr>
            <p:nvPr/>
          </p:nvSpPr>
          <p:spPr bwMode="auto">
            <a:xfrm>
              <a:off x="4580" y="2031"/>
              <a:ext cx="38" cy="38"/>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4033" name="Oval 89"/>
            <p:cNvSpPr>
              <a:spLocks noChangeAspect="1" noChangeArrowheads="1"/>
            </p:cNvSpPr>
            <p:nvPr/>
          </p:nvSpPr>
          <p:spPr bwMode="auto">
            <a:xfrm>
              <a:off x="4550" y="2155"/>
              <a:ext cx="39" cy="39"/>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grpSp>
      <p:sp>
        <p:nvSpPr>
          <p:cNvPr id="73731" name="AutoShape 90"/>
          <p:cNvSpPr>
            <a:spLocks noChangeAspect="1" noChangeArrowheads="1"/>
          </p:cNvSpPr>
          <p:nvPr/>
        </p:nvSpPr>
        <p:spPr bwMode="auto">
          <a:xfrm>
            <a:off x="3810000" y="1722438"/>
            <a:ext cx="2193925" cy="1096962"/>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3732" name="Oval 91"/>
          <p:cNvSpPr>
            <a:spLocks noChangeAspect="1" noChangeArrowheads="1"/>
          </p:cNvSpPr>
          <p:nvPr/>
        </p:nvSpPr>
        <p:spPr bwMode="auto">
          <a:xfrm>
            <a:off x="414337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33" name="Oval 92"/>
          <p:cNvSpPr>
            <a:spLocks noChangeAspect="1" noChangeArrowheads="1"/>
          </p:cNvSpPr>
          <p:nvPr/>
        </p:nvSpPr>
        <p:spPr bwMode="auto">
          <a:xfrm>
            <a:off x="4098925" y="22098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34" name="Oval 93"/>
          <p:cNvSpPr>
            <a:spLocks noChangeAspect="1" noChangeArrowheads="1"/>
          </p:cNvSpPr>
          <p:nvPr/>
        </p:nvSpPr>
        <p:spPr bwMode="auto">
          <a:xfrm>
            <a:off x="4448175" y="19351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35" name="Oval 94"/>
          <p:cNvSpPr>
            <a:spLocks noChangeAspect="1" noChangeArrowheads="1"/>
          </p:cNvSpPr>
          <p:nvPr/>
        </p:nvSpPr>
        <p:spPr bwMode="auto">
          <a:xfrm>
            <a:off x="4098925" y="20272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36" name="Oval 95"/>
          <p:cNvSpPr>
            <a:spLocks noChangeAspect="1" noChangeArrowheads="1"/>
          </p:cNvSpPr>
          <p:nvPr/>
        </p:nvSpPr>
        <p:spPr bwMode="auto">
          <a:xfrm>
            <a:off x="4387850"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37" name="Oval 96"/>
          <p:cNvSpPr>
            <a:spLocks noChangeAspect="1" noChangeArrowheads="1"/>
          </p:cNvSpPr>
          <p:nvPr/>
        </p:nvSpPr>
        <p:spPr bwMode="auto">
          <a:xfrm>
            <a:off x="4937125" y="2362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38" name="Oval 97"/>
          <p:cNvSpPr>
            <a:spLocks noChangeAspect="1" noChangeArrowheads="1"/>
          </p:cNvSpPr>
          <p:nvPr/>
        </p:nvSpPr>
        <p:spPr bwMode="auto">
          <a:xfrm>
            <a:off x="4205288" y="20113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39" name="Oval 98"/>
          <p:cNvSpPr>
            <a:spLocks noChangeAspect="1" noChangeArrowheads="1"/>
          </p:cNvSpPr>
          <p:nvPr/>
        </p:nvSpPr>
        <p:spPr bwMode="auto">
          <a:xfrm>
            <a:off x="4175125" y="24384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40" name="Oval 99"/>
          <p:cNvSpPr>
            <a:spLocks noChangeAspect="1" noChangeArrowheads="1"/>
          </p:cNvSpPr>
          <p:nvPr/>
        </p:nvSpPr>
        <p:spPr bwMode="auto">
          <a:xfrm>
            <a:off x="4235450"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41" name="Oval 100"/>
          <p:cNvSpPr>
            <a:spLocks noChangeAspect="1" noChangeArrowheads="1"/>
          </p:cNvSpPr>
          <p:nvPr/>
        </p:nvSpPr>
        <p:spPr bwMode="auto">
          <a:xfrm>
            <a:off x="429577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42" name="Oval 101"/>
          <p:cNvSpPr>
            <a:spLocks noChangeAspect="1" noChangeArrowheads="1"/>
          </p:cNvSpPr>
          <p:nvPr/>
        </p:nvSpPr>
        <p:spPr bwMode="auto">
          <a:xfrm>
            <a:off x="4159250"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43" name="Oval 102"/>
          <p:cNvSpPr>
            <a:spLocks noChangeAspect="1" noChangeArrowheads="1"/>
          </p:cNvSpPr>
          <p:nvPr/>
        </p:nvSpPr>
        <p:spPr bwMode="auto">
          <a:xfrm>
            <a:off x="4357688"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44" name="Oval 103"/>
          <p:cNvSpPr>
            <a:spLocks noChangeAspect="1" noChangeArrowheads="1"/>
          </p:cNvSpPr>
          <p:nvPr/>
        </p:nvSpPr>
        <p:spPr bwMode="auto">
          <a:xfrm>
            <a:off x="4327525" y="183038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45" name="Oval 104"/>
          <p:cNvSpPr>
            <a:spLocks noChangeAspect="1" noChangeArrowheads="1"/>
          </p:cNvSpPr>
          <p:nvPr/>
        </p:nvSpPr>
        <p:spPr bwMode="auto">
          <a:xfrm>
            <a:off x="4265613" y="20431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46" name="Oval 105"/>
          <p:cNvSpPr>
            <a:spLocks noChangeAspect="1" noChangeArrowheads="1"/>
          </p:cNvSpPr>
          <p:nvPr/>
        </p:nvSpPr>
        <p:spPr bwMode="auto">
          <a:xfrm>
            <a:off x="3944938" y="18145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47" name="Oval 106"/>
          <p:cNvSpPr>
            <a:spLocks noChangeAspect="1" noChangeArrowheads="1"/>
          </p:cNvSpPr>
          <p:nvPr/>
        </p:nvSpPr>
        <p:spPr bwMode="auto">
          <a:xfrm>
            <a:off x="42513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48" name="Oval 107"/>
          <p:cNvSpPr>
            <a:spLocks noChangeAspect="1" noChangeArrowheads="1"/>
          </p:cNvSpPr>
          <p:nvPr/>
        </p:nvSpPr>
        <p:spPr bwMode="auto">
          <a:xfrm>
            <a:off x="4235450" y="1905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49" name="Oval 108"/>
          <p:cNvSpPr>
            <a:spLocks noChangeAspect="1" noChangeArrowheads="1"/>
          </p:cNvSpPr>
          <p:nvPr/>
        </p:nvSpPr>
        <p:spPr bwMode="auto">
          <a:xfrm>
            <a:off x="4037013"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50" name="Oval 109"/>
          <p:cNvSpPr>
            <a:spLocks noChangeAspect="1" noChangeArrowheads="1"/>
          </p:cNvSpPr>
          <p:nvPr/>
        </p:nvSpPr>
        <p:spPr bwMode="auto">
          <a:xfrm>
            <a:off x="4083050" y="18748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51" name="Oval 110"/>
          <p:cNvSpPr>
            <a:spLocks noChangeAspect="1" noChangeArrowheads="1"/>
          </p:cNvSpPr>
          <p:nvPr/>
        </p:nvSpPr>
        <p:spPr bwMode="auto">
          <a:xfrm>
            <a:off x="4083050"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52" name="Oval 111"/>
          <p:cNvSpPr>
            <a:spLocks noChangeAspect="1" noChangeArrowheads="1"/>
          </p:cNvSpPr>
          <p:nvPr/>
        </p:nvSpPr>
        <p:spPr bwMode="auto">
          <a:xfrm>
            <a:off x="4448175" y="186055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53" name="Oval 112"/>
          <p:cNvSpPr>
            <a:spLocks noChangeAspect="1" noChangeArrowheads="1"/>
          </p:cNvSpPr>
          <p:nvPr/>
        </p:nvSpPr>
        <p:spPr bwMode="auto">
          <a:xfrm>
            <a:off x="4327525" y="18605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54" name="Oval 113"/>
          <p:cNvSpPr>
            <a:spLocks noChangeAspect="1" noChangeArrowheads="1"/>
          </p:cNvSpPr>
          <p:nvPr/>
        </p:nvSpPr>
        <p:spPr bwMode="auto">
          <a:xfrm>
            <a:off x="5013325" y="21336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55" name="Oval 114"/>
          <p:cNvSpPr>
            <a:spLocks noChangeAspect="1" noChangeArrowheads="1"/>
          </p:cNvSpPr>
          <p:nvPr/>
        </p:nvSpPr>
        <p:spPr bwMode="auto">
          <a:xfrm>
            <a:off x="4205288" y="18907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56" name="Oval 115"/>
          <p:cNvSpPr>
            <a:spLocks noChangeAspect="1" noChangeArrowheads="1"/>
          </p:cNvSpPr>
          <p:nvPr/>
        </p:nvSpPr>
        <p:spPr bwMode="auto">
          <a:xfrm>
            <a:off x="4235450" y="17986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57" name="Oval 116"/>
          <p:cNvSpPr>
            <a:spLocks noChangeAspect="1" noChangeArrowheads="1"/>
          </p:cNvSpPr>
          <p:nvPr/>
        </p:nvSpPr>
        <p:spPr bwMode="auto">
          <a:xfrm>
            <a:off x="4098925" y="1981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58" name="Oval 117"/>
          <p:cNvSpPr>
            <a:spLocks noChangeAspect="1" noChangeArrowheads="1"/>
          </p:cNvSpPr>
          <p:nvPr/>
        </p:nvSpPr>
        <p:spPr bwMode="auto">
          <a:xfrm>
            <a:off x="4418013"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59" name="Oval 118"/>
          <p:cNvSpPr>
            <a:spLocks noChangeAspect="1" noChangeArrowheads="1"/>
          </p:cNvSpPr>
          <p:nvPr/>
        </p:nvSpPr>
        <p:spPr bwMode="auto">
          <a:xfrm>
            <a:off x="4235450" y="18145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60" name="Oval 119"/>
          <p:cNvSpPr>
            <a:spLocks noChangeAspect="1" noChangeArrowheads="1"/>
          </p:cNvSpPr>
          <p:nvPr/>
        </p:nvSpPr>
        <p:spPr bwMode="auto">
          <a:xfrm>
            <a:off x="4006850" y="18446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61" name="Oval 120"/>
          <p:cNvSpPr>
            <a:spLocks noChangeAspect="1" noChangeArrowheads="1"/>
          </p:cNvSpPr>
          <p:nvPr/>
        </p:nvSpPr>
        <p:spPr bwMode="auto">
          <a:xfrm>
            <a:off x="4083050"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62" name="Oval 121"/>
          <p:cNvSpPr>
            <a:spLocks noChangeAspect="1" noChangeArrowheads="1"/>
          </p:cNvSpPr>
          <p:nvPr/>
        </p:nvSpPr>
        <p:spPr bwMode="auto">
          <a:xfrm>
            <a:off x="4311650"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63" name="Oval 122"/>
          <p:cNvSpPr>
            <a:spLocks noChangeAspect="1" noChangeArrowheads="1"/>
          </p:cNvSpPr>
          <p:nvPr/>
        </p:nvSpPr>
        <p:spPr bwMode="auto">
          <a:xfrm>
            <a:off x="4632325" y="22098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64" name="Oval 123"/>
          <p:cNvSpPr>
            <a:spLocks noChangeAspect="1" noChangeArrowheads="1"/>
          </p:cNvSpPr>
          <p:nvPr/>
        </p:nvSpPr>
        <p:spPr bwMode="auto">
          <a:xfrm>
            <a:off x="4221163" y="19208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65" name="Oval 124"/>
          <p:cNvSpPr>
            <a:spLocks noChangeAspect="1" noChangeArrowheads="1"/>
          </p:cNvSpPr>
          <p:nvPr/>
        </p:nvSpPr>
        <p:spPr bwMode="auto">
          <a:xfrm>
            <a:off x="4632325" y="19050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66" name="Oval 125"/>
          <p:cNvSpPr>
            <a:spLocks noChangeAspect="1" noChangeArrowheads="1"/>
          </p:cNvSpPr>
          <p:nvPr/>
        </p:nvSpPr>
        <p:spPr bwMode="auto">
          <a:xfrm>
            <a:off x="46323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67" name="Oval 126"/>
          <p:cNvSpPr>
            <a:spLocks noChangeAspect="1" noChangeArrowheads="1"/>
          </p:cNvSpPr>
          <p:nvPr/>
        </p:nvSpPr>
        <p:spPr bwMode="auto">
          <a:xfrm>
            <a:off x="4327525" y="22098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68" name="Oval 127"/>
          <p:cNvSpPr>
            <a:spLocks noChangeAspect="1" noChangeArrowheads="1"/>
          </p:cNvSpPr>
          <p:nvPr/>
        </p:nvSpPr>
        <p:spPr bwMode="auto">
          <a:xfrm>
            <a:off x="4784725" y="2362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69" name="Oval 128"/>
          <p:cNvSpPr>
            <a:spLocks noChangeAspect="1" noChangeArrowheads="1"/>
          </p:cNvSpPr>
          <p:nvPr/>
        </p:nvSpPr>
        <p:spPr bwMode="auto">
          <a:xfrm>
            <a:off x="4325938"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70" name="Oval 129"/>
          <p:cNvSpPr>
            <a:spLocks noChangeAspect="1" noChangeArrowheads="1"/>
          </p:cNvSpPr>
          <p:nvPr/>
        </p:nvSpPr>
        <p:spPr bwMode="auto">
          <a:xfrm>
            <a:off x="5165725" y="1828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71" name="Oval 130"/>
          <p:cNvSpPr>
            <a:spLocks noChangeAspect="1" noChangeArrowheads="1"/>
          </p:cNvSpPr>
          <p:nvPr/>
        </p:nvSpPr>
        <p:spPr bwMode="auto">
          <a:xfrm>
            <a:off x="4418013" y="19510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72" name="Oval 131"/>
          <p:cNvSpPr>
            <a:spLocks noChangeAspect="1" noChangeArrowheads="1"/>
          </p:cNvSpPr>
          <p:nvPr/>
        </p:nvSpPr>
        <p:spPr bwMode="auto">
          <a:xfrm>
            <a:off x="4479925" y="20129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73" name="Oval 132"/>
          <p:cNvSpPr>
            <a:spLocks noChangeAspect="1" noChangeArrowheads="1"/>
          </p:cNvSpPr>
          <p:nvPr/>
        </p:nvSpPr>
        <p:spPr bwMode="auto">
          <a:xfrm>
            <a:off x="4295775" y="17526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74" name="Oval 133"/>
          <p:cNvSpPr>
            <a:spLocks noChangeAspect="1" noChangeArrowheads="1"/>
          </p:cNvSpPr>
          <p:nvPr/>
        </p:nvSpPr>
        <p:spPr bwMode="auto">
          <a:xfrm>
            <a:off x="4235450"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75" name="Oval 134"/>
          <p:cNvSpPr>
            <a:spLocks noChangeAspect="1" noChangeArrowheads="1"/>
          </p:cNvSpPr>
          <p:nvPr/>
        </p:nvSpPr>
        <p:spPr bwMode="auto">
          <a:xfrm>
            <a:off x="4418013" y="187483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76" name="Oval 135"/>
          <p:cNvSpPr>
            <a:spLocks noChangeAspect="1" noChangeArrowheads="1"/>
          </p:cNvSpPr>
          <p:nvPr/>
        </p:nvSpPr>
        <p:spPr bwMode="auto">
          <a:xfrm>
            <a:off x="44799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77" name="Oval 136"/>
          <p:cNvSpPr>
            <a:spLocks noChangeAspect="1" noChangeArrowheads="1"/>
          </p:cNvSpPr>
          <p:nvPr/>
        </p:nvSpPr>
        <p:spPr bwMode="auto">
          <a:xfrm>
            <a:off x="4022725" y="2286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78" name="Oval 137"/>
          <p:cNvSpPr>
            <a:spLocks noChangeAspect="1" noChangeArrowheads="1"/>
          </p:cNvSpPr>
          <p:nvPr/>
        </p:nvSpPr>
        <p:spPr bwMode="auto">
          <a:xfrm>
            <a:off x="4708525" y="19812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79" name="Oval 138"/>
          <p:cNvSpPr>
            <a:spLocks noChangeAspect="1" noChangeArrowheads="1"/>
          </p:cNvSpPr>
          <p:nvPr/>
        </p:nvSpPr>
        <p:spPr bwMode="auto">
          <a:xfrm>
            <a:off x="4143375"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80" name="Oval 139"/>
          <p:cNvSpPr>
            <a:spLocks noChangeAspect="1" noChangeArrowheads="1"/>
          </p:cNvSpPr>
          <p:nvPr/>
        </p:nvSpPr>
        <p:spPr bwMode="auto">
          <a:xfrm>
            <a:off x="4251325" y="1874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81" name="Oval 140"/>
          <p:cNvSpPr>
            <a:spLocks noChangeAspect="1" noChangeArrowheads="1"/>
          </p:cNvSpPr>
          <p:nvPr/>
        </p:nvSpPr>
        <p:spPr bwMode="auto">
          <a:xfrm>
            <a:off x="4159250" y="19970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82" name="Oval 141"/>
          <p:cNvSpPr>
            <a:spLocks noChangeAspect="1" noChangeArrowheads="1"/>
          </p:cNvSpPr>
          <p:nvPr/>
        </p:nvSpPr>
        <p:spPr bwMode="auto">
          <a:xfrm>
            <a:off x="4479925" y="20574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83" name="Oval 142"/>
          <p:cNvSpPr>
            <a:spLocks noChangeAspect="1" noChangeArrowheads="1"/>
          </p:cNvSpPr>
          <p:nvPr/>
        </p:nvSpPr>
        <p:spPr bwMode="auto">
          <a:xfrm>
            <a:off x="5241925" y="19050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84" name="Oval 143"/>
          <p:cNvSpPr>
            <a:spLocks noChangeAspect="1" noChangeArrowheads="1"/>
          </p:cNvSpPr>
          <p:nvPr/>
        </p:nvSpPr>
        <p:spPr bwMode="auto">
          <a:xfrm>
            <a:off x="4632325" y="2286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85" name="Oval 144"/>
          <p:cNvSpPr>
            <a:spLocks noChangeAspect="1" noChangeArrowheads="1"/>
          </p:cNvSpPr>
          <p:nvPr/>
        </p:nvSpPr>
        <p:spPr bwMode="auto">
          <a:xfrm>
            <a:off x="4556125" y="2286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86" name="Oval 145"/>
          <p:cNvSpPr>
            <a:spLocks noChangeAspect="1" noChangeArrowheads="1"/>
          </p:cNvSpPr>
          <p:nvPr/>
        </p:nvSpPr>
        <p:spPr bwMode="auto">
          <a:xfrm>
            <a:off x="4784725" y="1981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87" name="Oval 146"/>
          <p:cNvSpPr>
            <a:spLocks noChangeAspect="1" noChangeArrowheads="1"/>
          </p:cNvSpPr>
          <p:nvPr/>
        </p:nvSpPr>
        <p:spPr bwMode="auto">
          <a:xfrm>
            <a:off x="4937125" y="20574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88" name="Oval 147"/>
          <p:cNvSpPr>
            <a:spLocks noChangeAspect="1" noChangeArrowheads="1"/>
          </p:cNvSpPr>
          <p:nvPr/>
        </p:nvSpPr>
        <p:spPr bwMode="auto">
          <a:xfrm>
            <a:off x="4556125" y="1981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89" name="Oval 148"/>
          <p:cNvSpPr>
            <a:spLocks noChangeAspect="1" noChangeArrowheads="1"/>
          </p:cNvSpPr>
          <p:nvPr/>
        </p:nvSpPr>
        <p:spPr bwMode="auto">
          <a:xfrm>
            <a:off x="4159250" y="1752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90" name="Oval 149"/>
          <p:cNvSpPr>
            <a:spLocks noChangeAspect="1" noChangeArrowheads="1"/>
          </p:cNvSpPr>
          <p:nvPr/>
        </p:nvSpPr>
        <p:spPr bwMode="auto">
          <a:xfrm>
            <a:off x="4327525" y="2438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91" name="Oval 150"/>
          <p:cNvSpPr>
            <a:spLocks noChangeAspect="1" noChangeArrowheads="1"/>
          </p:cNvSpPr>
          <p:nvPr/>
        </p:nvSpPr>
        <p:spPr bwMode="auto">
          <a:xfrm>
            <a:off x="4175125" y="2362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92" name="Oval 151"/>
          <p:cNvSpPr>
            <a:spLocks noChangeAspect="1" noChangeArrowheads="1"/>
          </p:cNvSpPr>
          <p:nvPr/>
        </p:nvSpPr>
        <p:spPr bwMode="auto">
          <a:xfrm>
            <a:off x="4708525" y="18288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93" name="Oval 152"/>
          <p:cNvSpPr>
            <a:spLocks noChangeAspect="1" noChangeArrowheads="1"/>
          </p:cNvSpPr>
          <p:nvPr/>
        </p:nvSpPr>
        <p:spPr bwMode="auto">
          <a:xfrm>
            <a:off x="3946525"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94" name="Oval 153"/>
          <p:cNvSpPr>
            <a:spLocks noChangeAspect="1" noChangeArrowheads="1"/>
          </p:cNvSpPr>
          <p:nvPr/>
        </p:nvSpPr>
        <p:spPr bwMode="auto">
          <a:xfrm>
            <a:off x="4357688"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95" name="Oval 154"/>
          <p:cNvSpPr>
            <a:spLocks noChangeAspect="1" noChangeArrowheads="1"/>
          </p:cNvSpPr>
          <p:nvPr/>
        </p:nvSpPr>
        <p:spPr bwMode="auto">
          <a:xfrm>
            <a:off x="4418013" y="1860550"/>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96" name="Oval 155"/>
          <p:cNvSpPr>
            <a:spLocks noChangeAspect="1" noChangeArrowheads="1"/>
          </p:cNvSpPr>
          <p:nvPr/>
        </p:nvSpPr>
        <p:spPr bwMode="auto">
          <a:xfrm>
            <a:off x="5165725" y="2133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97" name="Oval 156"/>
          <p:cNvSpPr>
            <a:spLocks noChangeAspect="1" noChangeArrowheads="1"/>
          </p:cNvSpPr>
          <p:nvPr/>
        </p:nvSpPr>
        <p:spPr bwMode="auto">
          <a:xfrm>
            <a:off x="4251325" y="2514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98" name="Oval 157"/>
          <p:cNvSpPr>
            <a:spLocks noChangeAspect="1" noChangeArrowheads="1"/>
          </p:cNvSpPr>
          <p:nvPr/>
        </p:nvSpPr>
        <p:spPr bwMode="auto">
          <a:xfrm>
            <a:off x="4371975"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799" name="Oval 158"/>
          <p:cNvSpPr>
            <a:spLocks noChangeAspect="1" noChangeArrowheads="1"/>
          </p:cNvSpPr>
          <p:nvPr/>
        </p:nvSpPr>
        <p:spPr bwMode="auto">
          <a:xfrm>
            <a:off x="4251325" y="18891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00" name="Oval 159"/>
          <p:cNvSpPr>
            <a:spLocks noChangeAspect="1" noChangeArrowheads="1"/>
          </p:cNvSpPr>
          <p:nvPr/>
        </p:nvSpPr>
        <p:spPr bwMode="auto">
          <a:xfrm>
            <a:off x="5394325" y="18288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01" name="Oval 160"/>
          <p:cNvSpPr>
            <a:spLocks noChangeAspect="1" noChangeArrowheads="1"/>
          </p:cNvSpPr>
          <p:nvPr/>
        </p:nvSpPr>
        <p:spPr bwMode="auto">
          <a:xfrm>
            <a:off x="4052888" y="19812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02" name="Oval 161"/>
          <p:cNvSpPr>
            <a:spLocks noChangeAspect="1" noChangeArrowheads="1"/>
          </p:cNvSpPr>
          <p:nvPr/>
        </p:nvSpPr>
        <p:spPr bwMode="auto">
          <a:xfrm>
            <a:off x="4784725" y="22098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03" name="Oval 162"/>
          <p:cNvSpPr>
            <a:spLocks noChangeAspect="1" noChangeArrowheads="1"/>
          </p:cNvSpPr>
          <p:nvPr/>
        </p:nvSpPr>
        <p:spPr bwMode="auto">
          <a:xfrm>
            <a:off x="5470525" y="24384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04" name="Oval 163"/>
          <p:cNvSpPr>
            <a:spLocks noChangeAspect="1" noChangeArrowheads="1"/>
          </p:cNvSpPr>
          <p:nvPr/>
        </p:nvSpPr>
        <p:spPr bwMode="auto">
          <a:xfrm>
            <a:off x="4098925" y="2362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05" name="Oval 164"/>
          <p:cNvSpPr>
            <a:spLocks noChangeAspect="1" noChangeArrowheads="1"/>
          </p:cNvSpPr>
          <p:nvPr/>
        </p:nvSpPr>
        <p:spPr bwMode="auto">
          <a:xfrm>
            <a:off x="4860925" y="1828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06" name="Oval 165"/>
          <p:cNvSpPr>
            <a:spLocks noChangeAspect="1" noChangeArrowheads="1"/>
          </p:cNvSpPr>
          <p:nvPr/>
        </p:nvSpPr>
        <p:spPr bwMode="auto">
          <a:xfrm>
            <a:off x="5089525" y="25146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07" name="Oval 166"/>
          <p:cNvSpPr>
            <a:spLocks noChangeAspect="1" noChangeArrowheads="1"/>
          </p:cNvSpPr>
          <p:nvPr/>
        </p:nvSpPr>
        <p:spPr bwMode="auto">
          <a:xfrm>
            <a:off x="53181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08" name="Oval 167"/>
          <p:cNvSpPr>
            <a:spLocks noChangeAspect="1" noChangeArrowheads="1"/>
          </p:cNvSpPr>
          <p:nvPr/>
        </p:nvSpPr>
        <p:spPr bwMode="auto">
          <a:xfrm>
            <a:off x="4006850" y="20574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09" name="Oval 168"/>
          <p:cNvSpPr>
            <a:spLocks noChangeAspect="1" noChangeArrowheads="1"/>
          </p:cNvSpPr>
          <p:nvPr/>
        </p:nvSpPr>
        <p:spPr bwMode="auto">
          <a:xfrm>
            <a:off x="50133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10" name="Oval 169"/>
          <p:cNvSpPr>
            <a:spLocks noChangeAspect="1" noChangeArrowheads="1"/>
          </p:cNvSpPr>
          <p:nvPr/>
        </p:nvSpPr>
        <p:spPr bwMode="auto">
          <a:xfrm>
            <a:off x="56229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11" name="Oval 170"/>
          <p:cNvSpPr>
            <a:spLocks noChangeAspect="1" noChangeArrowheads="1"/>
          </p:cNvSpPr>
          <p:nvPr/>
        </p:nvSpPr>
        <p:spPr bwMode="auto">
          <a:xfrm>
            <a:off x="4083050" y="2209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12" name="Oval 171"/>
          <p:cNvSpPr>
            <a:spLocks noChangeAspect="1" noChangeArrowheads="1"/>
          </p:cNvSpPr>
          <p:nvPr/>
        </p:nvSpPr>
        <p:spPr bwMode="auto">
          <a:xfrm>
            <a:off x="4937125" y="19050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13" name="Oval 172"/>
          <p:cNvSpPr>
            <a:spLocks noChangeAspect="1" noChangeArrowheads="1"/>
          </p:cNvSpPr>
          <p:nvPr/>
        </p:nvSpPr>
        <p:spPr bwMode="auto">
          <a:xfrm>
            <a:off x="4251325" y="22860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14" name="Oval 173"/>
          <p:cNvSpPr>
            <a:spLocks noChangeAspect="1" noChangeArrowheads="1"/>
          </p:cNvSpPr>
          <p:nvPr/>
        </p:nvSpPr>
        <p:spPr bwMode="auto">
          <a:xfrm>
            <a:off x="3946525" y="2514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15" name="Oval 174"/>
          <p:cNvSpPr>
            <a:spLocks noChangeAspect="1" noChangeArrowheads="1"/>
          </p:cNvSpPr>
          <p:nvPr/>
        </p:nvSpPr>
        <p:spPr bwMode="auto">
          <a:xfrm>
            <a:off x="4632325" y="22098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16" name="Oval 175"/>
          <p:cNvSpPr>
            <a:spLocks noChangeAspect="1" noChangeArrowheads="1"/>
          </p:cNvSpPr>
          <p:nvPr/>
        </p:nvSpPr>
        <p:spPr bwMode="auto">
          <a:xfrm>
            <a:off x="4387850"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17" name="Oval 176"/>
          <p:cNvSpPr>
            <a:spLocks noChangeAspect="1" noChangeArrowheads="1"/>
          </p:cNvSpPr>
          <p:nvPr/>
        </p:nvSpPr>
        <p:spPr bwMode="auto">
          <a:xfrm>
            <a:off x="4403725" y="26670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18" name="AutoShape 177"/>
          <p:cNvSpPr>
            <a:spLocks noChangeAspect="1" noChangeArrowheads="1"/>
          </p:cNvSpPr>
          <p:nvPr/>
        </p:nvSpPr>
        <p:spPr bwMode="auto">
          <a:xfrm>
            <a:off x="838200" y="1722438"/>
            <a:ext cx="2193925" cy="1096962"/>
          </a:xfrm>
          <a:prstGeom prst="roundRect">
            <a:avLst>
              <a:gd name="adj" fmla="val 16667"/>
            </a:avLst>
          </a:prstGeom>
          <a:solidFill>
            <a:srgbClr val="FFFFCC"/>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FontTx/>
              <a:buNone/>
            </a:pPr>
            <a:endParaRPr lang="en-US" altLang="en-US" sz="1800">
              <a:solidFill>
                <a:srgbClr val="003399"/>
              </a:solidFill>
              <a:latin typeface="Times New Roman" pitchFamily="18" charset="0"/>
              <a:cs typeface="Arial" charset="0"/>
            </a:endParaRPr>
          </a:p>
        </p:txBody>
      </p:sp>
      <p:sp>
        <p:nvSpPr>
          <p:cNvPr id="73819" name="Oval 178"/>
          <p:cNvSpPr>
            <a:spLocks noChangeAspect="1" noChangeArrowheads="1"/>
          </p:cNvSpPr>
          <p:nvPr/>
        </p:nvSpPr>
        <p:spPr bwMode="auto">
          <a:xfrm>
            <a:off x="1111250"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20" name="Oval 179"/>
          <p:cNvSpPr>
            <a:spLocks noChangeAspect="1" noChangeArrowheads="1"/>
          </p:cNvSpPr>
          <p:nvPr/>
        </p:nvSpPr>
        <p:spPr bwMode="auto">
          <a:xfrm>
            <a:off x="958850" y="19351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21" name="Oval 180"/>
          <p:cNvSpPr>
            <a:spLocks noChangeAspect="1" noChangeArrowheads="1"/>
          </p:cNvSpPr>
          <p:nvPr/>
        </p:nvSpPr>
        <p:spPr bwMode="auto">
          <a:xfrm>
            <a:off x="1416050" y="19351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22" name="Oval 181"/>
          <p:cNvSpPr>
            <a:spLocks noChangeAspect="1" noChangeArrowheads="1"/>
          </p:cNvSpPr>
          <p:nvPr/>
        </p:nvSpPr>
        <p:spPr bwMode="auto">
          <a:xfrm>
            <a:off x="1066800" y="20272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23" name="Oval 182"/>
          <p:cNvSpPr>
            <a:spLocks noChangeAspect="1" noChangeArrowheads="1"/>
          </p:cNvSpPr>
          <p:nvPr/>
        </p:nvSpPr>
        <p:spPr bwMode="auto">
          <a:xfrm>
            <a:off x="1355725"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24" name="Oval 183"/>
          <p:cNvSpPr>
            <a:spLocks noChangeAspect="1" noChangeArrowheads="1"/>
          </p:cNvSpPr>
          <p:nvPr/>
        </p:nvSpPr>
        <p:spPr bwMode="auto">
          <a:xfrm>
            <a:off x="1111250" y="19510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25" name="Oval 184"/>
          <p:cNvSpPr>
            <a:spLocks noChangeAspect="1" noChangeArrowheads="1"/>
          </p:cNvSpPr>
          <p:nvPr/>
        </p:nvSpPr>
        <p:spPr bwMode="auto">
          <a:xfrm>
            <a:off x="1173163" y="20113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26" name="Oval 185"/>
          <p:cNvSpPr>
            <a:spLocks noChangeAspect="1" noChangeArrowheads="1"/>
          </p:cNvSpPr>
          <p:nvPr/>
        </p:nvSpPr>
        <p:spPr bwMode="auto">
          <a:xfrm>
            <a:off x="1203325" y="20272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27" name="Oval 186"/>
          <p:cNvSpPr>
            <a:spLocks noChangeAspect="1" noChangeArrowheads="1"/>
          </p:cNvSpPr>
          <p:nvPr/>
        </p:nvSpPr>
        <p:spPr bwMode="auto">
          <a:xfrm>
            <a:off x="120332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28" name="Oval 187"/>
          <p:cNvSpPr>
            <a:spLocks noChangeAspect="1" noChangeArrowheads="1"/>
          </p:cNvSpPr>
          <p:nvPr/>
        </p:nvSpPr>
        <p:spPr bwMode="auto">
          <a:xfrm>
            <a:off x="1263650"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29" name="Oval 188"/>
          <p:cNvSpPr>
            <a:spLocks noChangeAspect="1" noChangeArrowheads="1"/>
          </p:cNvSpPr>
          <p:nvPr/>
        </p:nvSpPr>
        <p:spPr bwMode="auto">
          <a:xfrm>
            <a:off x="1127125"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30" name="Oval 189"/>
          <p:cNvSpPr>
            <a:spLocks noChangeAspect="1" noChangeArrowheads="1"/>
          </p:cNvSpPr>
          <p:nvPr/>
        </p:nvSpPr>
        <p:spPr bwMode="auto">
          <a:xfrm>
            <a:off x="1325563"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31" name="Oval 190"/>
          <p:cNvSpPr>
            <a:spLocks noChangeAspect="1" noChangeArrowheads="1"/>
          </p:cNvSpPr>
          <p:nvPr/>
        </p:nvSpPr>
        <p:spPr bwMode="auto">
          <a:xfrm>
            <a:off x="1295400" y="183038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32" name="Oval 191"/>
          <p:cNvSpPr>
            <a:spLocks noChangeAspect="1" noChangeArrowheads="1"/>
          </p:cNvSpPr>
          <p:nvPr/>
        </p:nvSpPr>
        <p:spPr bwMode="auto">
          <a:xfrm>
            <a:off x="1233488" y="20431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33" name="Oval 192"/>
          <p:cNvSpPr>
            <a:spLocks noChangeAspect="1" noChangeArrowheads="1"/>
          </p:cNvSpPr>
          <p:nvPr/>
        </p:nvSpPr>
        <p:spPr bwMode="auto">
          <a:xfrm>
            <a:off x="912813" y="1814513"/>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34" name="Oval 193"/>
          <p:cNvSpPr>
            <a:spLocks noChangeAspect="1" noChangeArrowheads="1"/>
          </p:cNvSpPr>
          <p:nvPr/>
        </p:nvSpPr>
        <p:spPr bwMode="auto">
          <a:xfrm>
            <a:off x="1219200"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35" name="Oval 194"/>
          <p:cNvSpPr>
            <a:spLocks noChangeAspect="1" noChangeArrowheads="1"/>
          </p:cNvSpPr>
          <p:nvPr/>
        </p:nvSpPr>
        <p:spPr bwMode="auto">
          <a:xfrm>
            <a:off x="1203325" y="19050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36" name="Oval 195"/>
          <p:cNvSpPr>
            <a:spLocks noChangeAspect="1" noChangeArrowheads="1"/>
          </p:cNvSpPr>
          <p:nvPr/>
        </p:nvSpPr>
        <p:spPr bwMode="auto">
          <a:xfrm>
            <a:off x="1004888"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37" name="Oval 196"/>
          <p:cNvSpPr>
            <a:spLocks noChangeAspect="1" noChangeArrowheads="1"/>
          </p:cNvSpPr>
          <p:nvPr/>
        </p:nvSpPr>
        <p:spPr bwMode="auto">
          <a:xfrm>
            <a:off x="1050925" y="18748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38" name="Oval 197"/>
          <p:cNvSpPr>
            <a:spLocks noChangeAspect="1" noChangeArrowheads="1"/>
          </p:cNvSpPr>
          <p:nvPr/>
        </p:nvSpPr>
        <p:spPr bwMode="auto">
          <a:xfrm>
            <a:off x="1050925"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39" name="Oval 198"/>
          <p:cNvSpPr>
            <a:spLocks noChangeAspect="1" noChangeArrowheads="1"/>
          </p:cNvSpPr>
          <p:nvPr/>
        </p:nvSpPr>
        <p:spPr bwMode="auto">
          <a:xfrm>
            <a:off x="1416050" y="186055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40" name="Oval 199"/>
          <p:cNvSpPr>
            <a:spLocks noChangeAspect="1" noChangeArrowheads="1"/>
          </p:cNvSpPr>
          <p:nvPr/>
        </p:nvSpPr>
        <p:spPr bwMode="auto">
          <a:xfrm>
            <a:off x="1295400" y="18605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41" name="Oval 200"/>
          <p:cNvSpPr>
            <a:spLocks noChangeAspect="1" noChangeArrowheads="1"/>
          </p:cNvSpPr>
          <p:nvPr/>
        </p:nvSpPr>
        <p:spPr bwMode="auto">
          <a:xfrm>
            <a:off x="1279525" y="19367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42" name="Oval 201"/>
          <p:cNvSpPr>
            <a:spLocks noChangeAspect="1" noChangeArrowheads="1"/>
          </p:cNvSpPr>
          <p:nvPr/>
        </p:nvSpPr>
        <p:spPr bwMode="auto">
          <a:xfrm>
            <a:off x="1173163" y="18907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43" name="Oval 202"/>
          <p:cNvSpPr>
            <a:spLocks noChangeAspect="1" noChangeArrowheads="1"/>
          </p:cNvSpPr>
          <p:nvPr/>
        </p:nvSpPr>
        <p:spPr bwMode="auto">
          <a:xfrm>
            <a:off x="1203325" y="17986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44" name="Oval 203"/>
          <p:cNvSpPr>
            <a:spLocks noChangeAspect="1" noChangeArrowheads="1"/>
          </p:cNvSpPr>
          <p:nvPr/>
        </p:nvSpPr>
        <p:spPr bwMode="auto">
          <a:xfrm>
            <a:off x="1066800" y="198120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45" name="Oval 204"/>
          <p:cNvSpPr>
            <a:spLocks noChangeAspect="1" noChangeArrowheads="1"/>
          </p:cNvSpPr>
          <p:nvPr/>
        </p:nvSpPr>
        <p:spPr bwMode="auto">
          <a:xfrm>
            <a:off x="1385888" y="18748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46" name="Oval 205"/>
          <p:cNvSpPr>
            <a:spLocks noChangeAspect="1" noChangeArrowheads="1"/>
          </p:cNvSpPr>
          <p:nvPr/>
        </p:nvSpPr>
        <p:spPr bwMode="auto">
          <a:xfrm>
            <a:off x="1203325" y="18145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47" name="Oval 206"/>
          <p:cNvSpPr>
            <a:spLocks noChangeAspect="1" noChangeArrowheads="1"/>
          </p:cNvSpPr>
          <p:nvPr/>
        </p:nvSpPr>
        <p:spPr bwMode="auto">
          <a:xfrm>
            <a:off x="974725" y="18446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48" name="Oval 207"/>
          <p:cNvSpPr>
            <a:spLocks noChangeAspect="1" noChangeArrowheads="1"/>
          </p:cNvSpPr>
          <p:nvPr/>
        </p:nvSpPr>
        <p:spPr bwMode="auto">
          <a:xfrm>
            <a:off x="10509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49" name="Oval 208"/>
          <p:cNvSpPr>
            <a:spLocks noChangeAspect="1" noChangeArrowheads="1"/>
          </p:cNvSpPr>
          <p:nvPr/>
        </p:nvSpPr>
        <p:spPr bwMode="auto">
          <a:xfrm>
            <a:off x="1279525"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50" name="Oval 209"/>
          <p:cNvSpPr>
            <a:spLocks noChangeAspect="1" noChangeArrowheads="1"/>
          </p:cNvSpPr>
          <p:nvPr/>
        </p:nvSpPr>
        <p:spPr bwMode="auto">
          <a:xfrm>
            <a:off x="1127125" y="1858963"/>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51" name="Oval 210"/>
          <p:cNvSpPr>
            <a:spLocks noChangeAspect="1" noChangeArrowheads="1"/>
          </p:cNvSpPr>
          <p:nvPr/>
        </p:nvSpPr>
        <p:spPr bwMode="auto">
          <a:xfrm>
            <a:off x="1189038" y="19208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52" name="Oval 211"/>
          <p:cNvSpPr>
            <a:spLocks noChangeAspect="1" noChangeArrowheads="1"/>
          </p:cNvSpPr>
          <p:nvPr/>
        </p:nvSpPr>
        <p:spPr bwMode="auto">
          <a:xfrm>
            <a:off x="1341438" y="19208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53" name="Oval 212"/>
          <p:cNvSpPr>
            <a:spLocks noChangeAspect="1" noChangeArrowheads="1"/>
          </p:cNvSpPr>
          <p:nvPr/>
        </p:nvSpPr>
        <p:spPr bwMode="auto">
          <a:xfrm>
            <a:off x="112712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54" name="Oval 213"/>
          <p:cNvSpPr>
            <a:spLocks noChangeAspect="1" noChangeArrowheads="1"/>
          </p:cNvSpPr>
          <p:nvPr/>
        </p:nvSpPr>
        <p:spPr bwMode="auto">
          <a:xfrm>
            <a:off x="1279525"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55" name="Oval 214"/>
          <p:cNvSpPr>
            <a:spLocks noChangeAspect="1" noChangeArrowheads="1"/>
          </p:cNvSpPr>
          <p:nvPr/>
        </p:nvSpPr>
        <p:spPr bwMode="auto">
          <a:xfrm>
            <a:off x="117157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56" name="Oval 215"/>
          <p:cNvSpPr>
            <a:spLocks noChangeAspect="1" noChangeArrowheads="1"/>
          </p:cNvSpPr>
          <p:nvPr/>
        </p:nvSpPr>
        <p:spPr bwMode="auto">
          <a:xfrm>
            <a:off x="1293813"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57" name="Oval 216"/>
          <p:cNvSpPr>
            <a:spLocks noChangeAspect="1" noChangeArrowheads="1"/>
          </p:cNvSpPr>
          <p:nvPr/>
        </p:nvSpPr>
        <p:spPr bwMode="auto">
          <a:xfrm>
            <a:off x="1050925" y="18891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58" name="Oval 217"/>
          <p:cNvSpPr>
            <a:spLocks noChangeAspect="1" noChangeArrowheads="1"/>
          </p:cNvSpPr>
          <p:nvPr/>
        </p:nvSpPr>
        <p:spPr bwMode="auto">
          <a:xfrm>
            <a:off x="1385888" y="1951038"/>
            <a:ext cx="61912"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59" name="Oval 218"/>
          <p:cNvSpPr>
            <a:spLocks noChangeAspect="1" noChangeArrowheads="1"/>
          </p:cNvSpPr>
          <p:nvPr/>
        </p:nvSpPr>
        <p:spPr bwMode="auto">
          <a:xfrm>
            <a:off x="1447800" y="2012950"/>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60" name="Oval 219"/>
          <p:cNvSpPr>
            <a:spLocks noChangeAspect="1" noChangeArrowheads="1"/>
          </p:cNvSpPr>
          <p:nvPr/>
        </p:nvSpPr>
        <p:spPr bwMode="auto">
          <a:xfrm>
            <a:off x="1263650" y="17526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61" name="Oval 220"/>
          <p:cNvSpPr>
            <a:spLocks noChangeAspect="1" noChangeArrowheads="1"/>
          </p:cNvSpPr>
          <p:nvPr/>
        </p:nvSpPr>
        <p:spPr bwMode="auto">
          <a:xfrm>
            <a:off x="1203325" y="21193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62" name="Oval 221"/>
          <p:cNvSpPr>
            <a:spLocks noChangeAspect="1" noChangeArrowheads="1"/>
          </p:cNvSpPr>
          <p:nvPr/>
        </p:nvSpPr>
        <p:spPr bwMode="auto">
          <a:xfrm>
            <a:off x="1385888" y="187483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63" name="Oval 222"/>
          <p:cNvSpPr>
            <a:spLocks noChangeAspect="1" noChangeArrowheads="1"/>
          </p:cNvSpPr>
          <p:nvPr/>
        </p:nvSpPr>
        <p:spPr bwMode="auto">
          <a:xfrm>
            <a:off x="1447800"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64" name="Oval 223"/>
          <p:cNvSpPr>
            <a:spLocks noChangeAspect="1" noChangeArrowheads="1"/>
          </p:cNvSpPr>
          <p:nvPr/>
        </p:nvSpPr>
        <p:spPr bwMode="auto">
          <a:xfrm>
            <a:off x="1050925" y="19351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65" name="Oval 224"/>
          <p:cNvSpPr>
            <a:spLocks noChangeAspect="1" noChangeArrowheads="1"/>
          </p:cNvSpPr>
          <p:nvPr/>
        </p:nvSpPr>
        <p:spPr bwMode="auto">
          <a:xfrm>
            <a:off x="1127125" y="18748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66" name="Oval 225"/>
          <p:cNvSpPr>
            <a:spLocks noChangeAspect="1" noChangeArrowheads="1"/>
          </p:cNvSpPr>
          <p:nvPr/>
        </p:nvSpPr>
        <p:spPr bwMode="auto">
          <a:xfrm>
            <a:off x="1111250" y="20272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67" name="Oval 226"/>
          <p:cNvSpPr>
            <a:spLocks noChangeAspect="1" noChangeArrowheads="1"/>
          </p:cNvSpPr>
          <p:nvPr/>
        </p:nvSpPr>
        <p:spPr bwMode="auto">
          <a:xfrm>
            <a:off x="1219200" y="1874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68" name="Oval 227"/>
          <p:cNvSpPr>
            <a:spLocks noChangeAspect="1" noChangeArrowheads="1"/>
          </p:cNvSpPr>
          <p:nvPr/>
        </p:nvSpPr>
        <p:spPr bwMode="auto">
          <a:xfrm>
            <a:off x="1127125" y="19970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69" name="Oval 228"/>
          <p:cNvSpPr>
            <a:spLocks noChangeAspect="1" noChangeArrowheads="1"/>
          </p:cNvSpPr>
          <p:nvPr/>
        </p:nvSpPr>
        <p:spPr bwMode="auto">
          <a:xfrm>
            <a:off x="1050925" y="19510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70" name="Oval 229"/>
          <p:cNvSpPr>
            <a:spLocks noChangeAspect="1" noChangeArrowheads="1"/>
          </p:cNvSpPr>
          <p:nvPr/>
        </p:nvSpPr>
        <p:spPr bwMode="auto">
          <a:xfrm>
            <a:off x="1127125" y="20574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71" name="Oval 230"/>
          <p:cNvSpPr>
            <a:spLocks noChangeAspect="1" noChangeArrowheads="1"/>
          </p:cNvSpPr>
          <p:nvPr/>
        </p:nvSpPr>
        <p:spPr bwMode="auto">
          <a:xfrm>
            <a:off x="1265238"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72" name="Oval 231"/>
          <p:cNvSpPr>
            <a:spLocks noChangeAspect="1" noChangeArrowheads="1"/>
          </p:cNvSpPr>
          <p:nvPr/>
        </p:nvSpPr>
        <p:spPr bwMode="auto">
          <a:xfrm>
            <a:off x="1265238" y="192087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73" name="Oval 232"/>
          <p:cNvSpPr>
            <a:spLocks noChangeAspect="1" noChangeArrowheads="1"/>
          </p:cNvSpPr>
          <p:nvPr/>
        </p:nvSpPr>
        <p:spPr bwMode="auto">
          <a:xfrm>
            <a:off x="1050925" y="183038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74" name="Oval 233"/>
          <p:cNvSpPr>
            <a:spLocks noChangeAspect="1" noChangeArrowheads="1"/>
          </p:cNvSpPr>
          <p:nvPr/>
        </p:nvSpPr>
        <p:spPr bwMode="auto">
          <a:xfrm>
            <a:off x="1203325" y="18748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75" name="Oval 234"/>
          <p:cNvSpPr>
            <a:spLocks noChangeAspect="1" noChangeArrowheads="1"/>
          </p:cNvSpPr>
          <p:nvPr/>
        </p:nvSpPr>
        <p:spPr bwMode="auto">
          <a:xfrm>
            <a:off x="1233488" y="1997075"/>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76" name="Oval 235"/>
          <p:cNvSpPr>
            <a:spLocks noChangeAspect="1" noChangeArrowheads="1"/>
          </p:cNvSpPr>
          <p:nvPr/>
        </p:nvSpPr>
        <p:spPr bwMode="auto">
          <a:xfrm>
            <a:off x="1127125" y="17526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77" name="Oval 236"/>
          <p:cNvSpPr>
            <a:spLocks noChangeAspect="1" noChangeArrowheads="1"/>
          </p:cNvSpPr>
          <p:nvPr/>
        </p:nvSpPr>
        <p:spPr bwMode="auto">
          <a:xfrm>
            <a:off x="1050925" y="1844675"/>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78" name="Oval 237"/>
          <p:cNvSpPr>
            <a:spLocks noChangeAspect="1" noChangeArrowheads="1"/>
          </p:cNvSpPr>
          <p:nvPr/>
        </p:nvSpPr>
        <p:spPr bwMode="auto">
          <a:xfrm>
            <a:off x="1050925" y="18748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79" name="Oval 238"/>
          <p:cNvSpPr>
            <a:spLocks noChangeAspect="1" noChangeArrowheads="1"/>
          </p:cNvSpPr>
          <p:nvPr/>
        </p:nvSpPr>
        <p:spPr bwMode="auto">
          <a:xfrm>
            <a:off x="1081088" y="1830388"/>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80" name="Oval 239"/>
          <p:cNvSpPr>
            <a:spLocks noChangeAspect="1" noChangeArrowheads="1"/>
          </p:cNvSpPr>
          <p:nvPr/>
        </p:nvSpPr>
        <p:spPr bwMode="auto">
          <a:xfrm>
            <a:off x="914400"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81" name="Oval 240"/>
          <p:cNvSpPr>
            <a:spLocks noChangeAspect="1" noChangeArrowheads="1"/>
          </p:cNvSpPr>
          <p:nvPr/>
        </p:nvSpPr>
        <p:spPr bwMode="auto">
          <a:xfrm>
            <a:off x="1325563" y="17986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82" name="Oval 241"/>
          <p:cNvSpPr>
            <a:spLocks noChangeAspect="1" noChangeArrowheads="1"/>
          </p:cNvSpPr>
          <p:nvPr/>
        </p:nvSpPr>
        <p:spPr bwMode="auto">
          <a:xfrm>
            <a:off x="1385888" y="1860550"/>
            <a:ext cx="61912"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83" name="Oval 242"/>
          <p:cNvSpPr>
            <a:spLocks noChangeAspect="1" noChangeArrowheads="1"/>
          </p:cNvSpPr>
          <p:nvPr/>
        </p:nvSpPr>
        <p:spPr bwMode="auto">
          <a:xfrm>
            <a:off x="1203325" y="1951038"/>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84" name="Oval 243"/>
          <p:cNvSpPr>
            <a:spLocks noChangeAspect="1" noChangeArrowheads="1"/>
          </p:cNvSpPr>
          <p:nvPr/>
        </p:nvSpPr>
        <p:spPr bwMode="auto">
          <a:xfrm>
            <a:off x="1189038" y="20113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85" name="Oval 244"/>
          <p:cNvSpPr>
            <a:spLocks noChangeAspect="1" noChangeArrowheads="1"/>
          </p:cNvSpPr>
          <p:nvPr/>
        </p:nvSpPr>
        <p:spPr bwMode="auto">
          <a:xfrm>
            <a:off x="1339850"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86" name="Oval 245"/>
          <p:cNvSpPr>
            <a:spLocks noChangeAspect="1" noChangeArrowheads="1"/>
          </p:cNvSpPr>
          <p:nvPr/>
        </p:nvSpPr>
        <p:spPr bwMode="auto">
          <a:xfrm>
            <a:off x="1219200" y="1889125"/>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87" name="Oval 246"/>
          <p:cNvSpPr>
            <a:spLocks noChangeAspect="1" noChangeArrowheads="1"/>
          </p:cNvSpPr>
          <p:nvPr/>
        </p:nvSpPr>
        <p:spPr bwMode="auto">
          <a:xfrm>
            <a:off x="1050925"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88" name="Oval 247"/>
          <p:cNvSpPr>
            <a:spLocks noChangeAspect="1" noChangeArrowheads="1"/>
          </p:cNvSpPr>
          <p:nvPr/>
        </p:nvSpPr>
        <p:spPr bwMode="auto">
          <a:xfrm>
            <a:off x="1020763" y="19812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89" name="Oval 248"/>
          <p:cNvSpPr>
            <a:spLocks noChangeAspect="1" noChangeArrowheads="1"/>
          </p:cNvSpPr>
          <p:nvPr/>
        </p:nvSpPr>
        <p:spPr bwMode="auto">
          <a:xfrm>
            <a:off x="1171575" y="19510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90" name="Oval 249"/>
          <p:cNvSpPr>
            <a:spLocks noChangeAspect="1" noChangeArrowheads="1"/>
          </p:cNvSpPr>
          <p:nvPr/>
        </p:nvSpPr>
        <p:spPr bwMode="auto">
          <a:xfrm>
            <a:off x="1293813" y="19510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91" name="Oval 250"/>
          <p:cNvSpPr>
            <a:spLocks noChangeAspect="1" noChangeArrowheads="1"/>
          </p:cNvSpPr>
          <p:nvPr/>
        </p:nvSpPr>
        <p:spPr bwMode="auto">
          <a:xfrm>
            <a:off x="1127125" y="17986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92" name="Oval 251"/>
          <p:cNvSpPr>
            <a:spLocks noChangeAspect="1" noChangeArrowheads="1"/>
          </p:cNvSpPr>
          <p:nvPr/>
        </p:nvSpPr>
        <p:spPr bwMode="auto">
          <a:xfrm>
            <a:off x="1050925" y="1782763"/>
            <a:ext cx="60325"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93" name="Oval 252"/>
          <p:cNvSpPr>
            <a:spLocks noChangeAspect="1" noChangeArrowheads="1"/>
          </p:cNvSpPr>
          <p:nvPr/>
        </p:nvSpPr>
        <p:spPr bwMode="auto">
          <a:xfrm>
            <a:off x="1279525" y="1844675"/>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94" name="Oval 253"/>
          <p:cNvSpPr>
            <a:spLocks noChangeAspect="1" noChangeArrowheads="1"/>
          </p:cNvSpPr>
          <p:nvPr/>
        </p:nvSpPr>
        <p:spPr bwMode="auto">
          <a:xfrm>
            <a:off x="127952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95" name="Oval 254"/>
          <p:cNvSpPr>
            <a:spLocks noChangeAspect="1" noChangeArrowheads="1"/>
          </p:cNvSpPr>
          <p:nvPr/>
        </p:nvSpPr>
        <p:spPr bwMode="auto">
          <a:xfrm>
            <a:off x="974725" y="20574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96" name="Oval 255"/>
          <p:cNvSpPr>
            <a:spLocks noChangeAspect="1" noChangeArrowheads="1"/>
          </p:cNvSpPr>
          <p:nvPr/>
        </p:nvSpPr>
        <p:spPr bwMode="auto">
          <a:xfrm>
            <a:off x="1279525" y="1798638"/>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97" name="Oval 256"/>
          <p:cNvSpPr>
            <a:spLocks noChangeAspect="1" noChangeArrowheads="1"/>
          </p:cNvSpPr>
          <p:nvPr/>
        </p:nvSpPr>
        <p:spPr bwMode="auto">
          <a:xfrm>
            <a:off x="1279525" y="1981200"/>
            <a:ext cx="61913"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98" name="Oval 257"/>
          <p:cNvSpPr>
            <a:spLocks noChangeAspect="1" noChangeArrowheads="1"/>
          </p:cNvSpPr>
          <p:nvPr/>
        </p:nvSpPr>
        <p:spPr bwMode="auto">
          <a:xfrm>
            <a:off x="1050925" y="22098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899" name="Oval 258"/>
          <p:cNvSpPr>
            <a:spLocks noChangeAspect="1" noChangeArrowheads="1"/>
          </p:cNvSpPr>
          <p:nvPr/>
        </p:nvSpPr>
        <p:spPr bwMode="auto">
          <a:xfrm>
            <a:off x="1279525" y="18748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00" name="Oval 259"/>
          <p:cNvSpPr>
            <a:spLocks noChangeAspect="1" noChangeArrowheads="1"/>
          </p:cNvSpPr>
          <p:nvPr/>
        </p:nvSpPr>
        <p:spPr bwMode="auto">
          <a:xfrm>
            <a:off x="1111250" y="1981200"/>
            <a:ext cx="61913"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01" name="Oval 260"/>
          <p:cNvSpPr>
            <a:spLocks noChangeAspect="1" noChangeArrowheads="1"/>
          </p:cNvSpPr>
          <p:nvPr/>
        </p:nvSpPr>
        <p:spPr bwMode="auto">
          <a:xfrm>
            <a:off x="1050925" y="1981200"/>
            <a:ext cx="60325" cy="61913"/>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02" name="Oval 261"/>
          <p:cNvSpPr>
            <a:spLocks noChangeAspect="1" noChangeArrowheads="1"/>
          </p:cNvSpPr>
          <p:nvPr/>
        </p:nvSpPr>
        <p:spPr bwMode="auto">
          <a:xfrm>
            <a:off x="1295400" y="1966913"/>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03" name="Oval 262"/>
          <p:cNvSpPr>
            <a:spLocks noChangeAspect="1" noChangeArrowheads="1"/>
          </p:cNvSpPr>
          <p:nvPr/>
        </p:nvSpPr>
        <p:spPr bwMode="auto">
          <a:xfrm>
            <a:off x="1355725" y="2027238"/>
            <a:ext cx="60325" cy="60325"/>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04" name="Oval 263"/>
          <p:cNvSpPr>
            <a:spLocks noChangeAspect="1" noChangeArrowheads="1"/>
          </p:cNvSpPr>
          <p:nvPr/>
        </p:nvSpPr>
        <p:spPr bwMode="auto">
          <a:xfrm>
            <a:off x="1127125" y="1874838"/>
            <a:ext cx="61913" cy="61912"/>
          </a:xfrm>
          <a:prstGeom prst="ellipse">
            <a:avLst/>
          </a:prstGeom>
          <a:solidFill>
            <a:srgbClr val="FF3300"/>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05" name="AutoShape 264"/>
          <p:cNvSpPr>
            <a:spLocks noChangeArrowheads="1"/>
          </p:cNvSpPr>
          <p:nvPr/>
        </p:nvSpPr>
        <p:spPr bwMode="auto">
          <a:xfrm rot="5400000" flipH="1">
            <a:off x="3276600" y="1752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06" name="AutoShape 265"/>
          <p:cNvSpPr>
            <a:spLocks noChangeArrowheads="1"/>
          </p:cNvSpPr>
          <p:nvPr/>
        </p:nvSpPr>
        <p:spPr bwMode="auto">
          <a:xfrm rot="5400000" flipH="1">
            <a:off x="6248400" y="17526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07" name="AutoShape 266" descr="Wide downward diagonal"/>
          <p:cNvSpPr>
            <a:spLocks noChangeArrowheads="1"/>
          </p:cNvSpPr>
          <p:nvPr/>
        </p:nvSpPr>
        <p:spPr bwMode="auto">
          <a:xfrm rot="-5400000">
            <a:off x="3276600" y="2133600"/>
            <a:ext cx="304800" cy="609600"/>
          </a:xfrm>
          <a:prstGeom prst="downArrow">
            <a:avLst>
              <a:gd name="adj1" fmla="val 41667"/>
              <a:gd name="adj2" fmla="val 121667"/>
            </a:avLst>
          </a:prstGeom>
          <a:pattFill prst="wdDnDiag">
            <a:fgClr>
              <a:schemeClr val="tx1"/>
            </a:fgClr>
            <a:bgClr>
              <a:srgbClr val="FFFFFF"/>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08" name="AutoShape 267" descr="Wide downward diagonal"/>
          <p:cNvSpPr>
            <a:spLocks noChangeArrowheads="1"/>
          </p:cNvSpPr>
          <p:nvPr/>
        </p:nvSpPr>
        <p:spPr bwMode="auto">
          <a:xfrm rot="-5400000">
            <a:off x="6324600" y="2133600"/>
            <a:ext cx="304800" cy="609600"/>
          </a:xfrm>
          <a:prstGeom prst="downArrow">
            <a:avLst>
              <a:gd name="adj1" fmla="val 41667"/>
              <a:gd name="adj2" fmla="val 121667"/>
            </a:avLst>
          </a:prstGeom>
          <a:pattFill prst="wdDnDiag">
            <a:fgClr>
              <a:schemeClr val="tx1"/>
            </a:fgClr>
            <a:bgClr>
              <a:srgbClr val="FFFFFF"/>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09" name="Text Box 268"/>
          <p:cNvSpPr txBox="1">
            <a:spLocks noChangeArrowheads="1"/>
          </p:cNvSpPr>
          <p:nvPr/>
        </p:nvSpPr>
        <p:spPr bwMode="auto">
          <a:xfrm>
            <a:off x="1600200" y="1371600"/>
            <a:ext cx="1600200" cy="711200"/>
          </a:xfrm>
          <a:prstGeom prst="rect">
            <a:avLst/>
          </a:prstGeom>
          <a:solidFill>
            <a:srgbClr val="FFFFFF"/>
          </a:solidFill>
          <a:ln w="9525">
            <a:solidFill>
              <a:srgbClr val="FF0000"/>
            </a:solidFill>
            <a:miter lim="800000"/>
            <a:headEnd/>
            <a:tailEnd/>
          </a:ln>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000">
                <a:solidFill>
                  <a:srgbClr val="FF0000"/>
                </a:solidFill>
                <a:latin typeface="Arial" charset="0"/>
                <a:cs typeface="Arial" charset="0"/>
              </a:rPr>
              <a:t>Rare Fluctuation</a:t>
            </a:r>
          </a:p>
        </p:txBody>
      </p:sp>
      <p:sp>
        <p:nvSpPr>
          <p:cNvPr id="73910" name="Oval 271"/>
          <p:cNvSpPr>
            <a:spLocks noChangeArrowheads="1"/>
          </p:cNvSpPr>
          <p:nvPr/>
        </p:nvSpPr>
        <p:spPr bwMode="auto">
          <a:xfrm>
            <a:off x="6934200" y="381000"/>
            <a:ext cx="1828800" cy="609600"/>
          </a:xfrm>
          <a:prstGeom prst="ellipse">
            <a:avLst/>
          </a:prstGeom>
          <a:solidFill>
            <a:srgbClr val="3366FF"/>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11" name="Oval 272"/>
          <p:cNvSpPr>
            <a:spLocks noChangeAspect="1" noChangeArrowheads="1"/>
          </p:cNvSpPr>
          <p:nvPr/>
        </p:nvSpPr>
        <p:spPr bwMode="auto">
          <a:xfrm>
            <a:off x="3836988" y="409575"/>
            <a:ext cx="1908175" cy="554038"/>
          </a:xfrm>
          <a:prstGeom prst="ellipse">
            <a:avLst/>
          </a:prstGeom>
          <a:solidFill>
            <a:srgbClr val="3366FF"/>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12" name="Oval 273"/>
          <p:cNvSpPr>
            <a:spLocks noChangeAspect="1" noChangeArrowheads="1"/>
          </p:cNvSpPr>
          <p:nvPr/>
        </p:nvSpPr>
        <p:spPr bwMode="auto">
          <a:xfrm>
            <a:off x="4794250" y="682625"/>
            <a:ext cx="77788" cy="30163"/>
          </a:xfrm>
          <a:prstGeom prst="ellipse">
            <a:avLst/>
          </a:prstGeom>
          <a:solidFill>
            <a:schemeClr val="tx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13" name="Oval 274"/>
          <p:cNvSpPr>
            <a:spLocks noChangeAspect="1" noChangeArrowheads="1"/>
          </p:cNvSpPr>
          <p:nvPr/>
        </p:nvSpPr>
        <p:spPr bwMode="auto">
          <a:xfrm>
            <a:off x="3733800" y="376238"/>
            <a:ext cx="2120900" cy="614362"/>
          </a:xfrm>
          <a:prstGeom prst="ellipse">
            <a:avLst/>
          </a:prstGeom>
          <a:noFill/>
          <a:ln w="9525">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14" name="Freeform 275"/>
          <p:cNvSpPr>
            <a:spLocks noChangeAspect="1"/>
          </p:cNvSpPr>
          <p:nvPr/>
        </p:nvSpPr>
        <p:spPr bwMode="auto">
          <a:xfrm>
            <a:off x="3905250" y="649288"/>
            <a:ext cx="854075" cy="38100"/>
          </a:xfrm>
          <a:custGeom>
            <a:avLst/>
            <a:gdLst>
              <a:gd name="T0" fmla="*/ 0 w 1008"/>
              <a:gd name="T1" fmla="*/ 2147483647 h 54"/>
              <a:gd name="T2" fmla="*/ 2147483647 w 1008"/>
              <a:gd name="T3" fmla="*/ 0 h 54"/>
              <a:gd name="T4" fmla="*/ 2147483647 w 1008"/>
              <a:gd name="T5" fmla="*/ 2147483647 h 54"/>
              <a:gd name="T6" fmla="*/ 2147483647 w 1008"/>
              <a:gd name="T7" fmla="*/ 2147483647 h 54"/>
              <a:gd name="T8" fmla="*/ 2147483647 w 1008"/>
              <a:gd name="T9" fmla="*/ 2147483647 h 54"/>
              <a:gd name="T10" fmla="*/ 0 60000 65536"/>
              <a:gd name="T11" fmla="*/ 0 60000 65536"/>
              <a:gd name="T12" fmla="*/ 0 60000 65536"/>
              <a:gd name="T13" fmla="*/ 0 60000 65536"/>
              <a:gd name="T14" fmla="*/ 0 60000 65536"/>
              <a:gd name="T15" fmla="*/ 0 w 1008"/>
              <a:gd name="T16" fmla="*/ 0 h 54"/>
              <a:gd name="T17" fmla="*/ 1008 w 1008"/>
              <a:gd name="T18" fmla="*/ 54 h 54"/>
            </a:gdLst>
            <a:ahLst/>
            <a:cxnLst>
              <a:cxn ang="T10">
                <a:pos x="T0" y="T1"/>
              </a:cxn>
              <a:cxn ang="T11">
                <a:pos x="T2" y="T3"/>
              </a:cxn>
              <a:cxn ang="T12">
                <a:pos x="T4" y="T5"/>
              </a:cxn>
              <a:cxn ang="T13">
                <a:pos x="T6" y="T7"/>
              </a:cxn>
              <a:cxn ang="T14">
                <a:pos x="T8" y="T9"/>
              </a:cxn>
            </a:cxnLst>
            <a:rect l="T15" t="T16" r="T17" b="T18"/>
            <a:pathLst>
              <a:path w="1008" h="54">
                <a:moveTo>
                  <a:pt x="0" y="6"/>
                </a:moveTo>
                <a:cubicBezTo>
                  <a:pt x="59" y="5"/>
                  <a:pt x="251" y="0"/>
                  <a:pt x="355" y="0"/>
                </a:cubicBezTo>
                <a:cubicBezTo>
                  <a:pt x="459" y="0"/>
                  <a:pt x="550" y="1"/>
                  <a:pt x="624" y="6"/>
                </a:cubicBezTo>
                <a:cubicBezTo>
                  <a:pt x="698" y="11"/>
                  <a:pt x="735" y="20"/>
                  <a:pt x="799" y="28"/>
                </a:cubicBezTo>
                <a:cubicBezTo>
                  <a:pt x="863" y="36"/>
                  <a:pt x="965" y="49"/>
                  <a:pt x="1008" y="54"/>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15" name="Freeform 276"/>
          <p:cNvSpPr>
            <a:spLocks noChangeAspect="1"/>
          </p:cNvSpPr>
          <p:nvPr/>
        </p:nvSpPr>
        <p:spPr bwMode="auto">
          <a:xfrm flipH="1">
            <a:off x="4930775" y="649288"/>
            <a:ext cx="719138" cy="38100"/>
          </a:xfrm>
          <a:custGeom>
            <a:avLst/>
            <a:gdLst>
              <a:gd name="T0" fmla="*/ 0 w 1008"/>
              <a:gd name="T1" fmla="*/ 2147483647 h 54"/>
              <a:gd name="T2" fmla="*/ 2147483647 w 1008"/>
              <a:gd name="T3" fmla="*/ 0 h 54"/>
              <a:gd name="T4" fmla="*/ 2147483647 w 1008"/>
              <a:gd name="T5" fmla="*/ 2147483647 h 54"/>
              <a:gd name="T6" fmla="*/ 2147483647 w 1008"/>
              <a:gd name="T7" fmla="*/ 2147483647 h 54"/>
              <a:gd name="T8" fmla="*/ 2147483647 w 1008"/>
              <a:gd name="T9" fmla="*/ 2147483647 h 54"/>
              <a:gd name="T10" fmla="*/ 0 60000 65536"/>
              <a:gd name="T11" fmla="*/ 0 60000 65536"/>
              <a:gd name="T12" fmla="*/ 0 60000 65536"/>
              <a:gd name="T13" fmla="*/ 0 60000 65536"/>
              <a:gd name="T14" fmla="*/ 0 60000 65536"/>
              <a:gd name="T15" fmla="*/ 0 w 1008"/>
              <a:gd name="T16" fmla="*/ 0 h 54"/>
              <a:gd name="T17" fmla="*/ 1008 w 1008"/>
              <a:gd name="T18" fmla="*/ 54 h 54"/>
            </a:gdLst>
            <a:ahLst/>
            <a:cxnLst>
              <a:cxn ang="T10">
                <a:pos x="T0" y="T1"/>
              </a:cxn>
              <a:cxn ang="T11">
                <a:pos x="T2" y="T3"/>
              </a:cxn>
              <a:cxn ang="T12">
                <a:pos x="T4" y="T5"/>
              </a:cxn>
              <a:cxn ang="T13">
                <a:pos x="T6" y="T7"/>
              </a:cxn>
              <a:cxn ang="T14">
                <a:pos x="T8" y="T9"/>
              </a:cxn>
            </a:cxnLst>
            <a:rect l="T15" t="T16" r="T17" b="T18"/>
            <a:pathLst>
              <a:path w="1008" h="54">
                <a:moveTo>
                  <a:pt x="0" y="6"/>
                </a:moveTo>
                <a:cubicBezTo>
                  <a:pt x="59" y="5"/>
                  <a:pt x="251" y="0"/>
                  <a:pt x="355" y="0"/>
                </a:cubicBezTo>
                <a:cubicBezTo>
                  <a:pt x="459" y="0"/>
                  <a:pt x="550" y="1"/>
                  <a:pt x="624" y="6"/>
                </a:cubicBezTo>
                <a:cubicBezTo>
                  <a:pt x="698" y="11"/>
                  <a:pt x="735" y="20"/>
                  <a:pt x="799" y="28"/>
                </a:cubicBezTo>
                <a:cubicBezTo>
                  <a:pt x="863" y="36"/>
                  <a:pt x="965" y="49"/>
                  <a:pt x="1008" y="54"/>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16" name="Freeform 277"/>
          <p:cNvSpPr>
            <a:spLocks noChangeAspect="1"/>
          </p:cNvSpPr>
          <p:nvPr/>
        </p:nvSpPr>
        <p:spPr bwMode="auto">
          <a:xfrm>
            <a:off x="4246563" y="717550"/>
            <a:ext cx="479425" cy="169863"/>
          </a:xfrm>
          <a:custGeom>
            <a:avLst/>
            <a:gdLst>
              <a:gd name="T0" fmla="*/ 0 w 585"/>
              <a:gd name="T1" fmla="*/ 2147483647 h 172"/>
              <a:gd name="T2" fmla="*/ 2147483647 w 585"/>
              <a:gd name="T3" fmla="*/ 2147483647 h 172"/>
              <a:gd name="T4" fmla="*/ 2147483647 w 585"/>
              <a:gd name="T5" fmla="*/ 2147483647 h 172"/>
              <a:gd name="T6" fmla="*/ 2147483647 w 585"/>
              <a:gd name="T7" fmla="*/ 0 h 172"/>
              <a:gd name="T8" fmla="*/ 0 60000 65536"/>
              <a:gd name="T9" fmla="*/ 0 60000 65536"/>
              <a:gd name="T10" fmla="*/ 0 60000 65536"/>
              <a:gd name="T11" fmla="*/ 0 60000 65536"/>
              <a:gd name="T12" fmla="*/ 0 w 585"/>
              <a:gd name="T13" fmla="*/ 0 h 172"/>
              <a:gd name="T14" fmla="*/ 585 w 585"/>
              <a:gd name="T15" fmla="*/ 172 h 172"/>
            </a:gdLst>
            <a:ahLst/>
            <a:cxnLst>
              <a:cxn ang="T8">
                <a:pos x="T0" y="T1"/>
              </a:cxn>
              <a:cxn ang="T9">
                <a:pos x="T2" y="T3"/>
              </a:cxn>
              <a:cxn ang="T10">
                <a:pos x="T4" y="T5"/>
              </a:cxn>
              <a:cxn ang="T11">
                <a:pos x="T6" y="T7"/>
              </a:cxn>
            </a:cxnLst>
            <a:rect l="T12" t="T13" r="T14" b="T15"/>
            <a:pathLst>
              <a:path w="585" h="172">
                <a:moveTo>
                  <a:pt x="0" y="172"/>
                </a:moveTo>
                <a:cubicBezTo>
                  <a:pt x="42" y="155"/>
                  <a:pt x="191" y="93"/>
                  <a:pt x="265" y="68"/>
                </a:cubicBezTo>
                <a:cubicBezTo>
                  <a:pt x="339" y="43"/>
                  <a:pt x="391" y="32"/>
                  <a:pt x="444" y="21"/>
                </a:cubicBezTo>
                <a:cubicBezTo>
                  <a:pt x="497" y="10"/>
                  <a:pt x="556" y="4"/>
                  <a:pt x="585" y="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17" name="Freeform 278"/>
          <p:cNvSpPr>
            <a:spLocks noChangeAspect="1"/>
          </p:cNvSpPr>
          <p:nvPr/>
        </p:nvSpPr>
        <p:spPr bwMode="auto">
          <a:xfrm>
            <a:off x="4897438" y="717550"/>
            <a:ext cx="434975" cy="149225"/>
          </a:xfrm>
          <a:custGeom>
            <a:avLst/>
            <a:gdLst>
              <a:gd name="T0" fmla="*/ 2147483647 w 611"/>
              <a:gd name="T1" fmla="*/ 2147483647 h 210"/>
              <a:gd name="T2" fmla="*/ 2147483647 w 611"/>
              <a:gd name="T3" fmla="*/ 2147483647 h 210"/>
              <a:gd name="T4" fmla="*/ 2147483647 w 611"/>
              <a:gd name="T5" fmla="*/ 2147483647 h 210"/>
              <a:gd name="T6" fmla="*/ 0 w 611"/>
              <a:gd name="T7" fmla="*/ 0 h 210"/>
              <a:gd name="T8" fmla="*/ 0 60000 65536"/>
              <a:gd name="T9" fmla="*/ 0 60000 65536"/>
              <a:gd name="T10" fmla="*/ 0 60000 65536"/>
              <a:gd name="T11" fmla="*/ 0 60000 65536"/>
              <a:gd name="T12" fmla="*/ 0 w 611"/>
              <a:gd name="T13" fmla="*/ 0 h 210"/>
              <a:gd name="T14" fmla="*/ 611 w 611"/>
              <a:gd name="T15" fmla="*/ 210 h 210"/>
            </a:gdLst>
            <a:ahLst/>
            <a:cxnLst>
              <a:cxn ang="T8">
                <a:pos x="T0" y="T1"/>
              </a:cxn>
              <a:cxn ang="T9">
                <a:pos x="T2" y="T3"/>
              </a:cxn>
              <a:cxn ang="T10">
                <a:pos x="T4" y="T5"/>
              </a:cxn>
              <a:cxn ang="T11">
                <a:pos x="T6" y="T7"/>
              </a:cxn>
            </a:cxnLst>
            <a:rect l="T12" t="T13" r="T14" b="T15"/>
            <a:pathLst>
              <a:path w="611" h="210">
                <a:moveTo>
                  <a:pt x="611" y="210"/>
                </a:moveTo>
                <a:cubicBezTo>
                  <a:pt x="564" y="186"/>
                  <a:pt x="398" y="99"/>
                  <a:pt x="320" y="68"/>
                </a:cubicBezTo>
                <a:cubicBezTo>
                  <a:pt x="242" y="37"/>
                  <a:pt x="194" y="32"/>
                  <a:pt x="141" y="21"/>
                </a:cubicBezTo>
                <a:cubicBezTo>
                  <a:pt x="88" y="10"/>
                  <a:pt x="29" y="4"/>
                  <a:pt x="0" y="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18" name="Freeform 279"/>
          <p:cNvSpPr>
            <a:spLocks noChangeAspect="1"/>
          </p:cNvSpPr>
          <p:nvPr/>
        </p:nvSpPr>
        <p:spPr bwMode="auto">
          <a:xfrm>
            <a:off x="4897438" y="477838"/>
            <a:ext cx="512762" cy="171450"/>
          </a:xfrm>
          <a:custGeom>
            <a:avLst/>
            <a:gdLst>
              <a:gd name="T0" fmla="*/ 0 w 480"/>
              <a:gd name="T1" fmla="*/ 2147483647 h 144"/>
              <a:gd name="T2" fmla="*/ 2147483647 w 480"/>
              <a:gd name="T3" fmla="*/ 2147483647 h 144"/>
              <a:gd name="T4" fmla="*/ 2147483647 w 480"/>
              <a:gd name="T5" fmla="*/ 2147483647 h 144"/>
              <a:gd name="T6" fmla="*/ 2147483647 w 480"/>
              <a:gd name="T7" fmla="*/ 0 h 144"/>
              <a:gd name="T8" fmla="*/ 0 60000 65536"/>
              <a:gd name="T9" fmla="*/ 0 60000 65536"/>
              <a:gd name="T10" fmla="*/ 0 60000 65536"/>
              <a:gd name="T11" fmla="*/ 0 60000 65536"/>
              <a:gd name="T12" fmla="*/ 0 w 480"/>
              <a:gd name="T13" fmla="*/ 0 h 144"/>
              <a:gd name="T14" fmla="*/ 480 w 480"/>
              <a:gd name="T15" fmla="*/ 144 h 144"/>
            </a:gdLst>
            <a:ahLst/>
            <a:cxnLst>
              <a:cxn ang="T8">
                <a:pos x="T0" y="T1"/>
              </a:cxn>
              <a:cxn ang="T9">
                <a:pos x="T2" y="T3"/>
              </a:cxn>
              <a:cxn ang="T10">
                <a:pos x="T4" y="T5"/>
              </a:cxn>
              <a:cxn ang="T11">
                <a:pos x="T6" y="T7"/>
              </a:cxn>
            </a:cxnLst>
            <a:rect l="T12" t="T13" r="T14" b="T15"/>
            <a:pathLst>
              <a:path w="480" h="144">
                <a:moveTo>
                  <a:pt x="0" y="144"/>
                </a:moveTo>
                <a:cubicBezTo>
                  <a:pt x="27" y="131"/>
                  <a:pt x="104" y="88"/>
                  <a:pt x="160" y="68"/>
                </a:cubicBezTo>
                <a:cubicBezTo>
                  <a:pt x="216" y="48"/>
                  <a:pt x="286" y="32"/>
                  <a:pt x="339" y="21"/>
                </a:cubicBezTo>
                <a:cubicBezTo>
                  <a:pt x="392" y="10"/>
                  <a:pt x="451" y="4"/>
                  <a:pt x="480" y="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19" name="Freeform 280"/>
          <p:cNvSpPr>
            <a:spLocks noChangeAspect="1"/>
          </p:cNvSpPr>
          <p:nvPr/>
        </p:nvSpPr>
        <p:spPr bwMode="auto">
          <a:xfrm flipH="1">
            <a:off x="4246563" y="477838"/>
            <a:ext cx="512762" cy="171450"/>
          </a:xfrm>
          <a:custGeom>
            <a:avLst/>
            <a:gdLst>
              <a:gd name="T0" fmla="*/ 0 w 480"/>
              <a:gd name="T1" fmla="*/ 2147483647 h 144"/>
              <a:gd name="T2" fmla="*/ 2147483647 w 480"/>
              <a:gd name="T3" fmla="*/ 2147483647 h 144"/>
              <a:gd name="T4" fmla="*/ 2147483647 w 480"/>
              <a:gd name="T5" fmla="*/ 2147483647 h 144"/>
              <a:gd name="T6" fmla="*/ 2147483647 w 480"/>
              <a:gd name="T7" fmla="*/ 0 h 144"/>
              <a:gd name="T8" fmla="*/ 0 60000 65536"/>
              <a:gd name="T9" fmla="*/ 0 60000 65536"/>
              <a:gd name="T10" fmla="*/ 0 60000 65536"/>
              <a:gd name="T11" fmla="*/ 0 60000 65536"/>
              <a:gd name="T12" fmla="*/ 0 w 480"/>
              <a:gd name="T13" fmla="*/ 0 h 144"/>
              <a:gd name="T14" fmla="*/ 480 w 480"/>
              <a:gd name="T15" fmla="*/ 144 h 144"/>
            </a:gdLst>
            <a:ahLst/>
            <a:cxnLst>
              <a:cxn ang="T8">
                <a:pos x="T0" y="T1"/>
              </a:cxn>
              <a:cxn ang="T9">
                <a:pos x="T2" y="T3"/>
              </a:cxn>
              <a:cxn ang="T10">
                <a:pos x="T4" y="T5"/>
              </a:cxn>
              <a:cxn ang="T11">
                <a:pos x="T6" y="T7"/>
              </a:cxn>
            </a:cxnLst>
            <a:rect l="T12" t="T13" r="T14" b="T15"/>
            <a:pathLst>
              <a:path w="480" h="144">
                <a:moveTo>
                  <a:pt x="0" y="144"/>
                </a:moveTo>
                <a:cubicBezTo>
                  <a:pt x="27" y="131"/>
                  <a:pt x="104" y="88"/>
                  <a:pt x="160" y="68"/>
                </a:cubicBezTo>
                <a:cubicBezTo>
                  <a:pt x="216" y="48"/>
                  <a:pt x="286" y="32"/>
                  <a:pt x="339" y="21"/>
                </a:cubicBezTo>
                <a:cubicBezTo>
                  <a:pt x="392" y="10"/>
                  <a:pt x="451" y="4"/>
                  <a:pt x="480" y="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20" name="Oval 281"/>
          <p:cNvSpPr>
            <a:spLocks noChangeAspect="1" noChangeArrowheads="1"/>
          </p:cNvSpPr>
          <p:nvPr/>
        </p:nvSpPr>
        <p:spPr bwMode="auto">
          <a:xfrm>
            <a:off x="4041775" y="444500"/>
            <a:ext cx="1535113" cy="504825"/>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21" name="Freeform 282"/>
          <p:cNvSpPr>
            <a:spLocks noChangeAspect="1"/>
          </p:cNvSpPr>
          <p:nvPr/>
        </p:nvSpPr>
        <p:spPr bwMode="auto">
          <a:xfrm>
            <a:off x="4787900" y="717550"/>
            <a:ext cx="41275" cy="204788"/>
          </a:xfrm>
          <a:custGeom>
            <a:avLst/>
            <a:gdLst>
              <a:gd name="T0" fmla="*/ 2147483647 w 56"/>
              <a:gd name="T1" fmla="*/ 0 h 288"/>
              <a:gd name="T2" fmla="*/ 2147483647 w 56"/>
              <a:gd name="T3" fmla="*/ 2147483647 h 288"/>
              <a:gd name="T4" fmla="*/ 2147483647 w 56"/>
              <a:gd name="T5" fmla="*/ 2147483647 h 288"/>
              <a:gd name="T6" fmla="*/ 0 60000 65536"/>
              <a:gd name="T7" fmla="*/ 0 60000 65536"/>
              <a:gd name="T8" fmla="*/ 0 60000 65536"/>
              <a:gd name="T9" fmla="*/ 0 w 56"/>
              <a:gd name="T10" fmla="*/ 0 h 288"/>
              <a:gd name="T11" fmla="*/ 56 w 56"/>
              <a:gd name="T12" fmla="*/ 288 h 288"/>
            </a:gdLst>
            <a:ahLst/>
            <a:cxnLst>
              <a:cxn ang="T6">
                <a:pos x="T0" y="T1"/>
              </a:cxn>
              <a:cxn ang="T7">
                <a:pos x="T2" y="T3"/>
              </a:cxn>
              <a:cxn ang="T8">
                <a:pos x="T4" y="T5"/>
              </a:cxn>
            </a:cxnLst>
            <a:rect l="T9" t="T10" r="T11" b="T12"/>
            <a:pathLst>
              <a:path w="56" h="288">
                <a:moveTo>
                  <a:pt x="56" y="0"/>
                </a:moveTo>
                <a:cubicBezTo>
                  <a:pt x="36" y="48"/>
                  <a:pt x="16" y="96"/>
                  <a:pt x="8" y="144"/>
                </a:cubicBezTo>
                <a:cubicBezTo>
                  <a:pt x="0" y="192"/>
                  <a:pt x="4" y="240"/>
                  <a:pt x="8" y="28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22" name="Freeform 283"/>
          <p:cNvSpPr>
            <a:spLocks noChangeAspect="1"/>
          </p:cNvSpPr>
          <p:nvPr/>
        </p:nvSpPr>
        <p:spPr bwMode="auto">
          <a:xfrm rot="1523842" flipV="1">
            <a:off x="4822825" y="409575"/>
            <a:ext cx="39688" cy="204788"/>
          </a:xfrm>
          <a:custGeom>
            <a:avLst/>
            <a:gdLst>
              <a:gd name="T0" fmla="*/ 2147483647 w 56"/>
              <a:gd name="T1" fmla="*/ 0 h 288"/>
              <a:gd name="T2" fmla="*/ 2147483647 w 56"/>
              <a:gd name="T3" fmla="*/ 2147483647 h 288"/>
              <a:gd name="T4" fmla="*/ 2147483647 w 56"/>
              <a:gd name="T5" fmla="*/ 2147483647 h 288"/>
              <a:gd name="T6" fmla="*/ 0 60000 65536"/>
              <a:gd name="T7" fmla="*/ 0 60000 65536"/>
              <a:gd name="T8" fmla="*/ 0 60000 65536"/>
              <a:gd name="T9" fmla="*/ 0 w 56"/>
              <a:gd name="T10" fmla="*/ 0 h 288"/>
              <a:gd name="T11" fmla="*/ 56 w 56"/>
              <a:gd name="T12" fmla="*/ 288 h 288"/>
            </a:gdLst>
            <a:ahLst/>
            <a:cxnLst>
              <a:cxn ang="T6">
                <a:pos x="T0" y="T1"/>
              </a:cxn>
              <a:cxn ang="T7">
                <a:pos x="T2" y="T3"/>
              </a:cxn>
              <a:cxn ang="T8">
                <a:pos x="T4" y="T5"/>
              </a:cxn>
            </a:cxnLst>
            <a:rect l="T9" t="T10" r="T11" b="T12"/>
            <a:pathLst>
              <a:path w="56" h="288">
                <a:moveTo>
                  <a:pt x="56" y="0"/>
                </a:moveTo>
                <a:cubicBezTo>
                  <a:pt x="36" y="48"/>
                  <a:pt x="16" y="96"/>
                  <a:pt x="8" y="144"/>
                </a:cubicBezTo>
                <a:cubicBezTo>
                  <a:pt x="0" y="192"/>
                  <a:pt x="4" y="240"/>
                  <a:pt x="8" y="28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23" name="AutoShape 284"/>
          <p:cNvSpPr>
            <a:spLocks noChangeAspect="1"/>
          </p:cNvSpPr>
          <p:nvPr/>
        </p:nvSpPr>
        <p:spPr bwMode="auto">
          <a:xfrm rot="5400000">
            <a:off x="5785644" y="580232"/>
            <a:ext cx="34925" cy="103187"/>
          </a:xfrm>
          <a:prstGeom prst="leftBrace">
            <a:avLst>
              <a:gd name="adj1" fmla="val 24621"/>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24" name="AutoShape 285" descr="Wide upward diagonal"/>
          <p:cNvSpPr>
            <a:spLocks noChangeAspect="1" noChangeArrowheads="1"/>
          </p:cNvSpPr>
          <p:nvPr/>
        </p:nvSpPr>
        <p:spPr bwMode="auto">
          <a:xfrm>
            <a:off x="4611688" y="614363"/>
            <a:ext cx="422275" cy="134937"/>
          </a:xfrm>
          <a:prstGeom prst="irregularSeal1">
            <a:avLst/>
          </a:prstGeom>
          <a:pattFill prst="wdUpDiag">
            <a:fgClr>
              <a:schemeClr val="tx1"/>
            </a:fgClr>
            <a:bgClr>
              <a:srgbClr val="DDDDDD"/>
            </a:bgClr>
          </a:pattFill>
          <a:ln w="9525">
            <a:solidFill>
              <a:schemeClr val="tx1"/>
            </a:solidFill>
            <a:miter lim="800000"/>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25" name="Freeform 286"/>
          <p:cNvSpPr>
            <a:spLocks noChangeAspect="1"/>
          </p:cNvSpPr>
          <p:nvPr/>
        </p:nvSpPr>
        <p:spPr bwMode="auto">
          <a:xfrm>
            <a:off x="4414838" y="546100"/>
            <a:ext cx="823912" cy="271463"/>
          </a:xfrm>
          <a:custGeom>
            <a:avLst/>
            <a:gdLst>
              <a:gd name="T0" fmla="*/ 2147483647 w 1708"/>
              <a:gd name="T1" fmla="*/ 2147483647 h 562"/>
              <a:gd name="T2" fmla="*/ 2147483647 w 1708"/>
              <a:gd name="T3" fmla="*/ 2147483647 h 562"/>
              <a:gd name="T4" fmla="*/ 2147483647 w 1708"/>
              <a:gd name="T5" fmla="*/ 2147483647 h 562"/>
              <a:gd name="T6" fmla="*/ 0 w 1708"/>
              <a:gd name="T7" fmla="*/ 2147483647 h 562"/>
              <a:gd name="T8" fmla="*/ 2147483647 w 1708"/>
              <a:gd name="T9" fmla="*/ 2147483647 h 562"/>
              <a:gd name="T10" fmla="*/ 2147483647 w 1708"/>
              <a:gd name="T11" fmla="*/ 2147483647 h 562"/>
              <a:gd name="T12" fmla="*/ 2147483647 w 1708"/>
              <a:gd name="T13" fmla="*/ 2147483647 h 562"/>
              <a:gd name="T14" fmla="*/ 2147483647 w 1708"/>
              <a:gd name="T15" fmla="*/ 2147483647 h 562"/>
              <a:gd name="T16" fmla="*/ 2147483647 w 1708"/>
              <a:gd name="T17" fmla="*/ 2147483647 h 562"/>
              <a:gd name="T18" fmla="*/ 2147483647 w 1708"/>
              <a:gd name="T19" fmla="*/ 2147483647 h 562"/>
              <a:gd name="T20" fmla="*/ 2147483647 w 1708"/>
              <a:gd name="T21" fmla="*/ 2147483647 h 562"/>
              <a:gd name="T22" fmla="*/ 2147483647 w 1708"/>
              <a:gd name="T23" fmla="*/ 2147483647 h 562"/>
              <a:gd name="T24" fmla="*/ 2147483647 w 1708"/>
              <a:gd name="T25" fmla="*/ 2147483647 h 562"/>
              <a:gd name="T26" fmla="*/ 2147483647 w 1708"/>
              <a:gd name="T27" fmla="*/ 2147483647 h 562"/>
              <a:gd name="T28" fmla="*/ 2147483647 w 1708"/>
              <a:gd name="T29" fmla="*/ 2147483647 h 562"/>
              <a:gd name="T30" fmla="*/ 2147483647 w 1708"/>
              <a:gd name="T31" fmla="*/ 2147483647 h 562"/>
              <a:gd name="T32" fmla="*/ 2147483647 w 1708"/>
              <a:gd name="T33" fmla="*/ 2147483647 h 562"/>
              <a:gd name="T34" fmla="*/ 2147483647 w 1708"/>
              <a:gd name="T35" fmla="*/ 2147483647 h 562"/>
              <a:gd name="T36" fmla="*/ 2147483647 w 1708"/>
              <a:gd name="T37" fmla="*/ 2147483647 h 562"/>
              <a:gd name="T38" fmla="*/ 2147483647 w 1708"/>
              <a:gd name="T39" fmla="*/ 2147483647 h 562"/>
              <a:gd name="T40" fmla="*/ 2147483647 w 1708"/>
              <a:gd name="T41" fmla="*/ 2147483647 h 562"/>
              <a:gd name="T42" fmla="*/ 2147483647 w 1708"/>
              <a:gd name="T43" fmla="*/ 2147483647 h 562"/>
              <a:gd name="T44" fmla="*/ 2147483647 w 1708"/>
              <a:gd name="T45" fmla="*/ 2147483647 h 562"/>
              <a:gd name="T46" fmla="*/ 2147483647 w 1708"/>
              <a:gd name="T47" fmla="*/ 2147483647 h 562"/>
              <a:gd name="T48" fmla="*/ 2147483647 w 1708"/>
              <a:gd name="T49" fmla="*/ 2147483647 h 562"/>
              <a:gd name="T50" fmla="*/ 2147483647 w 1708"/>
              <a:gd name="T51" fmla="*/ 2147483647 h 5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708"/>
              <a:gd name="T79" fmla="*/ 0 h 562"/>
              <a:gd name="T80" fmla="*/ 1708 w 1708"/>
              <a:gd name="T81" fmla="*/ 562 h 56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708" h="562">
                <a:moveTo>
                  <a:pt x="634" y="552"/>
                </a:moveTo>
                <a:cubicBezTo>
                  <a:pt x="534" y="535"/>
                  <a:pt x="468" y="545"/>
                  <a:pt x="371" y="513"/>
                </a:cubicBezTo>
                <a:cubicBezTo>
                  <a:pt x="306" y="491"/>
                  <a:pt x="209" y="447"/>
                  <a:pt x="146" y="425"/>
                </a:cubicBezTo>
                <a:cubicBezTo>
                  <a:pt x="114" y="393"/>
                  <a:pt x="21" y="358"/>
                  <a:pt x="0" y="318"/>
                </a:cubicBezTo>
                <a:cubicBezTo>
                  <a:pt x="19" y="200"/>
                  <a:pt x="88" y="181"/>
                  <a:pt x="137" y="142"/>
                </a:cubicBezTo>
                <a:cubicBezTo>
                  <a:pt x="145" y="136"/>
                  <a:pt x="157" y="137"/>
                  <a:pt x="166" y="132"/>
                </a:cubicBezTo>
                <a:cubicBezTo>
                  <a:pt x="186" y="121"/>
                  <a:pt x="205" y="106"/>
                  <a:pt x="224" y="93"/>
                </a:cubicBezTo>
                <a:cubicBezTo>
                  <a:pt x="259" y="69"/>
                  <a:pt x="339" y="55"/>
                  <a:pt x="381" y="44"/>
                </a:cubicBezTo>
                <a:cubicBezTo>
                  <a:pt x="407" y="37"/>
                  <a:pt x="459" y="25"/>
                  <a:pt x="459" y="25"/>
                </a:cubicBezTo>
                <a:cubicBezTo>
                  <a:pt x="508" y="0"/>
                  <a:pt x="708" y="19"/>
                  <a:pt x="761" y="5"/>
                </a:cubicBezTo>
                <a:cubicBezTo>
                  <a:pt x="822" y="26"/>
                  <a:pt x="878" y="13"/>
                  <a:pt x="947" y="5"/>
                </a:cubicBezTo>
                <a:cubicBezTo>
                  <a:pt x="1028" y="8"/>
                  <a:pt x="1120" y="19"/>
                  <a:pt x="1201" y="25"/>
                </a:cubicBezTo>
                <a:cubicBezTo>
                  <a:pt x="1269" y="30"/>
                  <a:pt x="1247" y="15"/>
                  <a:pt x="1308" y="34"/>
                </a:cubicBezTo>
                <a:cubicBezTo>
                  <a:pt x="1330" y="38"/>
                  <a:pt x="1355" y="46"/>
                  <a:pt x="1386" y="64"/>
                </a:cubicBezTo>
                <a:cubicBezTo>
                  <a:pt x="1423" y="77"/>
                  <a:pt x="1497" y="95"/>
                  <a:pt x="1533" y="113"/>
                </a:cubicBezTo>
                <a:cubicBezTo>
                  <a:pt x="1589" y="135"/>
                  <a:pt x="1554" y="140"/>
                  <a:pt x="1601" y="171"/>
                </a:cubicBezTo>
                <a:cubicBezTo>
                  <a:pt x="1608" y="181"/>
                  <a:pt x="1652" y="222"/>
                  <a:pt x="1660" y="230"/>
                </a:cubicBezTo>
                <a:cubicBezTo>
                  <a:pt x="1668" y="238"/>
                  <a:pt x="1682" y="240"/>
                  <a:pt x="1689" y="249"/>
                </a:cubicBezTo>
                <a:cubicBezTo>
                  <a:pt x="1692" y="252"/>
                  <a:pt x="1707" y="343"/>
                  <a:pt x="1708" y="347"/>
                </a:cubicBezTo>
                <a:cubicBezTo>
                  <a:pt x="1703" y="374"/>
                  <a:pt x="1698" y="397"/>
                  <a:pt x="1669" y="415"/>
                </a:cubicBezTo>
                <a:cubicBezTo>
                  <a:pt x="1652" y="426"/>
                  <a:pt x="1579" y="463"/>
                  <a:pt x="1562" y="474"/>
                </a:cubicBezTo>
                <a:cubicBezTo>
                  <a:pt x="1529" y="495"/>
                  <a:pt x="1493" y="493"/>
                  <a:pt x="1455" y="503"/>
                </a:cubicBezTo>
                <a:cubicBezTo>
                  <a:pt x="1385" y="549"/>
                  <a:pt x="1351" y="555"/>
                  <a:pt x="1269" y="562"/>
                </a:cubicBezTo>
                <a:cubicBezTo>
                  <a:pt x="1181" y="553"/>
                  <a:pt x="1142" y="548"/>
                  <a:pt x="1074" y="562"/>
                </a:cubicBezTo>
                <a:cubicBezTo>
                  <a:pt x="999" y="554"/>
                  <a:pt x="910" y="559"/>
                  <a:pt x="840" y="562"/>
                </a:cubicBezTo>
                <a:lnTo>
                  <a:pt x="634" y="552"/>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26" name="Oval 287"/>
          <p:cNvSpPr>
            <a:spLocks noChangeAspect="1" noChangeArrowheads="1"/>
          </p:cNvSpPr>
          <p:nvPr/>
        </p:nvSpPr>
        <p:spPr bwMode="auto">
          <a:xfrm>
            <a:off x="4213225" y="477838"/>
            <a:ext cx="1230313" cy="409575"/>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27" name="Oval 288"/>
          <p:cNvSpPr>
            <a:spLocks noChangeAspect="1" noChangeArrowheads="1"/>
          </p:cNvSpPr>
          <p:nvPr/>
        </p:nvSpPr>
        <p:spPr bwMode="auto">
          <a:xfrm>
            <a:off x="788988" y="449263"/>
            <a:ext cx="1908175" cy="554037"/>
          </a:xfrm>
          <a:prstGeom prst="ellipse">
            <a:avLst/>
          </a:prstGeom>
          <a:solidFill>
            <a:srgbClr val="3366FF"/>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28" name="Oval 289"/>
          <p:cNvSpPr>
            <a:spLocks noChangeAspect="1" noChangeArrowheads="1"/>
          </p:cNvSpPr>
          <p:nvPr/>
        </p:nvSpPr>
        <p:spPr bwMode="auto">
          <a:xfrm>
            <a:off x="1643063" y="688975"/>
            <a:ext cx="274637" cy="1016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29" name="Oval 290"/>
          <p:cNvSpPr>
            <a:spLocks noChangeAspect="1" noChangeArrowheads="1"/>
          </p:cNvSpPr>
          <p:nvPr/>
        </p:nvSpPr>
        <p:spPr bwMode="auto">
          <a:xfrm>
            <a:off x="1506538" y="620713"/>
            <a:ext cx="546100" cy="20320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30" name="Oval 291"/>
          <p:cNvSpPr>
            <a:spLocks noChangeAspect="1" noChangeArrowheads="1"/>
          </p:cNvSpPr>
          <p:nvPr/>
        </p:nvSpPr>
        <p:spPr bwMode="auto">
          <a:xfrm>
            <a:off x="1370013" y="552450"/>
            <a:ext cx="833437" cy="31115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31" name="Oval 292"/>
          <p:cNvSpPr>
            <a:spLocks noChangeAspect="1" noChangeArrowheads="1"/>
          </p:cNvSpPr>
          <p:nvPr/>
        </p:nvSpPr>
        <p:spPr bwMode="auto">
          <a:xfrm>
            <a:off x="1746250" y="722313"/>
            <a:ext cx="77788" cy="30162"/>
          </a:xfrm>
          <a:prstGeom prst="ellipse">
            <a:avLst/>
          </a:prstGeom>
          <a:solidFill>
            <a:schemeClr val="tx1"/>
          </a:solidFill>
          <a:ln w="9525">
            <a:solidFill>
              <a:schemeClr val="tx1"/>
            </a:solidFill>
            <a:round/>
            <a:headEnd/>
            <a:tailEnd/>
          </a:ln>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32" name="Oval 293"/>
          <p:cNvSpPr>
            <a:spLocks noChangeAspect="1" noChangeArrowheads="1"/>
          </p:cNvSpPr>
          <p:nvPr/>
        </p:nvSpPr>
        <p:spPr bwMode="auto">
          <a:xfrm>
            <a:off x="685800" y="415925"/>
            <a:ext cx="2120900" cy="614363"/>
          </a:xfrm>
          <a:prstGeom prst="ellipse">
            <a:avLst/>
          </a:prstGeom>
          <a:noFill/>
          <a:ln w="9525">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33" name="Freeform 294"/>
          <p:cNvSpPr>
            <a:spLocks noChangeAspect="1"/>
          </p:cNvSpPr>
          <p:nvPr/>
        </p:nvSpPr>
        <p:spPr bwMode="auto">
          <a:xfrm>
            <a:off x="857250" y="688975"/>
            <a:ext cx="854075" cy="38100"/>
          </a:xfrm>
          <a:custGeom>
            <a:avLst/>
            <a:gdLst>
              <a:gd name="T0" fmla="*/ 0 w 1008"/>
              <a:gd name="T1" fmla="*/ 2147483647 h 54"/>
              <a:gd name="T2" fmla="*/ 2147483647 w 1008"/>
              <a:gd name="T3" fmla="*/ 0 h 54"/>
              <a:gd name="T4" fmla="*/ 2147483647 w 1008"/>
              <a:gd name="T5" fmla="*/ 2147483647 h 54"/>
              <a:gd name="T6" fmla="*/ 2147483647 w 1008"/>
              <a:gd name="T7" fmla="*/ 2147483647 h 54"/>
              <a:gd name="T8" fmla="*/ 2147483647 w 1008"/>
              <a:gd name="T9" fmla="*/ 2147483647 h 54"/>
              <a:gd name="T10" fmla="*/ 0 60000 65536"/>
              <a:gd name="T11" fmla="*/ 0 60000 65536"/>
              <a:gd name="T12" fmla="*/ 0 60000 65536"/>
              <a:gd name="T13" fmla="*/ 0 60000 65536"/>
              <a:gd name="T14" fmla="*/ 0 60000 65536"/>
              <a:gd name="T15" fmla="*/ 0 w 1008"/>
              <a:gd name="T16" fmla="*/ 0 h 54"/>
              <a:gd name="T17" fmla="*/ 1008 w 1008"/>
              <a:gd name="T18" fmla="*/ 54 h 54"/>
            </a:gdLst>
            <a:ahLst/>
            <a:cxnLst>
              <a:cxn ang="T10">
                <a:pos x="T0" y="T1"/>
              </a:cxn>
              <a:cxn ang="T11">
                <a:pos x="T2" y="T3"/>
              </a:cxn>
              <a:cxn ang="T12">
                <a:pos x="T4" y="T5"/>
              </a:cxn>
              <a:cxn ang="T13">
                <a:pos x="T6" y="T7"/>
              </a:cxn>
              <a:cxn ang="T14">
                <a:pos x="T8" y="T9"/>
              </a:cxn>
            </a:cxnLst>
            <a:rect l="T15" t="T16" r="T17" b="T18"/>
            <a:pathLst>
              <a:path w="1008" h="54">
                <a:moveTo>
                  <a:pt x="0" y="6"/>
                </a:moveTo>
                <a:cubicBezTo>
                  <a:pt x="59" y="5"/>
                  <a:pt x="251" y="0"/>
                  <a:pt x="355" y="0"/>
                </a:cubicBezTo>
                <a:cubicBezTo>
                  <a:pt x="459" y="0"/>
                  <a:pt x="550" y="1"/>
                  <a:pt x="624" y="6"/>
                </a:cubicBezTo>
                <a:cubicBezTo>
                  <a:pt x="698" y="11"/>
                  <a:pt x="735" y="20"/>
                  <a:pt x="799" y="28"/>
                </a:cubicBezTo>
                <a:cubicBezTo>
                  <a:pt x="863" y="36"/>
                  <a:pt x="965" y="49"/>
                  <a:pt x="1008" y="54"/>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34" name="Freeform 295"/>
          <p:cNvSpPr>
            <a:spLocks noChangeAspect="1"/>
          </p:cNvSpPr>
          <p:nvPr/>
        </p:nvSpPr>
        <p:spPr bwMode="auto">
          <a:xfrm flipH="1">
            <a:off x="1882775" y="688975"/>
            <a:ext cx="719138" cy="38100"/>
          </a:xfrm>
          <a:custGeom>
            <a:avLst/>
            <a:gdLst>
              <a:gd name="T0" fmla="*/ 0 w 1008"/>
              <a:gd name="T1" fmla="*/ 2147483647 h 54"/>
              <a:gd name="T2" fmla="*/ 2147483647 w 1008"/>
              <a:gd name="T3" fmla="*/ 0 h 54"/>
              <a:gd name="T4" fmla="*/ 2147483647 w 1008"/>
              <a:gd name="T5" fmla="*/ 2147483647 h 54"/>
              <a:gd name="T6" fmla="*/ 2147483647 w 1008"/>
              <a:gd name="T7" fmla="*/ 2147483647 h 54"/>
              <a:gd name="T8" fmla="*/ 2147483647 w 1008"/>
              <a:gd name="T9" fmla="*/ 2147483647 h 54"/>
              <a:gd name="T10" fmla="*/ 0 60000 65536"/>
              <a:gd name="T11" fmla="*/ 0 60000 65536"/>
              <a:gd name="T12" fmla="*/ 0 60000 65536"/>
              <a:gd name="T13" fmla="*/ 0 60000 65536"/>
              <a:gd name="T14" fmla="*/ 0 60000 65536"/>
              <a:gd name="T15" fmla="*/ 0 w 1008"/>
              <a:gd name="T16" fmla="*/ 0 h 54"/>
              <a:gd name="T17" fmla="*/ 1008 w 1008"/>
              <a:gd name="T18" fmla="*/ 54 h 54"/>
            </a:gdLst>
            <a:ahLst/>
            <a:cxnLst>
              <a:cxn ang="T10">
                <a:pos x="T0" y="T1"/>
              </a:cxn>
              <a:cxn ang="T11">
                <a:pos x="T2" y="T3"/>
              </a:cxn>
              <a:cxn ang="T12">
                <a:pos x="T4" y="T5"/>
              </a:cxn>
              <a:cxn ang="T13">
                <a:pos x="T6" y="T7"/>
              </a:cxn>
              <a:cxn ang="T14">
                <a:pos x="T8" y="T9"/>
              </a:cxn>
            </a:cxnLst>
            <a:rect l="T15" t="T16" r="T17" b="T18"/>
            <a:pathLst>
              <a:path w="1008" h="54">
                <a:moveTo>
                  <a:pt x="0" y="6"/>
                </a:moveTo>
                <a:cubicBezTo>
                  <a:pt x="59" y="5"/>
                  <a:pt x="251" y="0"/>
                  <a:pt x="355" y="0"/>
                </a:cubicBezTo>
                <a:cubicBezTo>
                  <a:pt x="459" y="0"/>
                  <a:pt x="550" y="1"/>
                  <a:pt x="624" y="6"/>
                </a:cubicBezTo>
                <a:cubicBezTo>
                  <a:pt x="698" y="11"/>
                  <a:pt x="735" y="20"/>
                  <a:pt x="799" y="28"/>
                </a:cubicBezTo>
                <a:cubicBezTo>
                  <a:pt x="863" y="36"/>
                  <a:pt x="965" y="49"/>
                  <a:pt x="1008" y="54"/>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35" name="Freeform 296"/>
          <p:cNvSpPr>
            <a:spLocks noChangeAspect="1"/>
          </p:cNvSpPr>
          <p:nvPr/>
        </p:nvSpPr>
        <p:spPr bwMode="auto">
          <a:xfrm>
            <a:off x="1198563" y="757238"/>
            <a:ext cx="479425" cy="169862"/>
          </a:xfrm>
          <a:custGeom>
            <a:avLst/>
            <a:gdLst>
              <a:gd name="T0" fmla="*/ 0 w 585"/>
              <a:gd name="T1" fmla="*/ 2147483647 h 172"/>
              <a:gd name="T2" fmla="*/ 2147483647 w 585"/>
              <a:gd name="T3" fmla="*/ 2147483647 h 172"/>
              <a:gd name="T4" fmla="*/ 2147483647 w 585"/>
              <a:gd name="T5" fmla="*/ 2147483647 h 172"/>
              <a:gd name="T6" fmla="*/ 2147483647 w 585"/>
              <a:gd name="T7" fmla="*/ 0 h 172"/>
              <a:gd name="T8" fmla="*/ 0 60000 65536"/>
              <a:gd name="T9" fmla="*/ 0 60000 65536"/>
              <a:gd name="T10" fmla="*/ 0 60000 65536"/>
              <a:gd name="T11" fmla="*/ 0 60000 65536"/>
              <a:gd name="T12" fmla="*/ 0 w 585"/>
              <a:gd name="T13" fmla="*/ 0 h 172"/>
              <a:gd name="T14" fmla="*/ 585 w 585"/>
              <a:gd name="T15" fmla="*/ 172 h 172"/>
            </a:gdLst>
            <a:ahLst/>
            <a:cxnLst>
              <a:cxn ang="T8">
                <a:pos x="T0" y="T1"/>
              </a:cxn>
              <a:cxn ang="T9">
                <a:pos x="T2" y="T3"/>
              </a:cxn>
              <a:cxn ang="T10">
                <a:pos x="T4" y="T5"/>
              </a:cxn>
              <a:cxn ang="T11">
                <a:pos x="T6" y="T7"/>
              </a:cxn>
            </a:cxnLst>
            <a:rect l="T12" t="T13" r="T14" b="T15"/>
            <a:pathLst>
              <a:path w="585" h="172">
                <a:moveTo>
                  <a:pt x="0" y="172"/>
                </a:moveTo>
                <a:cubicBezTo>
                  <a:pt x="42" y="155"/>
                  <a:pt x="191" y="93"/>
                  <a:pt x="265" y="68"/>
                </a:cubicBezTo>
                <a:cubicBezTo>
                  <a:pt x="339" y="43"/>
                  <a:pt x="391" y="32"/>
                  <a:pt x="444" y="21"/>
                </a:cubicBezTo>
                <a:cubicBezTo>
                  <a:pt x="497" y="10"/>
                  <a:pt x="556" y="4"/>
                  <a:pt x="585" y="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36" name="Freeform 297"/>
          <p:cNvSpPr>
            <a:spLocks noChangeAspect="1"/>
          </p:cNvSpPr>
          <p:nvPr/>
        </p:nvSpPr>
        <p:spPr bwMode="auto">
          <a:xfrm>
            <a:off x="1849438" y="757238"/>
            <a:ext cx="434975" cy="149225"/>
          </a:xfrm>
          <a:custGeom>
            <a:avLst/>
            <a:gdLst>
              <a:gd name="T0" fmla="*/ 2147483647 w 611"/>
              <a:gd name="T1" fmla="*/ 2147483647 h 210"/>
              <a:gd name="T2" fmla="*/ 2147483647 w 611"/>
              <a:gd name="T3" fmla="*/ 2147483647 h 210"/>
              <a:gd name="T4" fmla="*/ 2147483647 w 611"/>
              <a:gd name="T5" fmla="*/ 2147483647 h 210"/>
              <a:gd name="T6" fmla="*/ 0 w 611"/>
              <a:gd name="T7" fmla="*/ 0 h 210"/>
              <a:gd name="T8" fmla="*/ 0 60000 65536"/>
              <a:gd name="T9" fmla="*/ 0 60000 65536"/>
              <a:gd name="T10" fmla="*/ 0 60000 65536"/>
              <a:gd name="T11" fmla="*/ 0 60000 65536"/>
              <a:gd name="T12" fmla="*/ 0 w 611"/>
              <a:gd name="T13" fmla="*/ 0 h 210"/>
              <a:gd name="T14" fmla="*/ 611 w 611"/>
              <a:gd name="T15" fmla="*/ 210 h 210"/>
            </a:gdLst>
            <a:ahLst/>
            <a:cxnLst>
              <a:cxn ang="T8">
                <a:pos x="T0" y="T1"/>
              </a:cxn>
              <a:cxn ang="T9">
                <a:pos x="T2" y="T3"/>
              </a:cxn>
              <a:cxn ang="T10">
                <a:pos x="T4" y="T5"/>
              </a:cxn>
              <a:cxn ang="T11">
                <a:pos x="T6" y="T7"/>
              </a:cxn>
            </a:cxnLst>
            <a:rect l="T12" t="T13" r="T14" b="T15"/>
            <a:pathLst>
              <a:path w="611" h="210">
                <a:moveTo>
                  <a:pt x="611" y="210"/>
                </a:moveTo>
                <a:cubicBezTo>
                  <a:pt x="564" y="186"/>
                  <a:pt x="398" y="99"/>
                  <a:pt x="320" y="68"/>
                </a:cubicBezTo>
                <a:cubicBezTo>
                  <a:pt x="242" y="37"/>
                  <a:pt x="194" y="32"/>
                  <a:pt x="141" y="21"/>
                </a:cubicBezTo>
                <a:cubicBezTo>
                  <a:pt x="88" y="10"/>
                  <a:pt x="29" y="4"/>
                  <a:pt x="0" y="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37" name="Freeform 298"/>
          <p:cNvSpPr>
            <a:spLocks noChangeAspect="1"/>
          </p:cNvSpPr>
          <p:nvPr/>
        </p:nvSpPr>
        <p:spPr bwMode="auto">
          <a:xfrm>
            <a:off x="1849438" y="517525"/>
            <a:ext cx="512762" cy="171450"/>
          </a:xfrm>
          <a:custGeom>
            <a:avLst/>
            <a:gdLst>
              <a:gd name="T0" fmla="*/ 0 w 480"/>
              <a:gd name="T1" fmla="*/ 2147483647 h 144"/>
              <a:gd name="T2" fmla="*/ 2147483647 w 480"/>
              <a:gd name="T3" fmla="*/ 2147483647 h 144"/>
              <a:gd name="T4" fmla="*/ 2147483647 w 480"/>
              <a:gd name="T5" fmla="*/ 2147483647 h 144"/>
              <a:gd name="T6" fmla="*/ 2147483647 w 480"/>
              <a:gd name="T7" fmla="*/ 0 h 144"/>
              <a:gd name="T8" fmla="*/ 0 60000 65536"/>
              <a:gd name="T9" fmla="*/ 0 60000 65536"/>
              <a:gd name="T10" fmla="*/ 0 60000 65536"/>
              <a:gd name="T11" fmla="*/ 0 60000 65536"/>
              <a:gd name="T12" fmla="*/ 0 w 480"/>
              <a:gd name="T13" fmla="*/ 0 h 144"/>
              <a:gd name="T14" fmla="*/ 480 w 480"/>
              <a:gd name="T15" fmla="*/ 144 h 144"/>
            </a:gdLst>
            <a:ahLst/>
            <a:cxnLst>
              <a:cxn ang="T8">
                <a:pos x="T0" y="T1"/>
              </a:cxn>
              <a:cxn ang="T9">
                <a:pos x="T2" y="T3"/>
              </a:cxn>
              <a:cxn ang="T10">
                <a:pos x="T4" y="T5"/>
              </a:cxn>
              <a:cxn ang="T11">
                <a:pos x="T6" y="T7"/>
              </a:cxn>
            </a:cxnLst>
            <a:rect l="T12" t="T13" r="T14" b="T15"/>
            <a:pathLst>
              <a:path w="480" h="144">
                <a:moveTo>
                  <a:pt x="0" y="144"/>
                </a:moveTo>
                <a:cubicBezTo>
                  <a:pt x="27" y="131"/>
                  <a:pt x="104" y="88"/>
                  <a:pt x="160" y="68"/>
                </a:cubicBezTo>
                <a:cubicBezTo>
                  <a:pt x="216" y="48"/>
                  <a:pt x="286" y="32"/>
                  <a:pt x="339" y="21"/>
                </a:cubicBezTo>
                <a:cubicBezTo>
                  <a:pt x="392" y="10"/>
                  <a:pt x="451" y="4"/>
                  <a:pt x="480" y="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38" name="Freeform 299"/>
          <p:cNvSpPr>
            <a:spLocks noChangeAspect="1"/>
          </p:cNvSpPr>
          <p:nvPr/>
        </p:nvSpPr>
        <p:spPr bwMode="auto">
          <a:xfrm flipH="1">
            <a:off x="1198563" y="517525"/>
            <a:ext cx="512762" cy="171450"/>
          </a:xfrm>
          <a:custGeom>
            <a:avLst/>
            <a:gdLst>
              <a:gd name="T0" fmla="*/ 0 w 480"/>
              <a:gd name="T1" fmla="*/ 2147483647 h 144"/>
              <a:gd name="T2" fmla="*/ 2147483647 w 480"/>
              <a:gd name="T3" fmla="*/ 2147483647 h 144"/>
              <a:gd name="T4" fmla="*/ 2147483647 w 480"/>
              <a:gd name="T5" fmla="*/ 2147483647 h 144"/>
              <a:gd name="T6" fmla="*/ 2147483647 w 480"/>
              <a:gd name="T7" fmla="*/ 0 h 144"/>
              <a:gd name="T8" fmla="*/ 0 60000 65536"/>
              <a:gd name="T9" fmla="*/ 0 60000 65536"/>
              <a:gd name="T10" fmla="*/ 0 60000 65536"/>
              <a:gd name="T11" fmla="*/ 0 60000 65536"/>
              <a:gd name="T12" fmla="*/ 0 w 480"/>
              <a:gd name="T13" fmla="*/ 0 h 144"/>
              <a:gd name="T14" fmla="*/ 480 w 480"/>
              <a:gd name="T15" fmla="*/ 144 h 144"/>
            </a:gdLst>
            <a:ahLst/>
            <a:cxnLst>
              <a:cxn ang="T8">
                <a:pos x="T0" y="T1"/>
              </a:cxn>
              <a:cxn ang="T9">
                <a:pos x="T2" y="T3"/>
              </a:cxn>
              <a:cxn ang="T10">
                <a:pos x="T4" y="T5"/>
              </a:cxn>
              <a:cxn ang="T11">
                <a:pos x="T6" y="T7"/>
              </a:cxn>
            </a:cxnLst>
            <a:rect l="T12" t="T13" r="T14" b="T15"/>
            <a:pathLst>
              <a:path w="480" h="144">
                <a:moveTo>
                  <a:pt x="0" y="144"/>
                </a:moveTo>
                <a:cubicBezTo>
                  <a:pt x="27" y="131"/>
                  <a:pt x="104" y="88"/>
                  <a:pt x="160" y="68"/>
                </a:cubicBezTo>
                <a:cubicBezTo>
                  <a:pt x="216" y="48"/>
                  <a:pt x="286" y="32"/>
                  <a:pt x="339" y="21"/>
                </a:cubicBezTo>
                <a:cubicBezTo>
                  <a:pt x="392" y="10"/>
                  <a:pt x="451" y="4"/>
                  <a:pt x="480" y="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39" name="Oval 300"/>
          <p:cNvSpPr>
            <a:spLocks noChangeAspect="1" noChangeArrowheads="1"/>
          </p:cNvSpPr>
          <p:nvPr/>
        </p:nvSpPr>
        <p:spPr bwMode="auto">
          <a:xfrm>
            <a:off x="993775" y="484188"/>
            <a:ext cx="1535113" cy="504825"/>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40" name="Freeform 301"/>
          <p:cNvSpPr>
            <a:spLocks noChangeAspect="1"/>
          </p:cNvSpPr>
          <p:nvPr/>
        </p:nvSpPr>
        <p:spPr bwMode="auto">
          <a:xfrm>
            <a:off x="1739900" y="757238"/>
            <a:ext cx="41275" cy="204787"/>
          </a:xfrm>
          <a:custGeom>
            <a:avLst/>
            <a:gdLst>
              <a:gd name="T0" fmla="*/ 2147483647 w 56"/>
              <a:gd name="T1" fmla="*/ 0 h 288"/>
              <a:gd name="T2" fmla="*/ 2147483647 w 56"/>
              <a:gd name="T3" fmla="*/ 2147483647 h 288"/>
              <a:gd name="T4" fmla="*/ 2147483647 w 56"/>
              <a:gd name="T5" fmla="*/ 2147483647 h 288"/>
              <a:gd name="T6" fmla="*/ 0 60000 65536"/>
              <a:gd name="T7" fmla="*/ 0 60000 65536"/>
              <a:gd name="T8" fmla="*/ 0 60000 65536"/>
              <a:gd name="T9" fmla="*/ 0 w 56"/>
              <a:gd name="T10" fmla="*/ 0 h 288"/>
              <a:gd name="T11" fmla="*/ 56 w 56"/>
              <a:gd name="T12" fmla="*/ 288 h 288"/>
            </a:gdLst>
            <a:ahLst/>
            <a:cxnLst>
              <a:cxn ang="T6">
                <a:pos x="T0" y="T1"/>
              </a:cxn>
              <a:cxn ang="T7">
                <a:pos x="T2" y="T3"/>
              </a:cxn>
              <a:cxn ang="T8">
                <a:pos x="T4" y="T5"/>
              </a:cxn>
            </a:cxnLst>
            <a:rect l="T9" t="T10" r="T11" b="T12"/>
            <a:pathLst>
              <a:path w="56" h="288">
                <a:moveTo>
                  <a:pt x="56" y="0"/>
                </a:moveTo>
                <a:cubicBezTo>
                  <a:pt x="36" y="48"/>
                  <a:pt x="16" y="96"/>
                  <a:pt x="8" y="144"/>
                </a:cubicBezTo>
                <a:cubicBezTo>
                  <a:pt x="0" y="192"/>
                  <a:pt x="4" y="240"/>
                  <a:pt x="8" y="28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41" name="Freeform 302"/>
          <p:cNvSpPr>
            <a:spLocks noChangeAspect="1"/>
          </p:cNvSpPr>
          <p:nvPr/>
        </p:nvSpPr>
        <p:spPr bwMode="auto">
          <a:xfrm rot="1523842" flipV="1">
            <a:off x="1774825" y="449263"/>
            <a:ext cx="39688" cy="204787"/>
          </a:xfrm>
          <a:custGeom>
            <a:avLst/>
            <a:gdLst>
              <a:gd name="T0" fmla="*/ 2147483647 w 56"/>
              <a:gd name="T1" fmla="*/ 0 h 288"/>
              <a:gd name="T2" fmla="*/ 2147483647 w 56"/>
              <a:gd name="T3" fmla="*/ 2147483647 h 288"/>
              <a:gd name="T4" fmla="*/ 2147483647 w 56"/>
              <a:gd name="T5" fmla="*/ 2147483647 h 288"/>
              <a:gd name="T6" fmla="*/ 0 60000 65536"/>
              <a:gd name="T7" fmla="*/ 0 60000 65536"/>
              <a:gd name="T8" fmla="*/ 0 60000 65536"/>
              <a:gd name="T9" fmla="*/ 0 w 56"/>
              <a:gd name="T10" fmla="*/ 0 h 288"/>
              <a:gd name="T11" fmla="*/ 56 w 56"/>
              <a:gd name="T12" fmla="*/ 288 h 288"/>
            </a:gdLst>
            <a:ahLst/>
            <a:cxnLst>
              <a:cxn ang="T6">
                <a:pos x="T0" y="T1"/>
              </a:cxn>
              <a:cxn ang="T7">
                <a:pos x="T2" y="T3"/>
              </a:cxn>
              <a:cxn ang="T8">
                <a:pos x="T4" y="T5"/>
              </a:cxn>
            </a:cxnLst>
            <a:rect l="T9" t="T10" r="T11" b="T12"/>
            <a:pathLst>
              <a:path w="56" h="288">
                <a:moveTo>
                  <a:pt x="56" y="0"/>
                </a:moveTo>
                <a:cubicBezTo>
                  <a:pt x="36" y="48"/>
                  <a:pt x="16" y="96"/>
                  <a:pt x="8" y="144"/>
                </a:cubicBezTo>
                <a:cubicBezTo>
                  <a:pt x="0" y="192"/>
                  <a:pt x="4" y="240"/>
                  <a:pt x="8" y="28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3942" name="AutoShape 303"/>
          <p:cNvSpPr>
            <a:spLocks noChangeAspect="1"/>
          </p:cNvSpPr>
          <p:nvPr/>
        </p:nvSpPr>
        <p:spPr bwMode="auto">
          <a:xfrm rot="5400000">
            <a:off x="2737644" y="619919"/>
            <a:ext cx="34925" cy="103187"/>
          </a:xfrm>
          <a:prstGeom prst="leftBrace">
            <a:avLst>
              <a:gd name="adj1" fmla="val 24621"/>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43" name="Oval 304"/>
          <p:cNvSpPr>
            <a:spLocks noChangeAspect="1" noChangeArrowheads="1"/>
          </p:cNvSpPr>
          <p:nvPr/>
        </p:nvSpPr>
        <p:spPr bwMode="auto">
          <a:xfrm>
            <a:off x="1165225" y="517525"/>
            <a:ext cx="1230313" cy="409575"/>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44" name="AutoShape 305"/>
          <p:cNvSpPr>
            <a:spLocks noChangeArrowheads="1"/>
          </p:cNvSpPr>
          <p:nvPr/>
        </p:nvSpPr>
        <p:spPr bwMode="auto">
          <a:xfrm rot="5400000" flipH="1">
            <a:off x="3124200" y="3810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3945" name="AutoShape 306"/>
          <p:cNvSpPr>
            <a:spLocks noChangeArrowheads="1"/>
          </p:cNvSpPr>
          <p:nvPr/>
        </p:nvSpPr>
        <p:spPr bwMode="auto">
          <a:xfrm rot="5400000" flipH="1">
            <a:off x="6096000" y="381000"/>
            <a:ext cx="304800" cy="609600"/>
          </a:xfrm>
          <a:prstGeom prst="downArrow">
            <a:avLst>
              <a:gd name="adj1" fmla="val 41667"/>
              <a:gd name="adj2" fmla="val 121667"/>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3" name="Slide Number Placeholder 2"/>
          <p:cNvSpPr>
            <a:spLocks noGrp="1"/>
          </p:cNvSpPr>
          <p:nvPr>
            <p:ph type="sldNum" sz="quarter" idx="12"/>
          </p:nvPr>
        </p:nvSpPr>
        <p:spPr/>
        <p:txBody>
          <a:bodyPr/>
          <a:lstStyle/>
          <a:p>
            <a:pPr>
              <a:defRPr/>
            </a:pPr>
            <a:fld id="{8C5E98B4-13FE-41AD-B9C4-9FED3D054092}" type="slidenum">
              <a:rPr lang="en-US">
                <a:solidFill>
                  <a:srgbClr val="002060">
                    <a:tint val="75000"/>
                  </a:srgbClr>
                </a:solidFill>
              </a:rPr>
              <a:pPr>
                <a:defRPr/>
              </a:pPr>
              <a:t>63</a:t>
            </a:fld>
            <a:endParaRPr lang="en-US">
              <a:solidFill>
                <a:srgbClr val="002060">
                  <a:tint val="75000"/>
                </a:srgbClr>
              </a:solidFill>
            </a:endParaRPr>
          </a:p>
        </p:txBody>
      </p:sp>
      <p:sp>
        <p:nvSpPr>
          <p:cNvPr id="2" name="Date Placeholder 1"/>
          <p:cNvSpPr>
            <a:spLocks noGrp="1"/>
          </p:cNvSpPr>
          <p:nvPr>
            <p:ph type="dt" sz="half" idx="10"/>
          </p:nvPr>
        </p:nvSpPr>
        <p:spPr/>
        <p:txBody>
          <a:bodyPr/>
          <a:lstStyle/>
          <a:p>
            <a:pPr>
              <a:defRPr/>
            </a:pPr>
            <a:fld id="{622346D2-31F4-46BD-A602-772CDAC9906D}"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2146738033"/>
      </p:ext>
    </p:extLst>
  </p:cSld>
  <p:clrMapOvr>
    <a:masterClrMapping/>
  </p:clrMapOvr>
  <p:transition spd="slow"/>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a:defRPr/>
            </a:pPr>
            <a:fld id="{8907890A-C550-43A2-A769-DB8D2131D337}" type="slidenum">
              <a:rPr lang="en-US">
                <a:solidFill>
                  <a:srgbClr val="002060">
                    <a:tint val="75000"/>
                  </a:srgbClr>
                </a:solidFill>
              </a:rPr>
              <a:pPr>
                <a:defRPr/>
              </a:pPr>
              <a:t>64</a:t>
            </a:fld>
            <a:endParaRPr lang="en-US">
              <a:solidFill>
                <a:srgbClr val="002060">
                  <a:tint val="75000"/>
                </a:srgbClr>
              </a:solidFill>
            </a:endParaRPr>
          </a:p>
        </p:txBody>
      </p:sp>
      <p:sp>
        <p:nvSpPr>
          <p:cNvPr id="74755" name="TextBox 3"/>
          <p:cNvSpPr txBox="1">
            <a:spLocks noChangeArrowheads="1"/>
          </p:cNvSpPr>
          <p:nvPr/>
        </p:nvSpPr>
        <p:spPr bwMode="auto">
          <a:xfrm>
            <a:off x="304800" y="228600"/>
            <a:ext cx="6019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u="sng">
                <a:solidFill>
                  <a:srgbClr val="000099"/>
                </a:solidFill>
                <a:cs typeface="Arial" charset="0"/>
              </a:rPr>
              <a:t>Fluctuating from dSE to inflation</a:t>
            </a:r>
            <a:r>
              <a:rPr lang="en-US" altLang="en-US" sz="1800">
                <a:solidFill>
                  <a:srgbClr val="002060"/>
                </a:solidFill>
                <a:cs typeface="Arial" charset="0"/>
              </a:rPr>
              <a:t>:</a:t>
            </a:r>
          </a:p>
        </p:txBody>
      </p:sp>
      <p:sp>
        <p:nvSpPr>
          <p:cNvPr id="74756" name="Rectangle 4"/>
          <p:cNvSpPr>
            <a:spLocks noChangeArrowheads="1"/>
          </p:cNvSpPr>
          <p:nvPr/>
        </p:nvSpPr>
        <p:spPr bwMode="auto">
          <a:xfrm>
            <a:off x="838200" y="914400"/>
            <a:ext cx="7086600" cy="415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pPr>
            <a:r>
              <a:rPr lang="en-US" altLang="en-US" sz="2400">
                <a:solidFill>
                  <a:srgbClr val="000099"/>
                </a:solidFill>
                <a:cs typeface="Arial" charset="0"/>
              </a:rPr>
              <a:t>The process of an inflaton fluctuating from late time de Sittter to an inflating state is dominated by the “Guth-Farhi process”</a:t>
            </a:r>
          </a:p>
          <a:p>
            <a:pPr eaLnBrk="1" fontAlgn="base" hangingPunct="1">
              <a:spcBef>
                <a:spcPct val="0"/>
              </a:spcBef>
              <a:spcAft>
                <a:spcPct val="0"/>
              </a:spcAft>
              <a:buClr>
                <a:srgbClr val="FF0000"/>
              </a:buClr>
            </a:pPr>
            <a:r>
              <a:rPr lang="en-US" altLang="en-US" sz="2400">
                <a:solidFill>
                  <a:srgbClr val="000099"/>
                </a:solidFill>
                <a:cs typeface="Arial" charset="0"/>
              </a:rPr>
              <a:t>A “seed” is formed from the Gibbons-Hawking radiation that can then tunnel via the Guth-Farhi instanton. </a:t>
            </a:r>
          </a:p>
          <a:p>
            <a:pPr eaLnBrk="1" fontAlgn="base" hangingPunct="1">
              <a:spcBef>
                <a:spcPct val="0"/>
              </a:spcBef>
              <a:spcAft>
                <a:spcPct val="0"/>
              </a:spcAft>
              <a:buClr>
                <a:srgbClr val="FF0000"/>
              </a:buClr>
            </a:pPr>
            <a:r>
              <a:rPr lang="en-US" altLang="en-US" sz="2400">
                <a:solidFill>
                  <a:srgbClr val="000099"/>
                </a:solidFill>
                <a:cs typeface="Arial" charset="0"/>
              </a:rPr>
              <a:t>Rate is well approximated by the rate of seed formation:</a:t>
            </a: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r>
              <a:rPr lang="en-US" altLang="en-US" sz="2400">
                <a:solidFill>
                  <a:srgbClr val="000099"/>
                </a:solidFill>
                <a:cs typeface="Arial" charset="0"/>
              </a:rPr>
              <a:t>Seed mass:</a:t>
            </a:r>
          </a:p>
        </p:txBody>
      </p:sp>
      <p:graphicFrame>
        <p:nvGraphicFramePr>
          <p:cNvPr id="74757" name="Object 5"/>
          <p:cNvGraphicFramePr>
            <a:graphicFrameLocks noChangeAspect="1"/>
          </p:cNvGraphicFramePr>
          <p:nvPr/>
        </p:nvGraphicFramePr>
        <p:xfrm>
          <a:off x="2614613" y="3505200"/>
          <a:ext cx="2109787" cy="762000"/>
        </p:xfrm>
        <a:graphic>
          <a:graphicData uri="http://schemas.openxmlformats.org/presentationml/2006/ole">
            <mc:AlternateContent xmlns:mc="http://schemas.openxmlformats.org/markup-compatibility/2006">
              <mc:Choice xmlns:v="urn:schemas-microsoft-com:vml" Requires="v">
                <p:oleObj name="Equation" r:id="rId2" imgW="914400" imgH="330200" progId="Equation.DSMT4">
                  <p:embed/>
                </p:oleObj>
              </mc:Choice>
              <mc:Fallback>
                <p:oleObj name="Equation" r:id="rId2" imgW="914400" imgH="330200" progId="Equation.DSMT4">
                  <p:embed/>
                  <p:pic>
                    <p:nvPicPr>
                      <p:cNvPr id="74757"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14613" y="3505200"/>
                        <a:ext cx="210978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74758" name="Object 6"/>
          <p:cNvGraphicFramePr>
            <a:graphicFrameLocks noChangeAspect="1"/>
          </p:cNvGraphicFramePr>
          <p:nvPr/>
        </p:nvGraphicFramePr>
        <p:xfrm>
          <a:off x="1905000" y="4700588"/>
          <a:ext cx="4427538" cy="1065212"/>
        </p:xfrm>
        <a:graphic>
          <a:graphicData uri="http://schemas.openxmlformats.org/presentationml/2006/ole">
            <mc:AlternateContent xmlns:mc="http://schemas.openxmlformats.org/markup-compatibility/2006">
              <mc:Choice xmlns:v="urn:schemas-microsoft-com:vml" Requires="v">
                <p:oleObj name="Equation" r:id="rId4" imgW="2743200" imgH="660400" progId="Equation.DSMT4">
                  <p:embed/>
                </p:oleObj>
              </mc:Choice>
              <mc:Fallback>
                <p:oleObj name="Equation" r:id="rId4" imgW="2743200" imgH="660400" progId="Equation.DSMT4">
                  <p:embed/>
                  <p:pic>
                    <p:nvPicPr>
                      <p:cNvPr id="74758"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05000" y="4700588"/>
                        <a:ext cx="4427538" cy="106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C3DD72EC-B713-494B-8647-6F7E0696D3B4}"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126244858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a:defRPr/>
            </a:pPr>
            <a:fld id="{CF412CE0-BD0E-4230-887B-5EF831D81B99}" type="slidenum">
              <a:rPr lang="en-US">
                <a:solidFill>
                  <a:srgbClr val="002060">
                    <a:tint val="75000"/>
                  </a:srgbClr>
                </a:solidFill>
              </a:rPr>
              <a:pPr>
                <a:defRPr/>
              </a:pPr>
              <a:t>65</a:t>
            </a:fld>
            <a:endParaRPr lang="en-US">
              <a:solidFill>
                <a:srgbClr val="002060">
                  <a:tint val="75000"/>
                </a:srgbClr>
              </a:solidFill>
            </a:endParaRPr>
          </a:p>
        </p:txBody>
      </p:sp>
      <p:sp>
        <p:nvSpPr>
          <p:cNvPr id="75779" name="TextBox 3"/>
          <p:cNvSpPr txBox="1">
            <a:spLocks noChangeArrowheads="1"/>
          </p:cNvSpPr>
          <p:nvPr/>
        </p:nvSpPr>
        <p:spPr bwMode="auto">
          <a:xfrm>
            <a:off x="304800" y="228600"/>
            <a:ext cx="6019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u="sng">
                <a:solidFill>
                  <a:srgbClr val="000099"/>
                </a:solidFill>
                <a:cs typeface="Arial" charset="0"/>
              </a:rPr>
              <a:t>Fluctuating from dSE to inflation</a:t>
            </a:r>
            <a:r>
              <a:rPr lang="en-US" altLang="en-US" sz="1800">
                <a:solidFill>
                  <a:srgbClr val="002060"/>
                </a:solidFill>
                <a:cs typeface="Arial" charset="0"/>
              </a:rPr>
              <a:t>:</a:t>
            </a:r>
          </a:p>
        </p:txBody>
      </p:sp>
      <p:sp>
        <p:nvSpPr>
          <p:cNvPr id="75780" name="Rectangle 4"/>
          <p:cNvSpPr>
            <a:spLocks noChangeArrowheads="1"/>
          </p:cNvSpPr>
          <p:nvPr/>
        </p:nvSpPr>
        <p:spPr bwMode="auto">
          <a:xfrm>
            <a:off x="838200" y="914400"/>
            <a:ext cx="7086600" cy="4154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pPr>
            <a:r>
              <a:rPr lang="en-US" altLang="en-US" sz="2400">
                <a:solidFill>
                  <a:srgbClr val="000099"/>
                </a:solidFill>
                <a:cs typeface="Arial" charset="0"/>
              </a:rPr>
              <a:t>The process of an inflaton fluctuating from late time de Sittter to an inflating state is dominated by the “Guth-Farhi process”</a:t>
            </a:r>
          </a:p>
          <a:p>
            <a:pPr eaLnBrk="1" fontAlgn="base" hangingPunct="1">
              <a:spcBef>
                <a:spcPct val="0"/>
              </a:spcBef>
              <a:spcAft>
                <a:spcPct val="0"/>
              </a:spcAft>
              <a:buClr>
                <a:srgbClr val="FF0000"/>
              </a:buClr>
            </a:pPr>
            <a:r>
              <a:rPr lang="en-US" altLang="en-US" sz="2400">
                <a:solidFill>
                  <a:srgbClr val="000099"/>
                </a:solidFill>
                <a:cs typeface="Arial" charset="0"/>
              </a:rPr>
              <a:t>A “seed” is formed from the Gibbons-Hawking radiation that can then tunnel via the Guth-Farhi instanton. </a:t>
            </a:r>
          </a:p>
          <a:p>
            <a:pPr eaLnBrk="1" fontAlgn="base" hangingPunct="1">
              <a:spcBef>
                <a:spcPct val="0"/>
              </a:spcBef>
              <a:spcAft>
                <a:spcPct val="0"/>
              </a:spcAft>
              <a:buClr>
                <a:srgbClr val="FF0000"/>
              </a:buClr>
            </a:pPr>
            <a:r>
              <a:rPr lang="en-US" altLang="en-US" sz="2400">
                <a:solidFill>
                  <a:srgbClr val="000099"/>
                </a:solidFill>
                <a:cs typeface="Arial" charset="0"/>
              </a:rPr>
              <a:t>Rate is well approximated by the rate of seed formation:</a:t>
            </a: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endParaRPr lang="en-US" altLang="en-US" sz="2400">
              <a:solidFill>
                <a:srgbClr val="000099"/>
              </a:solidFill>
              <a:cs typeface="Arial" charset="0"/>
            </a:endParaRPr>
          </a:p>
          <a:p>
            <a:pPr eaLnBrk="1" fontAlgn="base" hangingPunct="1">
              <a:spcBef>
                <a:spcPct val="0"/>
              </a:spcBef>
              <a:spcAft>
                <a:spcPct val="0"/>
              </a:spcAft>
              <a:buClr>
                <a:srgbClr val="FF0000"/>
              </a:buClr>
            </a:pPr>
            <a:r>
              <a:rPr lang="en-US" altLang="en-US" sz="2400">
                <a:solidFill>
                  <a:srgbClr val="000099"/>
                </a:solidFill>
                <a:cs typeface="Arial" charset="0"/>
              </a:rPr>
              <a:t>Seed mass:</a:t>
            </a:r>
          </a:p>
        </p:txBody>
      </p:sp>
      <p:graphicFrame>
        <p:nvGraphicFramePr>
          <p:cNvPr id="75781" name="Object 5"/>
          <p:cNvGraphicFramePr>
            <a:graphicFrameLocks noChangeAspect="1"/>
          </p:cNvGraphicFramePr>
          <p:nvPr/>
        </p:nvGraphicFramePr>
        <p:xfrm>
          <a:off x="2614613" y="3505200"/>
          <a:ext cx="2109787" cy="762000"/>
        </p:xfrm>
        <a:graphic>
          <a:graphicData uri="http://schemas.openxmlformats.org/presentationml/2006/ole">
            <mc:AlternateContent xmlns:mc="http://schemas.openxmlformats.org/markup-compatibility/2006">
              <mc:Choice xmlns:v="urn:schemas-microsoft-com:vml" Requires="v">
                <p:oleObj name="Equation" r:id="rId2" imgW="914400" imgH="330200" progId="Equation.DSMT4">
                  <p:embed/>
                </p:oleObj>
              </mc:Choice>
              <mc:Fallback>
                <p:oleObj name="Equation" r:id="rId2" imgW="914400" imgH="330200" progId="Equation.DSMT4">
                  <p:embed/>
                  <p:pic>
                    <p:nvPicPr>
                      <p:cNvPr id="75781"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14613" y="3505200"/>
                        <a:ext cx="2109787"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75782" name="Object 6"/>
          <p:cNvGraphicFramePr>
            <a:graphicFrameLocks noChangeAspect="1"/>
          </p:cNvGraphicFramePr>
          <p:nvPr/>
        </p:nvGraphicFramePr>
        <p:xfrm>
          <a:off x="1905000" y="4700588"/>
          <a:ext cx="4427538" cy="1065212"/>
        </p:xfrm>
        <a:graphic>
          <a:graphicData uri="http://schemas.openxmlformats.org/presentationml/2006/ole">
            <mc:AlternateContent xmlns:mc="http://schemas.openxmlformats.org/markup-compatibility/2006">
              <mc:Choice xmlns:v="urn:schemas-microsoft-com:vml" Requires="v">
                <p:oleObj name="Equation" r:id="rId4" imgW="2743200" imgH="660400" progId="Equation.DSMT4">
                  <p:embed/>
                </p:oleObj>
              </mc:Choice>
              <mc:Fallback>
                <p:oleObj name="Equation" r:id="rId4" imgW="2743200" imgH="660400" progId="Equation.DSMT4">
                  <p:embed/>
                  <p:pic>
                    <p:nvPicPr>
                      <p:cNvPr id="75782"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05000" y="4700588"/>
                        <a:ext cx="4427538" cy="106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Oval 7"/>
          <p:cNvSpPr/>
          <p:nvPr/>
        </p:nvSpPr>
        <p:spPr>
          <a:xfrm>
            <a:off x="3657600" y="4953000"/>
            <a:ext cx="1066800" cy="6858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B7DDE8"/>
              </a:solidFill>
            </a:endParaRPr>
          </a:p>
        </p:txBody>
      </p:sp>
      <p:pic>
        <p:nvPicPr>
          <p:cNvPr id="75784" name="Picture 97" descr="BD05199_"/>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051675" y="5486400"/>
            <a:ext cx="533400" cy="452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quot;No&quot; Symbol 9"/>
          <p:cNvSpPr/>
          <p:nvPr/>
        </p:nvSpPr>
        <p:spPr>
          <a:xfrm>
            <a:off x="6781800" y="5181600"/>
            <a:ext cx="1143000" cy="1066800"/>
          </a:xfrm>
          <a:prstGeom prst="noSmoking">
            <a:avLst>
              <a:gd name="adj" fmla="val 7507"/>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002060"/>
              </a:solidFill>
            </a:endParaRPr>
          </a:p>
        </p:txBody>
      </p:sp>
      <p:sp>
        <p:nvSpPr>
          <p:cNvPr id="75786" name="TextBox 10"/>
          <p:cNvSpPr txBox="1">
            <a:spLocks noChangeArrowheads="1"/>
          </p:cNvSpPr>
          <p:nvPr/>
        </p:nvSpPr>
        <p:spPr bwMode="auto">
          <a:xfrm>
            <a:off x="609600" y="5791200"/>
            <a:ext cx="6096000" cy="830263"/>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0099"/>
                </a:solidFill>
                <a:cs typeface="Arial" charset="0"/>
              </a:rPr>
              <a:t>Small seed can produce an entire universe </a:t>
            </a:r>
            <a:r>
              <a:rPr lang="en-US" altLang="en-US" sz="2400">
                <a:solidFill>
                  <a:srgbClr val="000099"/>
                </a:solidFill>
                <a:cs typeface="Arial" charset="0"/>
                <a:sym typeface="Wingdings" pitchFamily="2" charset="2"/>
              </a:rPr>
              <a:t> Evade “Boltzmann Brain” problem</a:t>
            </a:r>
            <a:endParaRPr lang="en-US" altLang="en-US" sz="2400">
              <a:solidFill>
                <a:srgbClr val="000099"/>
              </a:solidFill>
              <a:cs typeface="Arial" charset="0"/>
            </a:endParaRPr>
          </a:p>
        </p:txBody>
      </p:sp>
      <p:sp>
        <p:nvSpPr>
          <p:cNvPr id="2" name="Date Placeholder 1"/>
          <p:cNvSpPr>
            <a:spLocks noGrp="1"/>
          </p:cNvSpPr>
          <p:nvPr>
            <p:ph type="dt" sz="half" idx="10"/>
          </p:nvPr>
        </p:nvSpPr>
        <p:spPr/>
        <p:txBody>
          <a:bodyPr/>
          <a:lstStyle/>
          <a:p>
            <a:pPr>
              <a:defRPr/>
            </a:pPr>
            <a:fld id="{F3EABF0C-5FD8-4A39-B24C-C78C0C642AB8}" type="datetime1">
              <a:rPr lang="en-US" smtClean="0">
                <a:solidFill>
                  <a:srgbClr val="002060">
                    <a:tint val="75000"/>
                  </a:srgbClr>
                </a:solidFill>
              </a:rPr>
              <a:t>5/16/2021</a:t>
            </a:fld>
            <a:endParaRPr lang="en-US">
              <a:solidFill>
                <a:srgbClr val="002060">
                  <a:tint val="75000"/>
                </a:srgbClr>
              </a:solidFill>
            </a:endParaRPr>
          </a:p>
        </p:txBody>
      </p:sp>
      <p:sp>
        <p:nvSpPr>
          <p:cNvPr id="4" name="Footer Placeholder 3"/>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82736127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ext Box 2"/>
          <p:cNvSpPr txBox="1">
            <a:spLocks noChangeArrowheads="1"/>
          </p:cNvSpPr>
          <p:nvPr/>
        </p:nvSpPr>
        <p:spPr bwMode="auto">
          <a:xfrm>
            <a:off x="685800" y="879475"/>
            <a:ext cx="7924800" cy="4324261"/>
          </a:xfrm>
          <a:prstGeom prst="rect">
            <a:avLst/>
          </a:prstGeom>
          <a:noFill/>
          <a:ln w="9525">
            <a:solidFill>
              <a:srgbClr val="FF0000"/>
            </a:solidFill>
            <a:miter lim="800000"/>
            <a:headEnd/>
            <a:tailEnd/>
          </a:ln>
          <a:effec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50000"/>
              </a:spcBef>
              <a:spcAft>
                <a:spcPct val="0"/>
              </a:spcAft>
              <a:buFontTx/>
              <a:buNone/>
            </a:pPr>
            <a:r>
              <a:rPr lang="en-US" altLang="en-US" sz="4400" dirty="0">
                <a:solidFill>
                  <a:srgbClr val="333399"/>
                </a:solidFill>
              </a:rPr>
              <a:t>Dark Energy:</a:t>
            </a:r>
          </a:p>
          <a:p>
            <a:pPr algn="ctr" eaLnBrk="0" fontAlgn="base" hangingPunct="0">
              <a:spcBef>
                <a:spcPct val="50000"/>
              </a:spcBef>
              <a:spcAft>
                <a:spcPct val="0"/>
              </a:spcAft>
              <a:buFontTx/>
              <a:buNone/>
            </a:pPr>
            <a:r>
              <a:rPr lang="en-US" altLang="en-US" sz="2400" i="1" dirty="0">
                <a:solidFill>
                  <a:srgbClr val="333399"/>
                </a:solidFill>
              </a:rPr>
              <a:t>current theoretical issues and progress toward future experiments</a:t>
            </a:r>
          </a:p>
          <a:p>
            <a:pPr algn="ctr" eaLnBrk="0" fontAlgn="base" hangingPunct="0">
              <a:spcBef>
                <a:spcPct val="50000"/>
              </a:spcBef>
              <a:spcAft>
                <a:spcPct val="0"/>
              </a:spcAft>
              <a:buFontTx/>
              <a:buNone/>
            </a:pPr>
            <a:endParaRPr lang="en-US" altLang="en-US" sz="2400" i="1" dirty="0">
              <a:solidFill>
                <a:srgbClr val="333399"/>
              </a:solidFill>
            </a:endParaRPr>
          </a:p>
          <a:p>
            <a:pPr algn="ctr" eaLnBrk="0" fontAlgn="base" hangingPunct="0">
              <a:spcBef>
                <a:spcPct val="50000"/>
              </a:spcBef>
              <a:spcAft>
                <a:spcPct val="0"/>
              </a:spcAft>
              <a:buFontTx/>
              <a:buNone/>
            </a:pPr>
            <a:endParaRPr lang="en-US" altLang="en-US" sz="2400" i="1" dirty="0">
              <a:solidFill>
                <a:srgbClr val="333399"/>
              </a:solidFill>
            </a:endParaRPr>
          </a:p>
          <a:p>
            <a:pPr algn="ctr" eaLnBrk="0" fontAlgn="base" hangingPunct="0">
              <a:spcBef>
                <a:spcPct val="50000"/>
              </a:spcBef>
              <a:spcAft>
                <a:spcPct val="0"/>
              </a:spcAft>
              <a:buFontTx/>
              <a:buNone/>
            </a:pPr>
            <a:r>
              <a:rPr lang="en-US" altLang="en-US" sz="2400" dirty="0">
                <a:solidFill>
                  <a:srgbClr val="333399"/>
                </a:solidFill>
              </a:rPr>
              <a:t>A. Albrecht</a:t>
            </a:r>
          </a:p>
          <a:p>
            <a:pPr algn="ctr" eaLnBrk="0" fontAlgn="base" hangingPunct="0">
              <a:spcBef>
                <a:spcPct val="50000"/>
              </a:spcBef>
              <a:spcAft>
                <a:spcPct val="0"/>
              </a:spcAft>
              <a:buFontTx/>
              <a:buNone/>
            </a:pPr>
            <a:r>
              <a:rPr lang="en-US" altLang="en-US" sz="1800" dirty="0">
                <a:solidFill>
                  <a:srgbClr val="333399"/>
                </a:solidFill>
              </a:rPr>
              <a:t>UC Davis</a:t>
            </a:r>
          </a:p>
          <a:p>
            <a:pPr algn="ctr" eaLnBrk="0" fontAlgn="base" hangingPunct="0">
              <a:spcBef>
                <a:spcPct val="50000"/>
              </a:spcBef>
              <a:spcAft>
                <a:spcPct val="0"/>
              </a:spcAft>
              <a:buFontTx/>
              <a:buNone/>
            </a:pPr>
            <a:r>
              <a:rPr lang="en-US" altLang="en-US" sz="2400" dirty="0">
                <a:solidFill>
                  <a:srgbClr val="333399"/>
                </a:solidFill>
              </a:rPr>
              <a:t>PHY 262 </a:t>
            </a:r>
          </a:p>
        </p:txBody>
      </p:sp>
      <p:sp>
        <p:nvSpPr>
          <p:cNvPr id="2" name="Date Placeholder 1"/>
          <p:cNvSpPr>
            <a:spLocks noGrp="1"/>
          </p:cNvSpPr>
          <p:nvPr>
            <p:ph type="dt" sz="half" idx="10"/>
          </p:nvPr>
        </p:nvSpPr>
        <p:spPr/>
        <p:txBody>
          <a:bodyPr/>
          <a:lstStyle/>
          <a:p>
            <a:pPr>
              <a:defRPr/>
            </a:pPr>
            <a:fld id="{63C50DBA-9B5D-4DAA-9C08-52A53F2905A5}"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66</a:t>
            </a:fld>
            <a:endParaRPr lang="en-US">
              <a:solidFill>
                <a:srgbClr val="000000"/>
              </a:solidFill>
            </a:endParaRPr>
          </a:p>
        </p:txBody>
      </p:sp>
      <p:sp>
        <p:nvSpPr>
          <p:cNvPr id="7" name="TextBox 6">
            <a:extLst>
              <a:ext uri="{FF2B5EF4-FFF2-40B4-BE49-F238E27FC236}">
                <a16:creationId xmlns:a16="http://schemas.microsoft.com/office/drawing/2014/main" id="{3B731571-5CE5-4271-89DB-2A9B9FEB5EBA}"/>
              </a:ext>
            </a:extLst>
          </p:cNvPr>
          <p:cNvSpPr txBox="1"/>
          <p:nvPr/>
        </p:nvSpPr>
        <p:spPr>
          <a:xfrm>
            <a:off x="990600" y="1066800"/>
            <a:ext cx="7467600" cy="5262563"/>
          </a:xfrm>
          <a:prstGeom prst="rect">
            <a:avLst/>
          </a:prstGeom>
          <a:solidFill>
            <a:srgbClr val="002060">
              <a:lumMod val="50000"/>
              <a:lumOff val="50000"/>
            </a:srgbClr>
          </a:solidFill>
          <a:ln>
            <a:solidFill>
              <a:srgbClr val="FF0000"/>
            </a:solidFill>
          </a:ln>
        </p:spPr>
        <p:txBody>
          <a:bodyPr>
            <a:spAutoFit/>
          </a:bodyPr>
          <a:lstStyle/>
          <a:p>
            <a:pPr marL="0" marR="0" lvl="0" indent="0" defTabSz="914400" eaLnBrk="1" fontAlgn="auto" latinLnBrk="0" hangingPunct="1">
              <a:lnSpc>
                <a:spcPct val="100000"/>
              </a:lnSpc>
              <a:spcBef>
                <a:spcPts val="0"/>
              </a:spcBef>
              <a:spcAft>
                <a:spcPts val="0"/>
              </a:spcAft>
              <a:buClr>
                <a:srgbClr val="FF0000"/>
              </a:buClr>
              <a:buSzTx/>
              <a:buFontTx/>
              <a:buNone/>
              <a:tabLst/>
              <a:defRPr/>
            </a:pPr>
            <a:r>
              <a:rPr kumimoji="0" lang="en-US" sz="2800" b="0" i="0" u="none" strike="noStrike" kern="0" cap="none" spc="0" normalizeH="0" baseline="0" noProof="0" dirty="0">
                <a:ln>
                  <a:noFill/>
                </a:ln>
                <a:solidFill>
                  <a:srgbClr val="002060"/>
                </a:solidFill>
                <a:effectLst/>
                <a:uLnTx/>
                <a:uFillTx/>
                <a:latin typeface="Calibri"/>
              </a:rPr>
              <a:t>			OUTLINE</a:t>
            </a:r>
          </a:p>
          <a:p>
            <a:pPr marL="0" marR="0" lvl="0" indent="0" defTabSz="914400" eaLnBrk="1" fontAlgn="auto" latinLnBrk="0" hangingPunct="1">
              <a:lnSpc>
                <a:spcPct val="100000"/>
              </a:lnSpc>
              <a:spcBef>
                <a:spcPts val="0"/>
              </a:spcBef>
              <a:spcAft>
                <a:spcPts val="0"/>
              </a:spcAft>
              <a:buClr>
                <a:srgbClr val="FF0000"/>
              </a:buClr>
              <a:buSzTx/>
              <a:buFontTx/>
              <a:buNone/>
              <a:tabLst/>
              <a:defRPr/>
            </a:pPr>
            <a:endParaRPr kumimoji="0" lang="en-US" sz="2800" b="0" i="0" u="none" strike="noStrike" kern="0" cap="none" spc="0" normalizeH="0" baseline="0" noProof="0" dirty="0">
              <a:ln>
                <a:noFill/>
              </a:ln>
              <a:solidFill>
                <a:srgbClr val="002060"/>
              </a:solidFill>
              <a:effectLst/>
              <a:uLnTx/>
              <a:uFillTx/>
              <a:latin typeface="Calibri"/>
            </a:endParaRPr>
          </a:p>
          <a:p>
            <a:pPr marL="457200" marR="0" lvl="0" indent="-457200" defTabSz="914400" eaLnBrk="1" fontAlgn="auto" latinLnBrk="0" hangingPunct="1">
              <a:lnSpc>
                <a:spcPct val="100000"/>
              </a:lnSpc>
              <a:spcBef>
                <a:spcPts val="0"/>
              </a:spcBef>
              <a:spcAft>
                <a:spcPts val="0"/>
              </a:spcAft>
              <a:buClr>
                <a:srgbClr val="FF0000"/>
              </a:buClr>
              <a:buSzTx/>
              <a:buFont typeface="Arial" pitchFamily="34" charset="0"/>
              <a:buChar char="•"/>
              <a:tabLst/>
              <a:defRPr/>
            </a:pPr>
            <a:r>
              <a:rPr kumimoji="0" lang="en-US" sz="2800" b="0" i="0" u="none" strike="noStrike" kern="0" cap="none" spc="0" normalizeH="0" baseline="0" noProof="0" dirty="0">
                <a:ln>
                  <a:noFill/>
                </a:ln>
                <a:solidFill>
                  <a:srgbClr val="002060"/>
                </a:solidFill>
                <a:effectLst/>
                <a:uLnTx/>
                <a:uFillTx/>
                <a:latin typeface="Calibri"/>
              </a:rPr>
              <a:t>The Basics: Data, Directions and Issues</a:t>
            </a:r>
          </a:p>
          <a:p>
            <a:pPr marL="457200" marR="0" lvl="0" indent="-457200" defTabSz="914400" eaLnBrk="1" fontAlgn="auto" latinLnBrk="0" hangingPunct="1">
              <a:lnSpc>
                <a:spcPct val="100000"/>
              </a:lnSpc>
              <a:spcBef>
                <a:spcPts val="0"/>
              </a:spcBef>
              <a:spcAft>
                <a:spcPts val="0"/>
              </a:spcAft>
              <a:buClr>
                <a:srgbClr val="FF0000"/>
              </a:buClr>
              <a:buSzTx/>
              <a:buFont typeface="Arial" pitchFamily="34" charset="0"/>
              <a:buChar char="•"/>
              <a:tabLst/>
              <a:defRPr/>
            </a:pPr>
            <a:endParaRPr kumimoji="0" lang="en-US" sz="2800" b="0" i="0" u="none" strike="noStrike" kern="0" cap="none" spc="0" normalizeH="0" baseline="0" noProof="0" dirty="0">
              <a:ln>
                <a:noFill/>
              </a:ln>
              <a:solidFill>
                <a:srgbClr val="002060"/>
              </a:solidFill>
              <a:effectLst/>
              <a:uLnTx/>
              <a:uFillTx/>
              <a:latin typeface="Calibri"/>
            </a:endParaRPr>
          </a:p>
          <a:p>
            <a:pPr marL="457200" marR="0" lvl="0" indent="-457200" defTabSz="914400" eaLnBrk="1" fontAlgn="auto" latinLnBrk="0" hangingPunct="1">
              <a:lnSpc>
                <a:spcPct val="100000"/>
              </a:lnSpc>
              <a:spcBef>
                <a:spcPts val="0"/>
              </a:spcBef>
              <a:spcAft>
                <a:spcPts val="0"/>
              </a:spcAft>
              <a:buClr>
                <a:srgbClr val="FF0000"/>
              </a:buClr>
              <a:buSzTx/>
              <a:buFont typeface="Arial" pitchFamily="34" charset="0"/>
              <a:buChar char="•"/>
              <a:tabLst/>
              <a:defRPr/>
            </a:pPr>
            <a:r>
              <a:rPr kumimoji="0" lang="en-US" sz="2800" b="0" i="0" u="none" strike="noStrike" kern="0" cap="none" spc="0" normalizeH="0" baseline="0" noProof="0" dirty="0">
                <a:ln>
                  <a:noFill/>
                </a:ln>
                <a:solidFill>
                  <a:srgbClr val="002060"/>
                </a:solidFill>
                <a:effectLst/>
                <a:uLnTx/>
                <a:uFillTx/>
                <a:latin typeface="Calibri"/>
              </a:rPr>
              <a:t>Anthropics, Landscape &amp; Critique</a:t>
            </a:r>
          </a:p>
          <a:p>
            <a:pPr marL="457200" marR="0" lvl="0" indent="-457200" defTabSz="914400" eaLnBrk="1" fontAlgn="auto" latinLnBrk="0" hangingPunct="1">
              <a:lnSpc>
                <a:spcPct val="100000"/>
              </a:lnSpc>
              <a:spcBef>
                <a:spcPts val="0"/>
              </a:spcBef>
              <a:spcAft>
                <a:spcPts val="0"/>
              </a:spcAft>
              <a:buClr>
                <a:srgbClr val="FF0000"/>
              </a:buClr>
              <a:buSzTx/>
              <a:buFont typeface="Arial" pitchFamily="34" charset="0"/>
              <a:buChar char="•"/>
              <a:tabLst/>
              <a:defRPr/>
            </a:pPr>
            <a:endParaRPr kumimoji="0" lang="en-US" sz="2800" b="0" i="0" u="none" strike="noStrike" kern="0" cap="none" spc="0" normalizeH="0" baseline="0" noProof="0" dirty="0">
              <a:ln>
                <a:noFill/>
              </a:ln>
              <a:solidFill>
                <a:srgbClr val="002060"/>
              </a:solidFill>
              <a:effectLst/>
              <a:uLnTx/>
              <a:uFillTx/>
              <a:latin typeface="Calibri"/>
            </a:endParaRPr>
          </a:p>
          <a:p>
            <a:pPr marL="457200" marR="0" lvl="0" indent="-457200" defTabSz="914400" eaLnBrk="1" fontAlgn="auto" latinLnBrk="0" hangingPunct="1">
              <a:lnSpc>
                <a:spcPct val="100000"/>
              </a:lnSpc>
              <a:spcBef>
                <a:spcPts val="0"/>
              </a:spcBef>
              <a:spcAft>
                <a:spcPts val="0"/>
              </a:spcAft>
              <a:buClr>
                <a:srgbClr val="FF0000"/>
              </a:buClr>
              <a:buSzTx/>
              <a:buFont typeface="Arial" pitchFamily="34" charset="0"/>
              <a:buChar char="•"/>
              <a:tabLst/>
              <a:defRPr/>
            </a:pPr>
            <a:r>
              <a:rPr kumimoji="0" lang="en-US" sz="2800" b="0" i="0" u="none" strike="noStrike" kern="0" cap="none" spc="0" normalizeH="0" baseline="0" noProof="0" dirty="0">
                <a:ln>
                  <a:noFill/>
                </a:ln>
                <a:solidFill>
                  <a:srgbClr val="002060"/>
                </a:solidFill>
                <a:effectLst/>
                <a:uLnTx/>
                <a:uFillTx/>
                <a:latin typeface="Calibri"/>
              </a:rPr>
              <a:t>Alternative Viewpoints</a:t>
            </a:r>
          </a:p>
          <a:p>
            <a:pPr marL="457200" marR="0" lvl="0" indent="-457200" defTabSz="914400" eaLnBrk="1" fontAlgn="auto" latinLnBrk="0" hangingPunct="1">
              <a:lnSpc>
                <a:spcPct val="100000"/>
              </a:lnSpc>
              <a:spcBef>
                <a:spcPts val="0"/>
              </a:spcBef>
              <a:spcAft>
                <a:spcPts val="0"/>
              </a:spcAft>
              <a:buClr>
                <a:srgbClr val="FF0000"/>
              </a:buClr>
              <a:buSzTx/>
              <a:buFont typeface="Arial" pitchFamily="34" charset="0"/>
              <a:buChar char="•"/>
              <a:tabLst/>
              <a:defRPr/>
            </a:pPr>
            <a:endParaRPr kumimoji="0" lang="en-US" sz="2800" b="0" i="0" u="none" strike="noStrike" kern="0" cap="none" spc="0" normalizeH="0" baseline="0" noProof="0" dirty="0">
              <a:ln>
                <a:noFill/>
              </a:ln>
              <a:solidFill>
                <a:srgbClr val="002060"/>
              </a:solidFill>
              <a:effectLst/>
              <a:uLnTx/>
              <a:uFillTx/>
              <a:latin typeface="Calibri"/>
            </a:endParaRPr>
          </a:p>
          <a:p>
            <a:pPr marL="457200" marR="0" lvl="0" indent="-457200" defTabSz="914400" eaLnBrk="1" fontAlgn="auto" latinLnBrk="0" hangingPunct="1">
              <a:lnSpc>
                <a:spcPct val="100000"/>
              </a:lnSpc>
              <a:spcBef>
                <a:spcPts val="0"/>
              </a:spcBef>
              <a:spcAft>
                <a:spcPts val="0"/>
              </a:spcAft>
              <a:buClr>
                <a:srgbClr val="FF0000"/>
              </a:buClr>
              <a:buSzTx/>
              <a:buFont typeface="Arial" pitchFamily="34" charset="0"/>
              <a:buChar char="•"/>
              <a:tabLst/>
              <a:defRPr/>
            </a:pPr>
            <a:r>
              <a:rPr kumimoji="0" lang="en-US" sz="2800" b="0" i="0" u="none" strike="noStrike" kern="0" cap="none" spc="0" normalizeH="0" baseline="0" noProof="0" dirty="0">
                <a:ln>
                  <a:noFill/>
                </a:ln>
                <a:solidFill>
                  <a:srgbClr val="002060"/>
                </a:solidFill>
                <a:effectLst/>
                <a:uLnTx/>
                <a:uFillTx/>
                <a:latin typeface="Calibri"/>
              </a:rPr>
              <a:t>Conclusions</a:t>
            </a:r>
          </a:p>
          <a:p>
            <a:pPr marL="457200" marR="0" lvl="0" indent="-457200" defTabSz="914400" eaLnBrk="1" fontAlgn="auto" latinLnBrk="0" hangingPunct="1">
              <a:lnSpc>
                <a:spcPct val="100000"/>
              </a:lnSpc>
              <a:spcBef>
                <a:spcPts val="0"/>
              </a:spcBef>
              <a:spcAft>
                <a:spcPts val="0"/>
              </a:spcAft>
              <a:buClr>
                <a:srgbClr val="FF0000"/>
              </a:buClr>
              <a:buSzTx/>
              <a:buFont typeface="Arial" pitchFamily="34" charset="0"/>
              <a:buChar char="•"/>
              <a:tabLst/>
              <a:defRPr/>
            </a:pPr>
            <a:endParaRPr kumimoji="0" lang="en-US" sz="2800" b="0" i="0" u="none" strike="noStrike" kern="0" cap="none" spc="0" normalizeH="0" baseline="0" noProof="0" dirty="0">
              <a:ln>
                <a:noFill/>
              </a:ln>
              <a:solidFill>
                <a:srgbClr val="002060"/>
              </a:solidFill>
              <a:effectLst/>
              <a:uLnTx/>
              <a:uFillTx/>
              <a:latin typeface="Calibri"/>
            </a:endParaRPr>
          </a:p>
          <a:p>
            <a:pPr marL="457200" marR="0" lvl="0" indent="-457200" defTabSz="914400" eaLnBrk="1" fontAlgn="auto" latinLnBrk="0" hangingPunct="1">
              <a:lnSpc>
                <a:spcPct val="100000"/>
              </a:lnSpc>
              <a:spcBef>
                <a:spcPts val="0"/>
              </a:spcBef>
              <a:spcAft>
                <a:spcPts val="0"/>
              </a:spcAft>
              <a:buClr>
                <a:srgbClr val="FF0000"/>
              </a:buClr>
              <a:buSzTx/>
              <a:buFont typeface="Arial" pitchFamily="34" charset="0"/>
              <a:buChar char="•"/>
              <a:tabLst/>
              <a:defRPr/>
            </a:pPr>
            <a:endParaRPr kumimoji="0" lang="en-US" sz="2800" b="0" i="0" u="none" strike="noStrike" kern="0" cap="none" spc="0" normalizeH="0" baseline="0" noProof="0" dirty="0">
              <a:ln>
                <a:noFill/>
              </a:ln>
              <a:solidFill>
                <a:srgbClr val="002060"/>
              </a:solidFill>
              <a:effectLst/>
              <a:uLnTx/>
              <a:uFillTx/>
              <a:latin typeface="Calibri"/>
            </a:endParaRPr>
          </a:p>
          <a:p>
            <a:pPr marL="457200" marR="0" lvl="0" indent="-457200" defTabSz="914400" eaLnBrk="1" fontAlgn="auto" latinLnBrk="0" hangingPunct="1">
              <a:lnSpc>
                <a:spcPct val="100000"/>
              </a:lnSpc>
              <a:spcBef>
                <a:spcPts val="0"/>
              </a:spcBef>
              <a:spcAft>
                <a:spcPts val="0"/>
              </a:spcAft>
              <a:buClr>
                <a:srgbClr val="FF0000"/>
              </a:buClr>
              <a:buSzTx/>
              <a:buFont typeface="Arial" pitchFamily="34" charset="0"/>
              <a:buChar char="•"/>
              <a:tabLst/>
              <a:defRPr/>
            </a:pPr>
            <a:endParaRPr kumimoji="0" lang="en-US" sz="2800" b="0" i="0" u="none" strike="noStrike" kern="0" cap="none" spc="0" normalizeH="0" baseline="0" noProof="0" dirty="0">
              <a:ln>
                <a:noFill/>
              </a:ln>
              <a:solidFill>
                <a:srgbClr val="002060"/>
              </a:solidFill>
              <a:effectLst/>
              <a:uLnTx/>
              <a:uFillTx/>
              <a:latin typeface="Calibri"/>
            </a:endParaRPr>
          </a:p>
        </p:txBody>
      </p:sp>
    </p:spTree>
    <p:extLst>
      <p:ext uri="{BB962C8B-B14F-4D97-AF65-F5344CB8AC3E}">
        <p14:creationId xmlns:p14="http://schemas.microsoft.com/office/powerpoint/2010/main" val="25365225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3074" name="Object 2"/>
          <p:cNvGraphicFramePr>
            <a:graphicFrameLocks noChangeAspect="1"/>
          </p:cNvGraphicFramePr>
          <p:nvPr/>
        </p:nvGraphicFramePr>
        <p:xfrm>
          <a:off x="142875" y="1038225"/>
          <a:ext cx="9001125" cy="4979988"/>
        </p:xfrm>
        <a:graphic>
          <a:graphicData uri="http://schemas.openxmlformats.org/presentationml/2006/ole">
            <mc:AlternateContent xmlns:mc="http://schemas.openxmlformats.org/markup-compatibility/2006">
              <mc:Choice xmlns:v="urn:schemas-microsoft-com:vml" Requires="v">
                <p:oleObj name="Chart" r:id="rId3" imgW="7591349" imgH="4048049" progId="Excel.Chart.8">
                  <p:embed/>
                </p:oleObj>
              </mc:Choice>
              <mc:Fallback>
                <p:oleObj name="Chart" r:id="rId3" imgW="7591349" imgH="4048049" progId="Excel.Chart.8">
                  <p:embed/>
                  <p:pic>
                    <p:nvPicPr>
                      <p:cNvPr id="3074"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2875" y="1038225"/>
                        <a:ext cx="9001125" cy="4979988"/>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1">
                            <a:solidFill>
                              <a:srgbClr val="FFFF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75" name="Text Box 3"/>
          <p:cNvSpPr txBox="1">
            <a:spLocks noChangeArrowheads="1"/>
          </p:cNvSpPr>
          <p:nvPr/>
        </p:nvSpPr>
        <p:spPr bwMode="auto">
          <a:xfrm>
            <a:off x="762000" y="4953000"/>
            <a:ext cx="25146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FF6DD9"/>
                </a:solidFill>
                <a:latin typeface="Verdana" pitchFamily="34" charset="0"/>
              </a:rPr>
              <a:t>Dark Energy (accelerating)</a:t>
            </a:r>
          </a:p>
        </p:txBody>
      </p:sp>
      <p:sp>
        <p:nvSpPr>
          <p:cNvPr id="3076" name="Text Box 4"/>
          <p:cNvSpPr txBox="1">
            <a:spLocks noChangeArrowheads="1"/>
          </p:cNvSpPr>
          <p:nvPr/>
        </p:nvSpPr>
        <p:spPr bwMode="auto">
          <a:xfrm>
            <a:off x="914400" y="304800"/>
            <a:ext cx="6934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endParaRPr lang="en-US" altLang="en-US" sz="2400">
              <a:solidFill>
                <a:srgbClr val="009999"/>
              </a:solidFill>
              <a:latin typeface="Verdana" pitchFamily="34" charset="0"/>
            </a:endParaRPr>
          </a:p>
        </p:txBody>
      </p:sp>
      <p:sp>
        <p:nvSpPr>
          <p:cNvPr id="3077" name="Text Box 5"/>
          <p:cNvSpPr txBox="1">
            <a:spLocks noChangeArrowheads="1"/>
          </p:cNvSpPr>
          <p:nvPr/>
        </p:nvSpPr>
        <p:spPr bwMode="auto">
          <a:xfrm>
            <a:off x="6553200" y="4724400"/>
            <a:ext cx="22098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FF0066"/>
                </a:solidFill>
                <a:latin typeface="Verdana" pitchFamily="34" charset="0"/>
              </a:rPr>
              <a:t>Dark Matter (Gravitating)</a:t>
            </a:r>
          </a:p>
        </p:txBody>
      </p:sp>
      <p:sp>
        <p:nvSpPr>
          <p:cNvPr id="3078" name="Text Box 6"/>
          <p:cNvSpPr txBox="1">
            <a:spLocks noChangeArrowheads="1"/>
          </p:cNvSpPr>
          <p:nvPr/>
        </p:nvSpPr>
        <p:spPr bwMode="auto">
          <a:xfrm>
            <a:off x="6324600" y="1371600"/>
            <a:ext cx="29718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66FF"/>
                </a:solidFill>
                <a:latin typeface="Verdana" pitchFamily="34" charset="0"/>
              </a:rPr>
              <a:t>Ordinary Matter (observed in labs)</a:t>
            </a:r>
          </a:p>
        </p:txBody>
      </p:sp>
      <p:sp>
        <p:nvSpPr>
          <p:cNvPr id="3079" name="Text Box 7"/>
          <p:cNvSpPr txBox="1">
            <a:spLocks noChangeArrowheads="1"/>
          </p:cNvSpPr>
          <p:nvPr/>
        </p:nvSpPr>
        <p:spPr bwMode="auto">
          <a:xfrm>
            <a:off x="228600" y="228600"/>
            <a:ext cx="7543800" cy="1187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BBE0E3"/>
                </a:solidFill>
                <a:latin typeface="Verdana" pitchFamily="34" charset="0"/>
              </a:rPr>
              <a:t>95% of the cosmic matter/energy is a mystery.  It has never been observed even in our best laboratories</a:t>
            </a:r>
          </a:p>
        </p:txBody>
      </p:sp>
      <p:sp>
        <p:nvSpPr>
          <p:cNvPr id="2" name="Date Placeholder 1"/>
          <p:cNvSpPr>
            <a:spLocks noGrp="1"/>
          </p:cNvSpPr>
          <p:nvPr>
            <p:ph type="dt" sz="half" idx="10"/>
          </p:nvPr>
        </p:nvSpPr>
        <p:spPr/>
        <p:txBody>
          <a:bodyPr/>
          <a:lstStyle/>
          <a:p>
            <a:pPr>
              <a:defRPr/>
            </a:pPr>
            <a:fld id="{ABC275A1-0BB2-4C6F-92CE-31BDFA2A3A02}"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67</a:t>
            </a:fld>
            <a:endParaRPr lang="en-US">
              <a:solidFill>
                <a:srgbClr val="000000"/>
              </a:solidFill>
            </a:endParaRPr>
          </a:p>
        </p:txBody>
      </p:sp>
    </p:spTree>
    <p:extLst>
      <p:ext uri="{BB962C8B-B14F-4D97-AF65-F5344CB8AC3E}">
        <p14:creationId xmlns:p14="http://schemas.microsoft.com/office/powerpoint/2010/main" val="91737110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8" name="Picture 2" descr="125th Anniversary Issu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2057400"/>
            <a:ext cx="2895600" cy="251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9" name="Picture 3" descr="Science Logo">
            <a:hlinkClick r:id="rId3" tooltip="Go to the Science Homepage"/>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457200"/>
            <a:ext cx="1676400" cy="89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0" name="Text Box 4"/>
          <p:cNvSpPr txBox="1">
            <a:spLocks noChangeArrowheads="1"/>
          </p:cNvSpPr>
          <p:nvPr/>
        </p:nvSpPr>
        <p:spPr bwMode="auto">
          <a:xfrm>
            <a:off x="2667000" y="762000"/>
            <a:ext cx="6019800" cy="955675"/>
          </a:xfrm>
          <a:prstGeom prst="rect">
            <a:avLst/>
          </a:prstGeom>
          <a:noFill/>
          <a:ln w="9525">
            <a:solidFill>
              <a:srgbClr val="FF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800" i="1">
                <a:solidFill>
                  <a:srgbClr val="BBE0E3"/>
                </a:solidFill>
                <a:latin typeface="Verdana" pitchFamily="34" charset="0"/>
              </a:rPr>
              <a:t>American Association for the Advancement of Science</a:t>
            </a:r>
          </a:p>
        </p:txBody>
      </p:sp>
      <p:sp>
        <p:nvSpPr>
          <p:cNvPr id="2" name="Date Placeholder 1"/>
          <p:cNvSpPr>
            <a:spLocks noGrp="1"/>
          </p:cNvSpPr>
          <p:nvPr>
            <p:ph type="dt" sz="half" idx="10"/>
          </p:nvPr>
        </p:nvSpPr>
        <p:spPr/>
        <p:txBody>
          <a:bodyPr/>
          <a:lstStyle/>
          <a:p>
            <a:pPr>
              <a:defRPr/>
            </a:pPr>
            <a:fld id="{8373DAEF-E8BC-47F5-901C-3AD44D74C430}"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68</a:t>
            </a:fld>
            <a:endParaRPr lang="en-US">
              <a:solidFill>
                <a:srgbClr val="000000"/>
              </a:solidFill>
            </a:endParaRPr>
          </a:p>
        </p:txBody>
      </p:sp>
    </p:spTree>
    <p:extLst>
      <p:ext uri="{BB962C8B-B14F-4D97-AF65-F5344CB8AC3E}">
        <p14:creationId xmlns:p14="http://schemas.microsoft.com/office/powerpoint/2010/main" val="273234834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2" name="Picture 2" descr="125th Anniversary Issu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2057400"/>
            <a:ext cx="2895600" cy="251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3" name="Picture 3" descr="Science Logo">
            <a:hlinkClick r:id="rId3" tooltip="Go to the Science Homepage"/>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457200"/>
            <a:ext cx="1676400" cy="890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4" name="Text Box 4"/>
          <p:cNvSpPr txBox="1">
            <a:spLocks noChangeArrowheads="1"/>
          </p:cNvSpPr>
          <p:nvPr/>
        </p:nvSpPr>
        <p:spPr bwMode="auto">
          <a:xfrm>
            <a:off x="2667000" y="762000"/>
            <a:ext cx="6019800" cy="955675"/>
          </a:xfrm>
          <a:prstGeom prst="rect">
            <a:avLst/>
          </a:prstGeom>
          <a:noFill/>
          <a:ln w="9525">
            <a:solidFill>
              <a:srgbClr val="FF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800" i="1">
                <a:solidFill>
                  <a:srgbClr val="BBE0E3"/>
                </a:solidFill>
                <a:latin typeface="Verdana" pitchFamily="34" charset="0"/>
              </a:rPr>
              <a:t>American Association for the Advancement of Science</a:t>
            </a:r>
          </a:p>
        </p:txBody>
      </p:sp>
      <p:pic>
        <p:nvPicPr>
          <p:cNvPr id="5125" name="Picture 5"/>
          <p:cNvPicPr>
            <a:picLocks noChangeAspect="1" noChangeArrowheads="1"/>
          </p:cNvPicPr>
          <p:nvPr/>
        </p:nvPicPr>
        <p:blipFill rotWithShape="1">
          <a:blip r:embed="rId5">
            <a:extLst>
              <a:ext uri="{28A0092B-C50C-407E-A947-70E740481C1C}">
                <a14:useLocalDpi xmlns:a14="http://schemas.microsoft.com/office/drawing/2010/main" val="0"/>
              </a:ext>
            </a:extLst>
          </a:blip>
          <a:srcRect l="29375" t="39063" r="45625" b="5596"/>
          <a:stretch/>
        </p:blipFill>
        <p:spPr bwMode="auto">
          <a:xfrm>
            <a:off x="5314950" y="2438400"/>
            <a:ext cx="3829050" cy="678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126" name="Text Box 6"/>
          <p:cNvSpPr txBox="1">
            <a:spLocks noChangeArrowheads="1"/>
          </p:cNvSpPr>
          <p:nvPr/>
        </p:nvSpPr>
        <p:spPr bwMode="auto">
          <a:xfrm>
            <a:off x="381000" y="4953000"/>
            <a:ext cx="4572000" cy="1625600"/>
          </a:xfrm>
          <a:prstGeom prst="rect">
            <a:avLst/>
          </a:prstGeom>
          <a:noFill/>
          <a:ln w="9525">
            <a:solidFill>
              <a:srgbClr val="FF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000">
                <a:solidFill>
                  <a:srgbClr val="BBE0E3"/>
                </a:solidFill>
                <a:latin typeface="Verdana" pitchFamily="34" charset="0"/>
              </a:rPr>
              <a:t>…at the moment, the nature of dark energy is arguably the murkiest question in physics--and the one that, when answered, may shed the most light. </a:t>
            </a:r>
          </a:p>
        </p:txBody>
      </p:sp>
      <p:sp>
        <p:nvSpPr>
          <p:cNvPr id="5127" name="Oval 7"/>
          <p:cNvSpPr>
            <a:spLocks noChangeArrowheads="1"/>
          </p:cNvSpPr>
          <p:nvPr/>
        </p:nvSpPr>
        <p:spPr bwMode="auto">
          <a:xfrm>
            <a:off x="5257800" y="3733800"/>
            <a:ext cx="3048000" cy="381000"/>
          </a:xfrm>
          <a:prstGeom prst="ellipse">
            <a:avLst/>
          </a:prstGeom>
          <a:noFill/>
          <a:ln w="3810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 name="Date Placeholder 1"/>
          <p:cNvSpPr>
            <a:spLocks noGrp="1"/>
          </p:cNvSpPr>
          <p:nvPr>
            <p:ph type="dt" sz="half" idx="10"/>
          </p:nvPr>
        </p:nvSpPr>
        <p:spPr/>
        <p:txBody>
          <a:bodyPr/>
          <a:lstStyle/>
          <a:p>
            <a:pPr>
              <a:defRPr/>
            </a:pPr>
            <a:fld id="{B773EA58-7DF9-4D4B-AFCE-D9199BAB8959}" type="datetime1">
              <a:rPr lang="en-US" smtClean="0">
                <a:solidFill>
                  <a:srgbClr val="000000"/>
                </a:solidFill>
              </a:rPr>
              <a:t>5/16/2021</a:t>
            </a:fld>
            <a:endParaRPr lang="en-US">
              <a:solidFill>
                <a:srgbClr val="000000"/>
              </a:solidFill>
            </a:endParaRPr>
          </a:p>
        </p:txBody>
      </p:sp>
      <p:sp>
        <p:nvSpPr>
          <p:cNvPr id="10" name="TextBox 9">
            <a:extLst>
              <a:ext uri="{FF2B5EF4-FFF2-40B4-BE49-F238E27FC236}">
                <a16:creationId xmlns:a16="http://schemas.microsoft.com/office/drawing/2014/main" id="{FC7E3805-26A0-41CB-8685-E11225DF840D}"/>
              </a:ext>
            </a:extLst>
          </p:cNvPr>
          <p:cNvSpPr txBox="1"/>
          <p:nvPr/>
        </p:nvSpPr>
        <p:spPr>
          <a:xfrm>
            <a:off x="3581400" y="1776516"/>
            <a:ext cx="4572000" cy="369332"/>
          </a:xfrm>
          <a:prstGeom prst="rect">
            <a:avLst/>
          </a:prstGeom>
          <a:noFill/>
        </p:spPr>
        <p:txBody>
          <a:bodyPr wrap="square">
            <a:spAutoFit/>
          </a:bodyPr>
          <a:lstStyle/>
          <a:p>
            <a:r>
              <a:rPr lang="en-US" dirty="0">
                <a:hlinkClick r:id="rId6"/>
              </a:rPr>
              <a:t>125 | Science (sciencemag.org)</a:t>
            </a:r>
            <a:r>
              <a:rPr lang="en-US" dirty="0"/>
              <a:t>, </a:t>
            </a:r>
            <a:r>
              <a:rPr lang="en-US" dirty="0">
                <a:solidFill>
                  <a:schemeClr val="accent1">
                    <a:lumMod val="90000"/>
                  </a:schemeClr>
                </a:solidFill>
              </a:rPr>
              <a:t>(2005)</a:t>
            </a:r>
          </a:p>
        </p:txBody>
      </p:sp>
    </p:spTree>
    <p:extLst>
      <p:ext uri="{BB962C8B-B14F-4D97-AF65-F5344CB8AC3E}">
        <p14:creationId xmlns:p14="http://schemas.microsoft.com/office/powerpoint/2010/main" val="213880669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 Box 3"/>
          <p:cNvSpPr txBox="1">
            <a:spLocks noChangeArrowheads="1"/>
          </p:cNvSpPr>
          <p:nvPr/>
        </p:nvSpPr>
        <p:spPr bwMode="auto">
          <a:xfrm>
            <a:off x="3276600" y="5715000"/>
            <a:ext cx="20875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1800">
                <a:solidFill>
                  <a:srgbClr val="002060"/>
                </a:solidFill>
                <a:latin typeface="Verdana" pitchFamily="34" charset="0"/>
                <a:cs typeface="Arial" charset="0"/>
              </a:rPr>
              <a:t>Supernova</a:t>
            </a:r>
          </a:p>
        </p:txBody>
      </p:sp>
      <p:pic>
        <p:nvPicPr>
          <p:cNvPr id="7171" name="Picture 4" descr="SCP2003SNeCMBClust"/>
          <p:cNvPicPr>
            <a:picLocks noChangeAspect="1" noChangeArrowheads="1"/>
          </p:cNvPicPr>
          <p:nvPr/>
        </p:nvPicPr>
        <p:blipFill>
          <a:blip r:embed="rId3" cstate="print">
            <a:extLst>
              <a:ext uri="{28A0092B-C50C-407E-A947-70E740481C1C}">
                <a14:useLocalDpi xmlns:a14="http://schemas.microsoft.com/office/drawing/2010/main" val="0"/>
              </a:ext>
            </a:extLst>
          </a:blip>
          <a:srcRect l="8630" t="12141" r="16571" b="7785"/>
          <a:stretch>
            <a:fillRect/>
          </a:stretch>
        </p:blipFill>
        <p:spPr bwMode="auto">
          <a:xfrm>
            <a:off x="2286000" y="990600"/>
            <a:ext cx="4741863"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2" name="Line 5"/>
          <p:cNvSpPr>
            <a:spLocks noChangeShapeType="1"/>
          </p:cNvSpPr>
          <p:nvPr/>
        </p:nvSpPr>
        <p:spPr bwMode="auto">
          <a:xfrm>
            <a:off x="3200400" y="4114800"/>
            <a:ext cx="3352800" cy="0"/>
          </a:xfrm>
          <a:prstGeom prst="line">
            <a:avLst/>
          </a:prstGeom>
          <a:noFill/>
          <a:ln w="38100">
            <a:solidFill>
              <a:srgbClr val="CC00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173" name="Text Box 6"/>
          <p:cNvSpPr txBox="1">
            <a:spLocks noChangeArrowheads="1"/>
          </p:cNvSpPr>
          <p:nvPr/>
        </p:nvSpPr>
        <p:spPr bwMode="auto">
          <a:xfrm>
            <a:off x="7010400" y="2362200"/>
            <a:ext cx="21336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000">
                <a:solidFill>
                  <a:srgbClr val="002060"/>
                </a:solidFill>
                <a:latin typeface="Verdana" pitchFamily="34" charset="0"/>
                <a:cs typeface="Arial" charset="0"/>
              </a:rPr>
              <a:t>Preferred by data c. 2003</a:t>
            </a:r>
          </a:p>
        </p:txBody>
      </p:sp>
      <p:sp>
        <p:nvSpPr>
          <p:cNvPr id="7174" name="Oval 10"/>
          <p:cNvSpPr>
            <a:spLocks noChangeArrowheads="1"/>
          </p:cNvSpPr>
          <p:nvPr/>
        </p:nvSpPr>
        <p:spPr bwMode="auto">
          <a:xfrm>
            <a:off x="3276600" y="3124200"/>
            <a:ext cx="685800" cy="685800"/>
          </a:xfrm>
          <a:prstGeom prst="ellipse">
            <a:avLst/>
          </a:prstGeom>
          <a:noFill/>
          <a:ln w="9525">
            <a:solidFill>
              <a:srgbClr val="FF33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endParaRPr lang="en-US" altLang="en-US" sz="1800">
              <a:solidFill>
                <a:srgbClr val="002060"/>
              </a:solidFill>
              <a:cs typeface="Arial" charset="0"/>
            </a:endParaRPr>
          </a:p>
        </p:txBody>
      </p:sp>
      <p:sp>
        <p:nvSpPr>
          <p:cNvPr id="7175" name="Line 11"/>
          <p:cNvSpPr>
            <a:spLocks noChangeShapeType="1"/>
          </p:cNvSpPr>
          <p:nvPr/>
        </p:nvSpPr>
        <p:spPr bwMode="auto">
          <a:xfrm flipH="1">
            <a:off x="4038600" y="2895600"/>
            <a:ext cx="2971800" cy="5334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7176" name="Text Box 12"/>
          <p:cNvSpPr txBox="1">
            <a:spLocks noChangeArrowheads="1"/>
          </p:cNvSpPr>
          <p:nvPr/>
        </p:nvSpPr>
        <p:spPr bwMode="auto">
          <a:xfrm>
            <a:off x="76200" y="4191000"/>
            <a:ext cx="21336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50000"/>
              </a:spcBef>
              <a:spcAft>
                <a:spcPct val="0"/>
              </a:spcAft>
              <a:buFontTx/>
              <a:buNone/>
            </a:pPr>
            <a:r>
              <a:rPr lang="en-US" altLang="en-US" sz="2000">
                <a:solidFill>
                  <a:srgbClr val="002060"/>
                </a:solidFill>
                <a:latin typeface="Verdana" pitchFamily="34" charset="0"/>
                <a:cs typeface="Arial" charset="0"/>
              </a:rPr>
              <a:t>“Ordinary” non accelerating matter</a:t>
            </a:r>
          </a:p>
        </p:txBody>
      </p:sp>
      <p:sp>
        <p:nvSpPr>
          <p:cNvPr id="7177" name="Text Box 2"/>
          <p:cNvSpPr txBox="1">
            <a:spLocks noChangeArrowheads="1"/>
          </p:cNvSpPr>
          <p:nvPr/>
        </p:nvSpPr>
        <p:spPr bwMode="auto">
          <a:xfrm>
            <a:off x="533400" y="0"/>
            <a:ext cx="8305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eaLnBrk="1" fontAlgn="base" hangingPunct="1">
              <a:spcBef>
                <a:spcPct val="50000"/>
              </a:spcBef>
              <a:spcAft>
                <a:spcPct val="0"/>
              </a:spcAft>
              <a:buFontTx/>
              <a:buNone/>
            </a:pPr>
            <a:r>
              <a:rPr lang="en-US" altLang="en-US" sz="2800">
                <a:solidFill>
                  <a:srgbClr val="002060"/>
                </a:solidFill>
                <a:latin typeface="Verdana" pitchFamily="34" charset="0"/>
                <a:cs typeface="Arial" charset="0"/>
              </a:rPr>
              <a:t>Cosmic acceleration</a:t>
            </a:r>
          </a:p>
          <a:p>
            <a:pPr eaLnBrk="1" fontAlgn="base" hangingPunct="1">
              <a:spcBef>
                <a:spcPct val="50000"/>
              </a:spcBef>
              <a:spcAft>
                <a:spcPct val="0"/>
              </a:spcAft>
              <a:buFontTx/>
              <a:buNone/>
            </a:pPr>
            <a:r>
              <a:rPr lang="en-US" altLang="en-US" sz="2400">
                <a:solidFill>
                  <a:srgbClr val="002060"/>
                </a:solidFill>
                <a:latin typeface="Verdana" pitchFamily="34" charset="0"/>
                <a:cs typeface="Arial" charset="0"/>
              </a:rPr>
              <a:t>Accelerating matter is required to fit current data</a:t>
            </a:r>
          </a:p>
        </p:txBody>
      </p:sp>
      <p:sp>
        <p:nvSpPr>
          <p:cNvPr id="7178" name="TextBox 1"/>
          <p:cNvSpPr txBox="1">
            <a:spLocks noChangeArrowheads="1"/>
          </p:cNvSpPr>
          <p:nvPr/>
        </p:nvSpPr>
        <p:spPr bwMode="auto">
          <a:xfrm>
            <a:off x="4700588" y="6367463"/>
            <a:ext cx="337661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Clr>
                <a:srgbClr val="FF0000"/>
              </a:buClr>
              <a:buFontTx/>
              <a:buNone/>
            </a:pPr>
            <a:r>
              <a:rPr lang="en-US" altLang="en-US" sz="1600">
                <a:solidFill>
                  <a:srgbClr val="002060"/>
                </a:solidFill>
                <a:cs typeface="Arial" charset="0"/>
              </a:rPr>
              <a:t>(Includes Dark Matter)</a:t>
            </a:r>
          </a:p>
        </p:txBody>
      </p:sp>
      <p:sp>
        <p:nvSpPr>
          <p:cNvPr id="7179" name="Line 9"/>
          <p:cNvSpPr>
            <a:spLocks noChangeShapeType="1"/>
          </p:cNvSpPr>
          <p:nvPr/>
        </p:nvSpPr>
        <p:spPr bwMode="auto">
          <a:xfrm flipV="1">
            <a:off x="2209800" y="4114800"/>
            <a:ext cx="1066800" cy="3048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a:solidFill>
                <a:srgbClr val="002060"/>
              </a:solidFill>
              <a:cs typeface="Arial" charset="0"/>
            </a:endParaRPr>
          </a:p>
        </p:txBody>
      </p:sp>
      <p:sp>
        <p:nvSpPr>
          <p:cNvPr id="2" name="Date Placeholder 1"/>
          <p:cNvSpPr>
            <a:spLocks noGrp="1"/>
          </p:cNvSpPr>
          <p:nvPr>
            <p:ph type="dt" sz="half" idx="10"/>
          </p:nvPr>
        </p:nvSpPr>
        <p:spPr/>
        <p:txBody>
          <a:bodyPr/>
          <a:lstStyle/>
          <a:p>
            <a:pPr>
              <a:defRPr/>
            </a:pPr>
            <a:fld id="{3D6C9BC4-CA4F-48F2-8563-BECF49AC2959}"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
        <p:nvSpPr>
          <p:cNvPr id="4" name="Slide Number Placeholder 3"/>
          <p:cNvSpPr>
            <a:spLocks noGrp="1"/>
          </p:cNvSpPr>
          <p:nvPr>
            <p:ph type="sldNum" sz="quarter" idx="12"/>
          </p:nvPr>
        </p:nvSpPr>
        <p:spPr/>
        <p:txBody>
          <a:bodyPr/>
          <a:lstStyle/>
          <a:p>
            <a:pPr>
              <a:defRPr/>
            </a:pPr>
            <a:fld id="{56EAEDB1-16F5-47D1-A06A-2F4F84D1C2CD}" type="slidenum">
              <a:rPr lang="en-US" smtClean="0">
                <a:solidFill>
                  <a:srgbClr val="002060">
                    <a:tint val="75000"/>
                  </a:srgbClr>
                </a:solidFill>
              </a:rPr>
              <a:pPr>
                <a:defRPr/>
              </a:pPr>
              <a:t>7</a:t>
            </a:fld>
            <a:endParaRPr lang="en-US">
              <a:solidFill>
                <a:srgbClr val="002060">
                  <a:tint val="75000"/>
                </a:srgbClr>
              </a:solidFill>
            </a:endParaRPr>
          </a:p>
        </p:txBody>
      </p:sp>
    </p:spTree>
    <p:extLst>
      <p:ext uri="{BB962C8B-B14F-4D97-AF65-F5344CB8AC3E}">
        <p14:creationId xmlns:p14="http://schemas.microsoft.com/office/powerpoint/2010/main" val="1619250493"/>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2"/>
          <p:cNvSpPr txBox="1">
            <a:spLocks noChangeArrowheads="1"/>
          </p:cNvSpPr>
          <p:nvPr/>
        </p:nvSpPr>
        <p:spPr bwMode="auto">
          <a:xfrm>
            <a:off x="755650" y="908050"/>
            <a:ext cx="4032250" cy="191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00"/>
                </a:solidFill>
              </a:rPr>
              <a:t>“Right now, not only for cosmology but for elementary particle theory, this is the </a:t>
            </a:r>
            <a:r>
              <a:rPr lang="en-US" altLang="en-US" sz="2400">
                <a:solidFill>
                  <a:srgbClr val="FF0000"/>
                </a:solidFill>
              </a:rPr>
              <a:t>bone in our throat</a:t>
            </a:r>
            <a:r>
              <a:rPr lang="en-US" altLang="en-US" sz="2400">
                <a:solidFill>
                  <a:srgbClr val="000000"/>
                </a:solidFill>
              </a:rPr>
              <a:t>.”  - Steven Weinberg</a:t>
            </a:r>
          </a:p>
        </p:txBody>
      </p:sp>
      <p:sp>
        <p:nvSpPr>
          <p:cNvPr id="6147" name="Text Box 3"/>
          <p:cNvSpPr txBox="1">
            <a:spLocks noChangeArrowheads="1"/>
          </p:cNvSpPr>
          <p:nvPr/>
        </p:nvSpPr>
        <p:spPr bwMode="auto">
          <a:xfrm>
            <a:off x="3708400" y="4581525"/>
            <a:ext cx="4248150" cy="1552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00"/>
                </a:solidFill>
              </a:rPr>
              <a:t>“… Maybe the </a:t>
            </a:r>
            <a:r>
              <a:rPr lang="en-US" altLang="en-US" sz="2400">
                <a:solidFill>
                  <a:srgbClr val="FF0000"/>
                </a:solidFill>
              </a:rPr>
              <a:t>most fundamentally mysterious thing</a:t>
            </a:r>
            <a:r>
              <a:rPr lang="en-US" altLang="en-US" sz="2400">
                <a:solidFill>
                  <a:srgbClr val="000000"/>
                </a:solidFill>
              </a:rPr>
              <a:t> in basic science.”            - Frank Wilczek</a:t>
            </a:r>
          </a:p>
        </p:txBody>
      </p:sp>
      <p:sp>
        <p:nvSpPr>
          <p:cNvPr id="6148" name="Text Box 4"/>
          <p:cNvSpPr txBox="1">
            <a:spLocks noChangeArrowheads="1"/>
          </p:cNvSpPr>
          <p:nvPr/>
        </p:nvSpPr>
        <p:spPr bwMode="auto">
          <a:xfrm>
            <a:off x="5724525" y="2492375"/>
            <a:ext cx="2879725" cy="1552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00"/>
                </a:solidFill>
              </a:rPr>
              <a:t>“… would be </a:t>
            </a:r>
            <a:r>
              <a:rPr lang="en-US" altLang="en-US" sz="2400">
                <a:solidFill>
                  <a:srgbClr val="FF0000"/>
                </a:solidFill>
              </a:rPr>
              <a:t>No. 1 on my list</a:t>
            </a:r>
            <a:r>
              <a:rPr lang="en-US" altLang="en-US" sz="2400">
                <a:solidFill>
                  <a:srgbClr val="000000"/>
                </a:solidFill>
              </a:rPr>
              <a:t> of things to figure out.”          -  Edward Witten</a:t>
            </a:r>
          </a:p>
        </p:txBody>
      </p:sp>
      <p:sp>
        <p:nvSpPr>
          <p:cNvPr id="6149" name="Text Box 5"/>
          <p:cNvSpPr txBox="1">
            <a:spLocks noChangeArrowheads="1"/>
          </p:cNvSpPr>
          <p:nvPr/>
        </p:nvSpPr>
        <p:spPr bwMode="auto">
          <a:xfrm>
            <a:off x="5003800" y="260350"/>
            <a:ext cx="3024188" cy="191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00"/>
                </a:solidFill>
              </a:rPr>
              <a:t>“Basically, people </a:t>
            </a:r>
            <a:r>
              <a:rPr lang="en-US" altLang="en-US" sz="2400">
                <a:solidFill>
                  <a:srgbClr val="FF0000"/>
                </a:solidFill>
              </a:rPr>
              <a:t>don’t have a clue</a:t>
            </a:r>
            <a:r>
              <a:rPr lang="en-US" altLang="en-US" sz="2400">
                <a:solidFill>
                  <a:srgbClr val="000000"/>
                </a:solidFill>
              </a:rPr>
              <a:t> as to how to solve this problem.”  - Jeff Harvey</a:t>
            </a:r>
          </a:p>
        </p:txBody>
      </p:sp>
      <p:sp>
        <p:nvSpPr>
          <p:cNvPr id="6150" name="Text Box 6"/>
          <p:cNvSpPr txBox="1">
            <a:spLocks noChangeArrowheads="1"/>
          </p:cNvSpPr>
          <p:nvPr/>
        </p:nvSpPr>
        <p:spPr bwMode="auto">
          <a:xfrm>
            <a:off x="395288" y="3284538"/>
            <a:ext cx="3097212" cy="1552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a:solidFill>
                  <a:srgbClr val="000000"/>
                </a:solidFill>
              </a:rPr>
              <a:t>‘This is the biggest </a:t>
            </a:r>
            <a:r>
              <a:rPr lang="en-US" altLang="en-US" sz="2400">
                <a:solidFill>
                  <a:srgbClr val="FF0000"/>
                </a:solidFill>
              </a:rPr>
              <a:t>embarrassment</a:t>
            </a:r>
            <a:r>
              <a:rPr lang="en-US" altLang="en-US" sz="2400">
                <a:solidFill>
                  <a:srgbClr val="000000"/>
                </a:solidFill>
              </a:rPr>
              <a:t> in theoretical physics”   - Michael Turner</a:t>
            </a:r>
          </a:p>
        </p:txBody>
      </p:sp>
      <p:sp>
        <p:nvSpPr>
          <p:cNvPr id="6151" name="Oval 7"/>
          <p:cNvSpPr>
            <a:spLocks noChangeArrowheads="1"/>
          </p:cNvSpPr>
          <p:nvPr/>
        </p:nvSpPr>
        <p:spPr bwMode="auto">
          <a:xfrm rot="-976908">
            <a:off x="-2900363" y="236538"/>
            <a:ext cx="12457113" cy="6777037"/>
          </a:xfrm>
          <a:prstGeom prst="ellipse">
            <a:avLst/>
          </a:prstGeom>
          <a:noFill/>
          <a:ln w="57150" algn="ctr">
            <a:solidFill>
              <a:srgbClr val="FF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 name="Date Placeholder 1"/>
          <p:cNvSpPr>
            <a:spLocks noGrp="1"/>
          </p:cNvSpPr>
          <p:nvPr>
            <p:ph type="dt" sz="half" idx="10"/>
          </p:nvPr>
        </p:nvSpPr>
        <p:spPr/>
        <p:txBody>
          <a:bodyPr/>
          <a:lstStyle/>
          <a:p>
            <a:pPr>
              <a:defRPr/>
            </a:pPr>
            <a:fld id="{AD7D5AE2-22DF-4513-AF63-9B83399E5901}"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70</a:t>
            </a:fld>
            <a:endParaRPr lang="en-US">
              <a:solidFill>
                <a:srgbClr val="000000"/>
              </a:solidFill>
            </a:endParaRPr>
          </a:p>
        </p:txBody>
      </p:sp>
    </p:spTree>
    <p:extLst>
      <p:ext uri="{BB962C8B-B14F-4D97-AF65-F5344CB8AC3E}">
        <p14:creationId xmlns:p14="http://schemas.microsoft.com/office/powerpoint/2010/main" val="390700626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170" name="Text Box 2"/>
          <p:cNvSpPr txBox="1">
            <a:spLocks noChangeArrowheads="1"/>
          </p:cNvSpPr>
          <p:nvPr/>
        </p:nvSpPr>
        <p:spPr bwMode="auto">
          <a:xfrm>
            <a:off x="762000" y="1905000"/>
            <a:ext cx="8686800" cy="137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4800">
                <a:solidFill>
                  <a:srgbClr val="FBE09D"/>
                </a:solidFill>
                <a:latin typeface="Verdana" pitchFamily="34" charset="0"/>
              </a:rPr>
              <a:t>Q</a:t>
            </a:r>
            <a:r>
              <a:rPr lang="en-US" altLang="en-US" sz="800">
                <a:solidFill>
                  <a:srgbClr val="FBE09D"/>
                </a:solidFill>
                <a:latin typeface="Verdana" pitchFamily="34" charset="0"/>
              </a:rPr>
              <a:t> </a:t>
            </a:r>
            <a:r>
              <a:rPr lang="en-US" altLang="en-US" sz="4800">
                <a:solidFill>
                  <a:srgbClr val="FBE09D"/>
                </a:solidFill>
                <a:latin typeface="Verdana" pitchFamily="34" charset="0"/>
              </a:rPr>
              <a:t>U</a:t>
            </a:r>
            <a:r>
              <a:rPr lang="en-US" altLang="en-US" sz="800">
                <a:solidFill>
                  <a:srgbClr val="FBE09D"/>
                </a:solidFill>
                <a:latin typeface="Verdana" pitchFamily="34" charset="0"/>
              </a:rPr>
              <a:t> </a:t>
            </a:r>
            <a:r>
              <a:rPr lang="en-US" altLang="en-US" sz="4800">
                <a:solidFill>
                  <a:srgbClr val="FBE09D"/>
                </a:solidFill>
                <a:latin typeface="Verdana" pitchFamily="34" charset="0"/>
              </a:rPr>
              <a:t>A</a:t>
            </a:r>
            <a:r>
              <a:rPr lang="en-US" altLang="en-US" sz="800">
                <a:solidFill>
                  <a:srgbClr val="FBE09D"/>
                </a:solidFill>
                <a:latin typeface="Verdana" pitchFamily="34" charset="0"/>
              </a:rPr>
              <a:t> </a:t>
            </a:r>
            <a:r>
              <a:rPr lang="en-US" altLang="en-US" sz="4800">
                <a:solidFill>
                  <a:srgbClr val="FBE09D"/>
                </a:solidFill>
                <a:latin typeface="Verdana" pitchFamily="34" charset="0"/>
              </a:rPr>
              <a:t>N</a:t>
            </a:r>
            <a:r>
              <a:rPr lang="en-US" altLang="en-US" sz="800">
                <a:solidFill>
                  <a:srgbClr val="FBE09D"/>
                </a:solidFill>
                <a:latin typeface="Verdana" pitchFamily="34" charset="0"/>
              </a:rPr>
              <a:t> </a:t>
            </a:r>
            <a:r>
              <a:rPr lang="en-US" altLang="en-US" sz="4800">
                <a:solidFill>
                  <a:srgbClr val="FBE09D"/>
                </a:solidFill>
                <a:latin typeface="Verdana" pitchFamily="34" charset="0"/>
              </a:rPr>
              <a:t>T</a:t>
            </a:r>
            <a:r>
              <a:rPr lang="en-US" altLang="en-US" sz="800">
                <a:solidFill>
                  <a:srgbClr val="FBE09D"/>
                </a:solidFill>
                <a:latin typeface="Verdana" pitchFamily="34" charset="0"/>
              </a:rPr>
              <a:t> </a:t>
            </a:r>
            <a:r>
              <a:rPr lang="en-US" altLang="en-US" sz="4800">
                <a:solidFill>
                  <a:srgbClr val="FBE09D"/>
                </a:solidFill>
                <a:latin typeface="Verdana" pitchFamily="34" charset="0"/>
              </a:rPr>
              <a:t>U</a:t>
            </a:r>
            <a:r>
              <a:rPr lang="en-US" altLang="en-US" sz="800">
                <a:solidFill>
                  <a:srgbClr val="FBE09D"/>
                </a:solidFill>
                <a:latin typeface="Verdana" pitchFamily="34" charset="0"/>
              </a:rPr>
              <a:t> </a:t>
            </a:r>
            <a:r>
              <a:rPr lang="en-US" altLang="en-US" sz="4800">
                <a:solidFill>
                  <a:srgbClr val="FBE09D"/>
                </a:solidFill>
                <a:latin typeface="Verdana" pitchFamily="34" charset="0"/>
              </a:rPr>
              <a:t>M U</a:t>
            </a:r>
            <a:r>
              <a:rPr lang="en-US" altLang="en-US" sz="800">
                <a:solidFill>
                  <a:srgbClr val="FBE09D"/>
                </a:solidFill>
                <a:latin typeface="Verdana" pitchFamily="34" charset="0"/>
              </a:rPr>
              <a:t> </a:t>
            </a:r>
            <a:r>
              <a:rPr lang="en-US" altLang="en-US" sz="4800">
                <a:solidFill>
                  <a:srgbClr val="FBE09D"/>
                </a:solidFill>
                <a:latin typeface="Verdana" pitchFamily="34" charset="0"/>
              </a:rPr>
              <a:t>N</a:t>
            </a:r>
            <a:r>
              <a:rPr lang="en-US" altLang="en-US" sz="800">
                <a:solidFill>
                  <a:srgbClr val="FBE09D"/>
                </a:solidFill>
                <a:latin typeface="Verdana" pitchFamily="34" charset="0"/>
              </a:rPr>
              <a:t> </a:t>
            </a:r>
            <a:r>
              <a:rPr lang="en-US" altLang="en-US" sz="4800">
                <a:solidFill>
                  <a:srgbClr val="FBE09D"/>
                </a:solidFill>
                <a:latin typeface="Verdana" pitchFamily="34" charset="0"/>
              </a:rPr>
              <a:t>IV</a:t>
            </a:r>
            <a:r>
              <a:rPr lang="en-US" altLang="en-US" sz="800">
                <a:solidFill>
                  <a:srgbClr val="FBE09D"/>
                </a:solidFill>
                <a:latin typeface="Verdana" pitchFamily="34" charset="0"/>
              </a:rPr>
              <a:t> </a:t>
            </a:r>
            <a:r>
              <a:rPr lang="en-US" altLang="en-US" sz="4800">
                <a:solidFill>
                  <a:srgbClr val="FBE09D"/>
                </a:solidFill>
                <a:latin typeface="Verdana" pitchFamily="34" charset="0"/>
              </a:rPr>
              <a:t>E</a:t>
            </a:r>
            <a:r>
              <a:rPr lang="en-US" altLang="en-US" sz="800">
                <a:solidFill>
                  <a:srgbClr val="FBE09D"/>
                </a:solidFill>
                <a:latin typeface="Verdana" pitchFamily="34" charset="0"/>
              </a:rPr>
              <a:t> </a:t>
            </a:r>
            <a:r>
              <a:rPr lang="en-US" altLang="en-US" sz="4800">
                <a:solidFill>
                  <a:srgbClr val="FBE09D"/>
                </a:solidFill>
                <a:latin typeface="Verdana" pitchFamily="34" charset="0"/>
              </a:rPr>
              <a:t>R</a:t>
            </a:r>
            <a:r>
              <a:rPr lang="en-US" altLang="en-US" sz="800">
                <a:solidFill>
                  <a:srgbClr val="FBE09D"/>
                </a:solidFill>
                <a:latin typeface="Verdana" pitchFamily="34" charset="0"/>
              </a:rPr>
              <a:t> </a:t>
            </a:r>
            <a:r>
              <a:rPr lang="en-US" altLang="en-US" sz="4800">
                <a:solidFill>
                  <a:srgbClr val="FBE09D"/>
                </a:solidFill>
                <a:latin typeface="Verdana" pitchFamily="34" charset="0"/>
              </a:rPr>
              <a:t>S</a:t>
            </a:r>
            <a:r>
              <a:rPr lang="en-US" altLang="en-US" sz="800">
                <a:solidFill>
                  <a:srgbClr val="FBE09D"/>
                </a:solidFill>
                <a:latin typeface="Verdana" pitchFamily="34" charset="0"/>
              </a:rPr>
              <a:t> </a:t>
            </a:r>
            <a:r>
              <a:rPr lang="en-US" altLang="en-US" sz="4800">
                <a:solidFill>
                  <a:srgbClr val="FBE09D"/>
                </a:solidFill>
                <a:latin typeface="Verdana" pitchFamily="34" charset="0"/>
              </a:rPr>
              <a:t>E</a:t>
            </a:r>
          </a:p>
          <a:p>
            <a:pPr algn="ctr" fontAlgn="base">
              <a:spcBef>
                <a:spcPct val="50000"/>
              </a:spcBef>
              <a:spcAft>
                <a:spcPct val="0"/>
              </a:spcAft>
              <a:buFontTx/>
              <a:buNone/>
            </a:pPr>
            <a:endParaRPr lang="en-US" altLang="en-US" sz="800" b="1">
              <a:solidFill>
                <a:srgbClr val="FBE09D"/>
              </a:solidFill>
              <a:latin typeface="Verdana" pitchFamily="34" charset="0"/>
            </a:endParaRPr>
          </a:p>
          <a:p>
            <a:pPr algn="ctr" fontAlgn="base">
              <a:spcBef>
                <a:spcPct val="50000"/>
              </a:spcBef>
              <a:spcAft>
                <a:spcPct val="0"/>
              </a:spcAft>
              <a:buFontTx/>
              <a:buNone/>
            </a:pPr>
            <a:r>
              <a:rPr lang="en-US" altLang="en-US" sz="1600">
                <a:solidFill>
                  <a:srgbClr val="FBE09D"/>
                </a:solidFill>
                <a:latin typeface="Verdana" pitchFamily="34" charset="0"/>
              </a:rPr>
              <a:t>T</a:t>
            </a:r>
            <a:r>
              <a:rPr lang="en-US" altLang="en-US" sz="600">
                <a:solidFill>
                  <a:srgbClr val="FBE09D"/>
                </a:solidFill>
                <a:latin typeface="Verdana" pitchFamily="34" charset="0"/>
              </a:rPr>
              <a:t> </a:t>
            </a:r>
            <a:r>
              <a:rPr lang="en-US" altLang="en-US" sz="1600">
                <a:solidFill>
                  <a:srgbClr val="FBE09D"/>
                </a:solidFill>
                <a:latin typeface="Verdana" pitchFamily="34" charset="0"/>
              </a:rPr>
              <a:t>H</a:t>
            </a:r>
            <a:r>
              <a:rPr lang="en-US" altLang="en-US" sz="600">
                <a:solidFill>
                  <a:srgbClr val="FBE09D"/>
                </a:solidFill>
                <a:latin typeface="Verdana" pitchFamily="34" charset="0"/>
              </a:rPr>
              <a:t> </a:t>
            </a:r>
            <a:r>
              <a:rPr lang="en-US" altLang="en-US" sz="1600">
                <a:solidFill>
                  <a:srgbClr val="FBE09D"/>
                </a:solidFill>
                <a:latin typeface="Verdana" pitchFamily="34" charset="0"/>
              </a:rPr>
              <a:t>E  R</a:t>
            </a:r>
            <a:r>
              <a:rPr lang="en-US" altLang="en-US" sz="600">
                <a:solidFill>
                  <a:srgbClr val="FBE09D"/>
                </a:solidFill>
                <a:latin typeface="Verdana" pitchFamily="34" charset="0"/>
              </a:rPr>
              <a:t> </a:t>
            </a:r>
            <a:r>
              <a:rPr lang="en-US" altLang="en-US" sz="1600">
                <a:solidFill>
                  <a:srgbClr val="FBE09D"/>
                </a:solidFill>
                <a:latin typeface="Verdana" pitchFamily="34" charset="0"/>
              </a:rPr>
              <a:t>E</a:t>
            </a:r>
            <a:r>
              <a:rPr lang="en-US" altLang="en-US" sz="600">
                <a:solidFill>
                  <a:srgbClr val="FBE09D"/>
                </a:solidFill>
                <a:latin typeface="Verdana" pitchFamily="34" charset="0"/>
              </a:rPr>
              <a:t> </a:t>
            </a:r>
            <a:r>
              <a:rPr lang="en-US" altLang="en-US" sz="1600">
                <a:solidFill>
                  <a:srgbClr val="FBE09D"/>
                </a:solidFill>
                <a:latin typeface="Verdana" pitchFamily="34" charset="0"/>
              </a:rPr>
              <a:t>V</a:t>
            </a:r>
            <a:r>
              <a:rPr lang="en-US" altLang="en-US" sz="600">
                <a:solidFill>
                  <a:srgbClr val="FBE09D"/>
                </a:solidFill>
                <a:latin typeface="Verdana" pitchFamily="34" charset="0"/>
              </a:rPr>
              <a:t> </a:t>
            </a:r>
            <a:r>
              <a:rPr lang="en-US" altLang="en-US" sz="1600">
                <a:solidFill>
                  <a:srgbClr val="FBE09D"/>
                </a:solidFill>
                <a:latin typeface="Verdana" pitchFamily="34" charset="0"/>
              </a:rPr>
              <a:t>O</a:t>
            </a:r>
            <a:r>
              <a:rPr lang="en-US" altLang="en-US" sz="600">
                <a:solidFill>
                  <a:srgbClr val="FBE09D"/>
                </a:solidFill>
                <a:latin typeface="Verdana" pitchFamily="34" charset="0"/>
              </a:rPr>
              <a:t> </a:t>
            </a:r>
            <a:r>
              <a:rPr lang="en-US" altLang="en-US" sz="1600">
                <a:solidFill>
                  <a:srgbClr val="FBE09D"/>
                </a:solidFill>
                <a:latin typeface="Verdana" pitchFamily="34" charset="0"/>
              </a:rPr>
              <a:t>L</a:t>
            </a:r>
            <a:r>
              <a:rPr lang="en-US" altLang="en-US" sz="600">
                <a:solidFill>
                  <a:srgbClr val="FBE09D"/>
                </a:solidFill>
                <a:latin typeface="Verdana" pitchFamily="34" charset="0"/>
              </a:rPr>
              <a:t> </a:t>
            </a:r>
            <a:r>
              <a:rPr lang="en-US" altLang="en-US" sz="1600">
                <a:solidFill>
                  <a:srgbClr val="FBE09D"/>
                </a:solidFill>
                <a:latin typeface="Verdana" pitchFamily="34" charset="0"/>
              </a:rPr>
              <a:t>U</a:t>
            </a:r>
            <a:r>
              <a:rPr lang="en-US" altLang="en-US" sz="600">
                <a:solidFill>
                  <a:srgbClr val="FBE09D"/>
                </a:solidFill>
                <a:latin typeface="Verdana" pitchFamily="34" charset="0"/>
              </a:rPr>
              <a:t> </a:t>
            </a:r>
            <a:r>
              <a:rPr lang="en-US" altLang="en-US" sz="1600">
                <a:solidFill>
                  <a:srgbClr val="FBE09D"/>
                </a:solidFill>
                <a:latin typeface="Verdana" pitchFamily="34" charset="0"/>
              </a:rPr>
              <a:t>T</a:t>
            </a:r>
            <a:r>
              <a:rPr lang="en-US" altLang="en-US" sz="600">
                <a:solidFill>
                  <a:srgbClr val="FBE09D"/>
                </a:solidFill>
                <a:latin typeface="Verdana" pitchFamily="34" charset="0"/>
              </a:rPr>
              <a:t> </a:t>
            </a:r>
            <a:r>
              <a:rPr lang="en-US" altLang="en-US" sz="1600">
                <a:solidFill>
                  <a:srgbClr val="FBE09D"/>
                </a:solidFill>
                <a:latin typeface="Verdana" pitchFamily="34" charset="0"/>
              </a:rPr>
              <a:t>I</a:t>
            </a:r>
            <a:r>
              <a:rPr lang="en-US" altLang="en-US" sz="600">
                <a:solidFill>
                  <a:srgbClr val="FBE09D"/>
                </a:solidFill>
                <a:latin typeface="Verdana" pitchFamily="34" charset="0"/>
              </a:rPr>
              <a:t> </a:t>
            </a:r>
            <a:r>
              <a:rPr lang="en-US" altLang="en-US" sz="1600">
                <a:solidFill>
                  <a:srgbClr val="FBE09D"/>
                </a:solidFill>
                <a:latin typeface="Verdana" pitchFamily="34" charset="0"/>
              </a:rPr>
              <a:t>ON I</a:t>
            </a:r>
            <a:r>
              <a:rPr lang="en-US" altLang="en-US" sz="600">
                <a:solidFill>
                  <a:srgbClr val="FBE09D"/>
                </a:solidFill>
                <a:latin typeface="Verdana" pitchFamily="34" charset="0"/>
              </a:rPr>
              <a:t> </a:t>
            </a:r>
            <a:r>
              <a:rPr lang="en-US" altLang="en-US" sz="1600">
                <a:solidFill>
                  <a:srgbClr val="FBE09D"/>
                </a:solidFill>
                <a:latin typeface="Verdana" pitchFamily="34" charset="0"/>
              </a:rPr>
              <a:t>N 2</a:t>
            </a:r>
            <a:r>
              <a:rPr lang="en-US" altLang="en-US" sz="600">
                <a:solidFill>
                  <a:srgbClr val="FBE09D"/>
                </a:solidFill>
                <a:latin typeface="Verdana" pitchFamily="34" charset="0"/>
              </a:rPr>
              <a:t> </a:t>
            </a:r>
            <a:r>
              <a:rPr lang="en-US" altLang="en-US" sz="1600">
                <a:solidFill>
                  <a:srgbClr val="FBE09D"/>
                </a:solidFill>
                <a:latin typeface="Verdana" pitchFamily="34" charset="0"/>
              </a:rPr>
              <a:t>1</a:t>
            </a:r>
            <a:r>
              <a:rPr lang="en-US" altLang="en-US" sz="1600" baseline="30000">
                <a:solidFill>
                  <a:srgbClr val="FBE09D"/>
                </a:solidFill>
                <a:latin typeface="Verdana" pitchFamily="34" charset="0"/>
              </a:rPr>
              <a:t>ST</a:t>
            </a:r>
            <a:r>
              <a:rPr lang="en-US" altLang="en-US" sz="1600">
                <a:solidFill>
                  <a:srgbClr val="FBE09D"/>
                </a:solidFill>
                <a:latin typeface="Verdana" pitchFamily="34" charset="0"/>
              </a:rPr>
              <a:t> C</a:t>
            </a:r>
            <a:r>
              <a:rPr lang="en-US" altLang="en-US" sz="600">
                <a:solidFill>
                  <a:srgbClr val="FBE09D"/>
                </a:solidFill>
                <a:latin typeface="Verdana" pitchFamily="34" charset="0"/>
              </a:rPr>
              <a:t> </a:t>
            </a:r>
            <a:r>
              <a:rPr lang="en-US" altLang="en-US" sz="1600">
                <a:solidFill>
                  <a:srgbClr val="FBE09D"/>
                </a:solidFill>
                <a:latin typeface="Verdana" pitchFamily="34" charset="0"/>
              </a:rPr>
              <a:t>E</a:t>
            </a:r>
            <a:r>
              <a:rPr lang="en-US" altLang="en-US" sz="900">
                <a:solidFill>
                  <a:srgbClr val="FBE09D"/>
                </a:solidFill>
                <a:latin typeface="Verdana" pitchFamily="34" charset="0"/>
              </a:rPr>
              <a:t> </a:t>
            </a:r>
            <a:r>
              <a:rPr lang="en-US" altLang="en-US" sz="1600">
                <a:solidFill>
                  <a:srgbClr val="FBE09D"/>
                </a:solidFill>
                <a:latin typeface="Verdana" pitchFamily="34" charset="0"/>
              </a:rPr>
              <a:t>N</a:t>
            </a:r>
            <a:r>
              <a:rPr lang="en-US" altLang="en-US" sz="600">
                <a:solidFill>
                  <a:srgbClr val="FBE09D"/>
                </a:solidFill>
                <a:latin typeface="Verdana" pitchFamily="34" charset="0"/>
              </a:rPr>
              <a:t> </a:t>
            </a:r>
            <a:r>
              <a:rPr lang="en-US" altLang="en-US" sz="1600">
                <a:solidFill>
                  <a:srgbClr val="FBE09D"/>
                </a:solidFill>
                <a:latin typeface="Verdana" pitchFamily="34" charset="0"/>
              </a:rPr>
              <a:t>T</a:t>
            </a:r>
            <a:r>
              <a:rPr lang="en-US" altLang="en-US" sz="600">
                <a:solidFill>
                  <a:srgbClr val="FBE09D"/>
                </a:solidFill>
                <a:latin typeface="Verdana" pitchFamily="34" charset="0"/>
              </a:rPr>
              <a:t> </a:t>
            </a:r>
            <a:r>
              <a:rPr lang="en-US" altLang="en-US" sz="1600">
                <a:solidFill>
                  <a:srgbClr val="FBE09D"/>
                </a:solidFill>
                <a:latin typeface="Verdana" pitchFamily="34" charset="0"/>
              </a:rPr>
              <a:t>U</a:t>
            </a:r>
            <a:r>
              <a:rPr lang="en-US" altLang="en-US" sz="600">
                <a:solidFill>
                  <a:srgbClr val="FBE09D"/>
                </a:solidFill>
                <a:latin typeface="Verdana" pitchFamily="34" charset="0"/>
              </a:rPr>
              <a:t> </a:t>
            </a:r>
            <a:r>
              <a:rPr lang="en-US" altLang="en-US" sz="1600">
                <a:solidFill>
                  <a:srgbClr val="FBE09D"/>
                </a:solidFill>
                <a:latin typeface="Verdana" pitchFamily="34" charset="0"/>
              </a:rPr>
              <a:t>R</a:t>
            </a:r>
            <a:r>
              <a:rPr lang="en-US" altLang="en-US" sz="600">
                <a:solidFill>
                  <a:srgbClr val="FBE09D"/>
                </a:solidFill>
                <a:latin typeface="Verdana" pitchFamily="34" charset="0"/>
              </a:rPr>
              <a:t> </a:t>
            </a:r>
            <a:r>
              <a:rPr lang="en-US" altLang="en-US" sz="1600">
                <a:solidFill>
                  <a:srgbClr val="FBE09D"/>
                </a:solidFill>
                <a:latin typeface="Verdana" pitchFamily="34" charset="0"/>
              </a:rPr>
              <a:t>Y P</a:t>
            </a:r>
            <a:r>
              <a:rPr lang="en-US" altLang="en-US" sz="600">
                <a:solidFill>
                  <a:srgbClr val="FBE09D"/>
                </a:solidFill>
                <a:latin typeface="Verdana" pitchFamily="34" charset="0"/>
              </a:rPr>
              <a:t> </a:t>
            </a:r>
            <a:r>
              <a:rPr lang="en-US" altLang="en-US" sz="1600">
                <a:solidFill>
                  <a:srgbClr val="FBE09D"/>
                </a:solidFill>
                <a:latin typeface="Verdana" pitchFamily="34" charset="0"/>
              </a:rPr>
              <a:t>A</a:t>
            </a:r>
            <a:r>
              <a:rPr lang="en-US" altLang="en-US" sz="600">
                <a:solidFill>
                  <a:srgbClr val="FBE09D"/>
                </a:solidFill>
                <a:latin typeface="Verdana" pitchFamily="34" charset="0"/>
              </a:rPr>
              <a:t> </a:t>
            </a:r>
            <a:r>
              <a:rPr lang="en-US" altLang="en-US" sz="1600">
                <a:solidFill>
                  <a:srgbClr val="FBE09D"/>
                </a:solidFill>
                <a:latin typeface="Verdana" pitchFamily="34" charset="0"/>
              </a:rPr>
              <a:t>R</a:t>
            </a:r>
            <a:r>
              <a:rPr lang="en-US" altLang="en-US" sz="600">
                <a:solidFill>
                  <a:srgbClr val="FBE09D"/>
                </a:solidFill>
                <a:latin typeface="Verdana" pitchFamily="34" charset="0"/>
              </a:rPr>
              <a:t> </a:t>
            </a:r>
            <a:r>
              <a:rPr lang="en-US" altLang="en-US" sz="1600">
                <a:solidFill>
                  <a:srgbClr val="FBE09D"/>
                </a:solidFill>
                <a:latin typeface="Verdana" pitchFamily="34" charset="0"/>
              </a:rPr>
              <a:t>T</a:t>
            </a:r>
            <a:r>
              <a:rPr lang="en-US" altLang="en-US" sz="600">
                <a:solidFill>
                  <a:srgbClr val="FBE09D"/>
                </a:solidFill>
                <a:latin typeface="Verdana" pitchFamily="34" charset="0"/>
              </a:rPr>
              <a:t> </a:t>
            </a:r>
            <a:r>
              <a:rPr lang="en-US" altLang="en-US" sz="1600">
                <a:solidFill>
                  <a:srgbClr val="FBE09D"/>
                </a:solidFill>
                <a:latin typeface="Verdana" pitchFamily="34" charset="0"/>
              </a:rPr>
              <a:t>I</a:t>
            </a:r>
            <a:r>
              <a:rPr lang="en-US" altLang="en-US" sz="600">
                <a:solidFill>
                  <a:srgbClr val="FBE09D"/>
                </a:solidFill>
                <a:latin typeface="Verdana" pitchFamily="34" charset="0"/>
              </a:rPr>
              <a:t> </a:t>
            </a:r>
            <a:r>
              <a:rPr lang="en-US" altLang="en-US" sz="1600">
                <a:solidFill>
                  <a:srgbClr val="FBE09D"/>
                </a:solidFill>
                <a:latin typeface="Verdana" pitchFamily="34" charset="0"/>
              </a:rPr>
              <a:t>C</a:t>
            </a:r>
            <a:r>
              <a:rPr lang="en-US" altLang="en-US" sz="600">
                <a:solidFill>
                  <a:srgbClr val="FBE09D"/>
                </a:solidFill>
                <a:latin typeface="Verdana" pitchFamily="34" charset="0"/>
              </a:rPr>
              <a:t> </a:t>
            </a:r>
            <a:r>
              <a:rPr lang="en-US" altLang="en-US" sz="1600">
                <a:solidFill>
                  <a:srgbClr val="FBE09D"/>
                </a:solidFill>
                <a:latin typeface="Verdana" pitchFamily="34" charset="0"/>
              </a:rPr>
              <a:t>L</a:t>
            </a:r>
            <a:r>
              <a:rPr lang="en-US" altLang="en-US" sz="600">
                <a:solidFill>
                  <a:srgbClr val="FBE09D"/>
                </a:solidFill>
                <a:latin typeface="Verdana" pitchFamily="34" charset="0"/>
              </a:rPr>
              <a:t> </a:t>
            </a:r>
            <a:r>
              <a:rPr lang="en-US" altLang="en-US" sz="1600">
                <a:solidFill>
                  <a:srgbClr val="FBE09D"/>
                </a:solidFill>
                <a:latin typeface="Verdana" pitchFamily="34" charset="0"/>
              </a:rPr>
              <a:t>E P</a:t>
            </a:r>
            <a:r>
              <a:rPr lang="en-US" altLang="en-US" sz="600">
                <a:solidFill>
                  <a:srgbClr val="FBE09D"/>
                </a:solidFill>
                <a:latin typeface="Verdana" pitchFamily="34" charset="0"/>
              </a:rPr>
              <a:t> </a:t>
            </a:r>
            <a:r>
              <a:rPr lang="en-US" altLang="en-US" sz="1600">
                <a:solidFill>
                  <a:srgbClr val="FBE09D"/>
                </a:solidFill>
                <a:latin typeface="Verdana" pitchFamily="34" charset="0"/>
              </a:rPr>
              <a:t>H</a:t>
            </a:r>
            <a:r>
              <a:rPr lang="en-US" altLang="en-US" sz="600">
                <a:solidFill>
                  <a:srgbClr val="FBE09D"/>
                </a:solidFill>
                <a:latin typeface="Verdana" pitchFamily="34" charset="0"/>
              </a:rPr>
              <a:t> </a:t>
            </a:r>
            <a:r>
              <a:rPr lang="en-US" altLang="en-US" sz="1600">
                <a:solidFill>
                  <a:srgbClr val="FBE09D"/>
                </a:solidFill>
                <a:latin typeface="Verdana" pitchFamily="34" charset="0"/>
              </a:rPr>
              <a:t>Y</a:t>
            </a:r>
            <a:r>
              <a:rPr lang="en-US" altLang="en-US" sz="600">
                <a:solidFill>
                  <a:srgbClr val="FBE09D"/>
                </a:solidFill>
                <a:latin typeface="Verdana" pitchFamily="34" charset="0"/>
              </a:rPr>
              <a:t> </a:t>
            </a:r>
            <a:r>
              <a:rPr lang="en-US" altLang="en-US" sz="1600">
                <a:solidFill>
                  <a:srgbClr val="FBE09D"/>
                </a:solidFill>
                <a:latin typeface="Verdana" pitchFamily="34" charset="0"/>
              </a:rPr>
              <a:t>S</a:t>
            </a:r>
            <a:r>
              <a:rPr lang="en-US" altLang="en-US" sz="600">
                <a:solidFill>
                  <a:srgbClr val="FBE09D"/>
                </a:solidFill>
                <a:latin typeface="Verdana" pitchFamily="34" charset="0"/>
              </a:rPr>
              <a:t> </a:t>
            </a:r>
            <a:r>
              <a:rPr lang="en-US" altLang="en-US" sz="1600">
                <a:solidFill>
                  <a:srgbClr val="FBE09D"/>
                </a:solidFill>
                <a:latin typeface="Verdana" pitchFamily="34" charset="0"/>
              </a:rPr>
              <a:t>I</a:t>
            </a:r>
            <a:r>
              <a:rPr lang="en-US" altLang="en-US" sz="600">
                <a:solidFill>
                  <a:srgbClr val="FBE09D"/>
                </a:solidFill>
                <a:latin typeface="Verdana" pitchFamily="34" charset="0"/>
              </a:rPr>
              <a:t> </a:t>
            </a:r>
            <a:r>
              <a:rPr lang="en-US" altLang="en-US" sz="1600">
                <a:solidFill>
                  <a:srgbClr val="FBE09D"/>
                </a:solidFill>
                <a:latin typeface="Verdana" pitchFamily="34" charset="0"/>
              </a:rPr>
              <a:t>C</a:t>
            </a:r>
            <a:r>
              <a:rPr lang="en-US" altLang="en-US" sz="600">
                <a:solidFill>
                  <a:srgbClr val="FBE09D"/>
                </a:solidFill>
                <a:latin typeface="Verdana" pitchFamily="34" charset="0"/>
              </a:rPr>
              <a:t> </a:t>
            </a:r>
            <a:r>
              <a:rPr lang="en-US" altLang="en-US" sz="1600">
                <a:solidFill>
                  <a:srgbClr val="FBE09D"/>
                </a:solidFill>
                <a:latin typeface="Verdana" pitchFamily="34" charset="0"/>
              </a:rPr>
              <a:t>S</a:t>
            </a:r>
          </a:p>
        </p:txBody>
      </p:sp>
      <p:sp>
        <p:nvSpPr>
          <p:cNvPr id="7171" name="Line 3"/>
          <p:cNvSpPr>
            <a:spLocks noChangeShapeType="1"/>
          </p:cNvSpPr>
          <p:nvPr/>
        </p:nvSpPr>
        <p:spPr bwMode="auto">
          <a:xfrm>
            <a:off x="1752600" y="2895600"/>
            <a:ext cx="6629400" cy="0"/>
          </a:xfrm>
          <a:prstGeom prst="line">
            <a:avLst/>
          </a:prstGeom>
          <a:noFill/>
          <a:ln w="9525">
            <a:solidFill>
              <a:srgbClr val="FBE09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7172" name="Rectangle 4"/>
          <p:cNvSpPr>
            <a:spLocks noChangeArrowheads="1"/>
          </p:cNvSpPr>
          <p:nvPr/>
        </p:nvSpPr>
        <p:spPr bwMode="auto">
          <a:xfrm>
            <a:off x="0" y="0"/>
            <a:ext cx="990600" cy="7010400"/>
          </a:xfrm>
          <a:prstGeom prst="rect">
            <a:avLst/>
          </a:prstGeom>
          <a:solidFill>
            <a:srgbClr val="5A000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 name="Date Placeholder 1"/>
          <p:cNvSpPr>
            <a:spLocks noGrp="1"/>
          </p:cNvSpPr>
          <p:nvPr>
            <p:ph type="dt" sz="half" idx="10"/>
          </p:nvPr>
        </p:nvSpPr>
        <p:spPr/>
        <p:txBody>
          <a:bodyPr/>
          <a:lstStyle/>
          <a:p>
            <a:pPr>
              <a:defRPr/>
            </a:pPr>
            <a:fld id="{AF13D009-2C3A-4442-83EE-3BB40D05F63C}"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87353B09-B893-4471-B163-3B7B06CE1C45}" type="slidenum">
              <a:rPr lang="en-US" smtClean="0">
                <a:solidFill>
                  <a:srgbClr val="000000"/>
                </a:solidFill>
              </a:rPr>
              <a:pPr>
                <a:defRPr/>
              </a:pPr>
              <a:t>71</a:t>
            </a:fld>
            <a:endParaRPr lang="en-US">
              <a:solidFill>
                <a:srgbClr val="000000"/>
              </a:solidFill>
            </a:endParaRPr>
          </a:p>
        </p:txBody>
      </p:sp>
    </p:spTree>
    <p:extLst>
      <p:ext uri="{BB962C8B-B14F-4D97-AF65-F5344CB8AC3E}">
        <p14:creationId xmlns:p14="http://schemas.microsoft.com/office/powerpoint/2010/main" val="420911682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FBE09D"/>
        </a:solidFill>
        <a:effectLst/>
      </p:bgPr>
    </p:bg>
    <p:spTree>
      <p:nvGrpSpPr>
        <p:cNvPr id="1" name=""/>
        <p:cNvGrpSpPr/>
        <p:nvPr/>
      </p:nvGrpSpPr>
      <p:grpSpPr>
        <a:xfrm>
          <a:off x="0" y="0"/>
          <a:ext cx="0" cy="0"/>
          <a:chOff x="0" y="0"/>
          <a:chExt cx="0" cy="0"/>
        </a:xfrm>
      </p:grpSpPr>
      <p:sp>
        <p:nvSpPr>
          <p:cNvPr id="8194" name="Rectangle 2"/>
          <p:cNvSpPr>
            <a:spLocks noChangeArrowheads="1"/>
          </p:cNvSpPr>
          <p:nvPr/>
        </p:nvSpPr>
        <p:spPr bwMode="auto">
          <a:xfrm>
            <a:off x="0" y="0"/>
            <a:ext cx="990600" cy="7010400"/>
          </a:xfrm>
          <a:prstGeom prst="rect">
            <a:avLst/>
          </a:prstGeom>
          <a:solidFill>
            <a:srgbClr val="5A000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8195" name="Text Box 4"/>
          <p:cNvSpPr txBox="1">
            <a:spLocks noChangeArrowheads="1"/>
          </p:cNvSpPr>
          <p:nvPr/>
        </p:nvSpPr>
        <p:spPr bwMode="auto">
          <a:xfrm>
            <a:off x="1219200" y="304800"/>
            <a:ext cx="7696200" cy="3257550"/>
          </a:xfrm>
          <a:prstGeom prst="rect">
            <a:avLst/>
          </a:prstGeom>
          <a:noFill/>
          <a:ln>
            <a:noFill/>
          </a:ln>
          <a:effectLst/>
          <a:extLst>
            <a:ext uri="{909E8E84-426E-40DD-AFC4-6F175D3DCCD1}">
              <a14:hiddenFill xmlns:a14="http://schemas.microsoft.com/office/drawing/2010/main">
                <a:solidFill>
                  <a:srgbClr val="FF00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50000"/>
              </a:spcBef>
              <a:spcAft>
                <a:spcPct val="0"/>
              </a:spcAft>
              <a:buFontTx/>
              <a:buNone/>
            </a:pPr>
            <a:r>
              <a:rPr lang="en-US" altLang="en-US" sz="2400" u="sng">
                <a:solidFill>
                  <a:srgbClr val="000000"/>
                </a:solidFill>
                <a:latin typeface="Verdana" pitchFamily="34" charset="0"/>
              </a:rPr>
              <a:t>Questions that describe the current excitement and promise of particle physics.</a:t>
            </a:r>
          </a:p>
          <a:p>
            <a:pPr fontAlgn="base">
              <a:spcBef>
                <a:spcPct val="50000"/>
              </a:spcBef>
              <a:spcAft>
                <a:spcPct val="0"/>
              </a:spcAft>
              <a:buFontTx/>
              <a:buNone/>
            </a:pPr>
            <a:endParaRPr lang="en-US" altLang="en-US" sz="2400" u="sng">
              <a:solidFill>
                <a:srgbClr val="000000"/>
              </a:solidFill>
              <a:latin typeface="Verdana" pitchFamily="34" charset="0"/>
            </a:endParaRPr>
          </a:p>
          <a:p>
            <a:pPr fontAlgn="base">
              <a:spcBef>
                <a:spcPct val="0"/>
              </a:spcBef>
              <a:spcAft>
                <a:spcPct val="0"/>
              </a:spcAft>
              <a:buFontTx/>
              <a:buNone/>
            </a:pPr>
            <a:r>
              <a:rPr lang="en-US" altLang="en-US" sz="2800" b="1">
                <a:solidFill>
                  <a:srgbClr val="D46641"/>
                </a:solidFill>
                <a:cs typeface="Arial" charset="0"/>
              </a:rPr>
              <a:t>2</a:t>
            </a:r>
            <a:br>
              <a:rPr lang="en-US" altLang="en-US" sz="4800" b="1">
                <a:solidFill>
                  <a:srgbClr val="000000"/>
                </a:solidFill>
                <a:latin typeface="Verdana" pitchFamily="34" charset="0"/>
              </a:rPr>
            </a:br>
            <a:r>
              <a:rPr lang="en-US" altLang="en-US" sz="2400" b="1">
                <a:solidFill>
                  <a:srgbClr val="000000"/>
                </a:solidFill>
                <a:latin typeface="Verdana" pitchFamily="34" charset="0"/>
                <a:hlinkClick r:id="rId2"/>
              </a:rPr>
              <a:t>HOW CAN WE SOLVE THE MYSTERY OF DARK ENERGY?</a:t>
            </a:r>
            <a:r>
              <a:rPr lang="en-US" altLang="en-US" sz="2400" b="1">
                <a:solidFill>
                  <a:srgbClr val="FF0000"/>
                </a:solidFill>
                <a:latin typeface="Verdana" pitchFamily="34" charset="0"/>
              </a:rPr>
              <a:t> </a:t>
            </a:r>
          </a:p>
          <a:p>
            <a:pPr fontAlgn="base">
              <a:spcBef>
                <a:spcPct val="0"/>
              </a:spcBef>
              <a:spcAft>
                <a:spcPct val="0"/>
              </a:spcAft>
              <a:buFontTx/>
              <a:buNone/>
            </a:pPr>
            <a:endParaRPr lang="en-US" altLang="en-US" sz="2400" b="1">
              <a:solidFill>
                <a:srgbClr val="FF0000"/>
              </a:solidFill>
              <a:latin typeface="Verdana" pitchFamily="34" charset="0"/>
            </a:endParaRPr>
          </a:p>
          <a:p>
            <a:pPr fontAlgn="base">
              <a:spcBef>
                <a:spcPct val="0"/>
              </a:spcBef>
              <a:spcAft>
                <a:spcPct val="0"/>
              </a:spcAft>
              <a:buFontTx/>
              <a:buNone/>
            </a:pPr>
            <a:endParaRPr lang="en-US" altLang="en-US" sz="2400" b="1" i="1">
              <a:solidFill>
                <a:srgbClr val="FF0000"/>
              </a:solidFill>
              <a:latin typeface="Verdana" pitchFamily="34" charset="0"/>
            </a:endParaRPr>
          </a:p>
        </p:txBody>
      </p:sp>
      <p:sp>
        <p:nvSpPr>
          <p:cNvPr id="8196" name="Text Box 5"/>
          <p:cNvSpPr txBox="1">
            <a:spLocks noChangeArrowheads="1"/>
          </p:cNvSpPr>
          <p:nvPr/>
        </p:nvSpPr>
        <p:spPr bwMode="auto">
          <a:xfrm>
            <a:off x="609600" y="5257800"/>
            <a:ext cx="8686800" cy="137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4800">
                <a:solidFill>
                  <a:srgbClr val="000000"/>
                </a:solidFill>
                <a:latin typeface="Verdana" pitchFamily="34" charset="0"/>
              </a:rPr>
              <a:t>Q</a:t>
            </a:r>
            <a:r>
              <a:rPr lang="en-US" altLang="en-US" sz="800">
                <a:solidFill>
                  <a:srgbClr val="000000"/>
                </a:solidFill>
                <a:latin typeface="Verdana" pitchFamily="34" charset="0"/>
              </a:rPr>
              <a:t> </a:t>
            </a:r>
            <a:r>
              <a:rPr lang="en-US" altLang="en-US" sz="4800">
                <a:solidFill>
                  <a:srgbClr val="000000"/>
                </a:solidFill>
                <a:latin typeface="Verdana" pitchFamily="34" charset="0"/>
              </a:rPr>
              <a:t>U</a:t>
            </a:r>
            <a:r>
              <a:rPr lang="en-US" altLang="en-US" sz="800">
                <a:solidFill>
                  <a:srgbClr val="000000"/>
                </a:solidFill>
                <a:latin typeface="Verdana" pitchFamily="34" charset="0"/>
              </a:rPr>
              <a:t> </a:t>
            </a:r>
            <a:r>
              <a:rPr lang="en-US" altLang="en-US" sz="4800">
                <a:solidFill>
                  <a:srgbClr val="000000"/>
                </a:solidFill>
                <a:latin typeface="Verdana" pitchFamily="34" charset="0"/>
              </a:rPr>
              <a:t>A</a:t>
            </a:r>
            <a:r>
              <a:rPr lang="en-US" altLang="en-US" sz="800">
                <a:solidFill>
                  <a:srgbClr val="000000"/>
                </a:solidFill>
                <a:latin typeface="Verdana" pitchFamily="34" charset="0"/>
              </a:rPr>
              <a:t> </a:t>
            </a:r>
            <a:r>
              <a:rPr lang="en-US" altLang="en-US" sz="4800">
                <a:solidFill>
                  <a:srgbClr val="000000"/>
                </a:solidFill>
                <a:latin typeface="Verdana" pitchFamily="34" charset="0"/>
              </a:rPr>
              <a:t>N</a:t>
            </a:r>
            <a:r>
              <a:rPr lang="en-US" altLang="en-US" sz="800">
                <a:solidFill>
                  <a:srgbClr val="000000"/>
                </a:solidFill>
                <a:latin typeface="Verdana" pitchFamily="34" charset="0"/>
              </a:rPr>
              <a:t> </a:t>
            </a:r>
            <a:r>
              <a:rPr lang="en-US" altLang="en-US" sz="4800">
                <a:solidFill>
                  <a:srgbClr val="000000"/>
                </a:solidFill>
                <a:latin typeface="Verdana" pitchFamily="34" charset="0"/>
              </a:rPr>
              <a:t>T</a:t>
            </a:r>
            <a:r>
              <a:rPr lang="en-US" altLang="en-US" sz="800">
                <a:solidFill>
                  <a:srgbClr val="000000"/>
                </a:solidFill>
                <a:latin typeface="Verdana" pitchFamily="34" charset="0"/>
              </a:rPr>
              <a:t> </a:t>
            </a:r>
            <a:r>
              <a:rPr lang="en-US" altLang="en-US" sz="4800">
                <a:solidFill>
                  <a:srgbClr val="000000"/>
                </a:solidFill>
                <a:latin typeface="Verdana" pitchFamily="34" charset="0"/>
              </a:rPr>
              <a:t>U</a:t>
            </a:r>
            <a:r>
              <a:rPr lang="en-US" altLang="en-US" sz="800">
                <a:solidFill>
                  <a:srgbClr val="000000"/>
                </a:solidFill>
                <a:latin typeface="Verdana" pitchFamily="34" charset="0"/>
              </a:rPr>
              <a:t> </a:t>
            </a:r>
            <a:r>
              <a:rPr lang="en-US" altLang="en-US" sz="4800">
                <a:solidFill>
                  <a:srgbClr val="000000"/>
                </a:solidFill>
                <a:latin typeface="Verdana" pitchFamily="34" charset="0"/>
              </a:rPr>
              <a:t>M U</a:t>
            </a:r>
            <a:r>
              <a:rPr lang="en-US" altLang="en-US" sz="800">
                <a:solidFill>
                  <a:srgbClr val="000000"/>
                </a:solidFill>
                <a:latin typeface="Verdana" pitchFamily="34" charset="0"/>
              </a:rPr>
              <a:t> </a:t>
            </a:r>
            <a:r>
              <a:rPr lang="en-US" altLang="en-US" sz="4800">
                <a:solidFill>
                  <a:srgbClr val="000000"/>
                </a:solidFill>
                <a:latin typeface="Verdana" pitchFamily="34" charset="0"/>
              </a:rPr>
              <a:t>N</a:t>
            </a:r>
            <a:r>
              <a:rPr lang="en-US" altLang="en-US" sz="800">
                <a:solidFill>
                  <a:srgbClr val="000000"/>
                </a:solidFill>
                <a:latin typeface="Verdana" pitchFamily="34" charset="0"/>
              </a:rPr>
              <a:t> </a:t>
            </a:r>
            <a:r>
              <a:rPr lang="en-US" altLang="en-US" sz="4800">
                <a:solidFill>
                  <a:srgbClr val="000000"/>
                </a:solidFill>
                <a:latin typeface="Verdana" pitchFamily="34" charset="0"/>
              </a:rPr>
              <a:t>IV</a:t>
            </a:r>
            <a:r>
              <a:rPr lang="en-US" altLang="en-US" sz="800">
                <a:solidFill>
                  <a:srgbClr val="000000"/>
                </a:solidFill>
                <a:latin typeface="Verdana" pitchFamily="34" charset="0"/>
              </a:rPr>
              <a:t> </a:t>
            </a:r>
            <a:r>
              <a:rPr lang="en-US" altLang="en-US" sz="4800">
                <a:solidFill>
                  <a:srgbClr val="000000"/>
                </a:solidFill>
                <a:latin typeface="Verdana" pitchFamily="34" charset="0"/>
              </a:rPr>
              <a:t>E</a:t>
            </a:r>
            <a:r>
              <a:rPr lang="en-US" altLang="en-US" sz="800">
                <a:solidFill>
                  <a:srgbClr val="000000"/>
                </a:solidFill>
                <a:latin typeface="Verdana" pitchFamily="34" charset="0"/>
              </a:rPr>
              <a:t> </a:t>
            </a:r>
            <a:r>
              <a:rPr lang="en-US" altLang="en-US" sz="4800">
                <a:solidFill>
                  <a:srgbClr val="000000"/>
                </a:solidFill>
                <a:latin typeface="Verdana" pitchFamily="34" charset="0"/>
              </a:rPr>
              <a:t>R</a:t>
            </a:r>
            <a:r>
              <a:rPr lang="en-US" altLang="en-US" sz="800">
                <a:solidFill>
                  <a:srgbClr val="000000"/>
                </a:solidFill>
                <a:latin typeface="Verdana" pitchFamily="34" charset="0"/>
              </a:rPr>
              <a:t> </a:t>
            </a:r>
            <a:r>
              <a:rPr lang="en-US" altLang="en-US" sz="4800">
                <a:solidFill>
                  <a:srgbClr val="000000"/>
                </a:solidFill>
                <a:latin typeface="Verdana" pitchFamily="34" charset="0"/>
              </a:rPr>
              <a:t>S</a:t>
            </a:r>
            <a:r>
              <a:rPr lang="en-US" altLang="en-US" sz="800">
                <a:solidFill>
                  <a:srgbClr val="000000"/>
                </a:solidFill>
                <a:latin typeface="Verdana" pitchFamily="34" charset="0"/>
              </a:rPr>
              <a:t> </a:t>
            </a:r>
            <a:r>
              <a:rPr lang="en-US" altLang="en-US" sz="4800">
                <a:solidFill>
                  <a:srgbClr val="000000"/>
                </a:solidFill>
                <a:latin typeface="Verdana" pitchFamily="34" charset="0"/>
              </a:rPr>
              <a:t>E</a:t>
            </a:r>
          </a:p>
          <a:p>
            <a:pPr algn="ctr" fontAlgn="base">
              <a:spcBef>
                <a:spcPct val="50000"/>
              </a:spcBef>
              <a:spcAft>
                <a:spcPct val="0"/>
              </a:spcAft>
              <a:buFontTx/>
              <a:buNone/>
            </a:pPr>
            <a:endParaRPr lang="en-US" altLang="en-US" sz="800" b="1">
              <a:solidFill>
                <a:srgbClr val="000000"/>
              </a:solidFill>
              <a:latin typeface="Verdana" pitchFamily="34" charset="0"/>
            </a:endParaRPr>
          </a:p>
          <a:p>
            <a:pPr algn="ctr" fontAlgn="base">
              <a:spcBef>
                <a:spcPct val="50000"/>
              </a:spcBef>
              <a:spcAft>
                <a:spcPct val="0"/>
              </a:spcAft>
              <a:buFontTx/>
              <a:buNone/>
            </a:pPr>
            <a:r>
              <a:rPr lang="en-US" altLang="en-US" sz="1600">
                <a:solidFill>
                  <a:srgbClr val="000000"/>
                </a:solidFill>
                <a:latin typeface="Verdana" pitchFamily="34" charset="0"/>
              </a:rPr>
              <a:t>T</a:t>
            </a:r>
            <a:r>
              <a:rPr lang="en-US" altLang="en-US" sz="600">
                <a:solidFill>
                  <a:srgbClr val="000000"/>
                </a:solidFill>
                <a:latin typeface="Verdana" pitchFamily="34" charset="0"/>
              </a:rPr>
              <a:t> </a:t>
            </a:r>
            <a:r>
              <a:rPr lang="en-US" altLang="en-US" sz="1600">
                <a:solidFill>
                  <a:srgbClr val="000000"/>
                </a:solidFill>
                <a:latin typeface="Verdana" pitchFamily="34" charset="0"/>
              </a:rPr>
              <a:t>H</a:t>
            </a:r>
            <a:r>
              <a:rPr lang="en-US" altLang="en-US" sz="600">
                <a:solidFill>
                  <a:srgbClr val="000000"/>
                </a:solidFill>
                <a:latin typeface="Verdana" pitchFamily="34" charset="0"/>
              </a:rPr>
              <a:t> </a:t>
            </a:r>
            <a:r>
              <a:rPr lang="en-US" altLang="en-US" sz="1600">
                <a:solidFill>
                  <a:srgbClr val="000000"/>
                </a:solidFill>
                <a:latin typeface="Verdana" pitchFamily="34" charset="0"/>
              </a:rPr>
              <a:t>E  R</a:t>
            </a:r>
            <a:r>
              <a:rPr lang="en-US" altLang="en-US" sz="600">
                <a:solidFill>
                  <a:srgbClr val="000000"/>
                </a:solidFill>
                <a:latin typeface="Verdana" pitchFamily="34" charset="0"/>
              </a:rPr>
              <a:t> </a:t>
            </a:r>
            <a:r>
              <a:rPr lang="en-US" altLang="en-US" sz="1600">
                <a:solidFill>
                  <a:srgbClr val="000000"/>
                </a:solidFill>
                <a:latin typeface="Verdana" pitchFamily="34" charset="0"/>
              </a:rPr>
              <a:t>E</a:t>
            </a:r>
            <a:r>
              <a:rPr lang="en-US" altLang="en-US" sz="600">
                <a:solidFill>
                  <a:srgbClr val="000000"/>
                </a:solidFill>
                <a:latin typeface="Verdana" pitchFamily="34" charset="0"/>
              </a:rPr>
              <a:t> </a:t>
            </a:r>
            <a:r>
              <a:rPr lang="en-US" altLang="en-US" sz="1600">
                <a:solidFill>
                  <a:srgbClr val="000000"/>
                </a:solidFill>
                <a:latin typeface="Verdana" pitchFamily="34" charset="0"/>
              </a:rPr>
              <a:t>V</a:t>
            </a:r>
            <a:r>
              <a:rPr lang="en-US" altLang="en-US" sz="600">
                <a:solidFill>
                  <a:srgbClr val="000000"/>
                </a:solidFill>
                <a:latin typeface="Verdana" pitchFamily="34" charset="0"/>
              </a:rPr>
              <a:t> </a:t>
            </a:r>
            <a:r>
              <a:rPr lang="en-US" altLang="en-US" sz="1600">
                <a:solidFill>
                  <a:srgbClr val="000000"/>
                </a:solidFill>
                <a:latin typeface="Verdana" pitchFamily="34" charset="0"/>
              </a:rPr>
              <a:t>O</a:t>
            </a:r>
            <a:r>
              <a:rPr lang="en-US" altLang="en-US" sz="600">
                <a:solidFill>
                  <a:srgbClr val="000000"/>
                </a:solidFill>
                <a:latin typeface="Verdana" pitchFamily="34" charset="0"/>
              </a:rPr>
              <a:t> </a:t>
            </a:r>
            <a:r>
              <a:rPr lang="en-US" altLang="en-US" sz="1600">
                <a:solidFill>
                  <a:srgbClr val="000000"/>
                </a:solidFill>
                <a:latin typeface="Verdana" pitchFamily="34" charset="0"/>
              </a:rPr>
              <a:t>L</a:t>
            </a:r>
            <a:r>
              <a:rPr lang="en-US" altLang="en-US" sz="600">
                <a:solidFill>
                  <a:srgbClr val="000000"/>
                </a:solidFill>
                <a:latin typeface="Verdana" pitchFamily="34" charset="0"/>
              </a:rPr>
              <a:t> </a:t>
            </a:r>
            <a:r>
              <a:rPr lang="en-US" altLang="en-US" sz="1600">
                <a:solidFill>
                  <a:srgbClr val="000000"/>
                </a:solidFill>
                <a:latin typeface="Verdana" pitchFamily="34" charset="0"/>
              </a:rPr>
              <a:t>U</a:t>
            </a:r>
            <a:r>
              <a:rPr lang="en-US" altLang="en-US" sz="600">
                <a:solidFill>
                  <a:srgbClr val="000000"/>
                </a:solidFill>
                <a:latin typeface="Verdana" pitchFamily="34" charset="0"/>
              </a:rPr>
              <a:t> </a:t>
            </a:r>
            <a:r>
              <a:rPr lang="en-US" altLang="en-US" sz="1600">
                <a:solidFill>
                  <a:srgbClr val="000000"/>
                </a:solidFill>
                <a:latin typeface="Verdana" pitchFamily="34" charset="0"/>
              </a:rPr>
              <a:t>T</a:t>
            </a:r>
            <a:r>
              <a:rPr lang="en-US" altLang="en-US" sz="600">
                <a:solidFill>
                  <a:srgbClr val="000000"/>
                </a:solidFill>
                <a:latin typeface="Verdana" pitchFamily="34" charset="0"/>
              </a:rPr>
              <a:t> </a:t>
            </a:r>
            <a:r>
              <a:rPr lang="en-US" altLang="en-US" sz="1600">
                <a:solidFill>
                  <a:srgbClr val="000000"/>
                </a:solidFill>
                <a:latin typeface="Verdana" pitchFamily="34" charset="0"/>
              </a:rPr>
              <a:t>I</a:t>
            </a:r>
            <a:r>
              <a:rPr lang="en-US" altLang="en-US" sz="600">
                <a:solidFill>
                  <a:srgbClr val="000000"/>
                </a:solidFill>
                <a:latin typeface="Verdana" pitchFamily="34" charset="0"/>
              </a:rPr>
              <a:t> </a:t>
            </a:r>
            <a:r>
              <a:rPr lang="en-US" altLang="en-US" sz="1600">
                <a:solidFill>
                  <a:srgbClr val="000000"/>
                </a:solidFill>
                <a:latin typeface="Verdana" pitchFamily="34" charset="0"/>
              </a:rPr>
              <a:t>ON I</a:t>
            </a:r>
            <a:r>
              <a:rPr lang="en-US" altLang="en-US" sz="600">
                <a:solidFill>
                  <a:srgbClr val="000000"/>
                </a:solidFill>
                <a:latin typeface="Verdana" pitchFamily="34" charset="0"/>
              </a:rPr>
              <a:t> </a:t>
            </a:r>
            <a:r>
              <a:rPr lang="en-US" altLang="en-US" sz="1600">
                <a:solidFill>
                  <a:srgbClr val="000000"/>
                </a:solidFill>
                <a:latin typeface="Verdana" pitchFamily="34" charset="0"/>
              </a:rPr>
              <a:t>N 2</a:t>
            </a:r>
            <a:r>
              <a:rPr lang="en-US" altLang="en-US" sz="600">
                <a:solidFill>
                  <a:srgbClr val="000000"/>
                </a:solidFill>
                <a:latin typeface="Verdana" pitchFamily="34" charset="0"/>
              </a:rPr>
              <a:t> </a:t>
            </a:r>
            <a:r>
              <a:rPr lang="en-US" altLang="en-US" sz="1600">
                <a:solidFill>
                  <a:srgbClr val="000000"/>
                </a:solidFill>
                <a:latin typeface="Verdana" pitchFamily="34" charset="0"/>
              </a:rPr>
              <a:t>1</a:t>
            </a:r>
            <a:r>
              <a:rPr lang="en-US" altLang="en-US" sz="1600" baseline="30000">
                <a:solidFill>
                  <a:srgbClr val="000000"/>
                </a:solidFill>
                <a:latin typeface="Verdana" pitchFamily="34" charset="0"/>
              </a:rPr>
              <a:t>ST</a:t>
            </a:r>
            <a:r>
              <a:rPr lang="en-US" altLang="en-US" sz="1600">
                <a:solidFill>
                  <a:srgbClr val="000000"/>
                </a:solidFill>
                <a:latin typeface="Verdana" pitchFamily="34" charset="0"/>
              </a:rPr>
              <a:t> C</a:t>
            </a:r>
            <a:r>
              <a:rPr lang="en-US" altLang="en-US" sz="600">
                <a:solidFill>
                  <a:srgbClr val="000000"/>
                </a:solidFill>
                <a:latin typeface="Verdana" pitchFamily="34" charset="0"/>
              </a:rPr>
              <a:t> </a:t>
            </a:r>
            <a:r>
              <a:rPr lang="en-US" altLang="en-US" sz="1600">
                <a:solidFill>
                  <a:srgbClr val="000000"/>
                </a:solidFill>
                <a:latin typeface="Verdana" pitchFamily="34" charset="0"/>
              </a:rPr>
              <a:t>E</a:t>
            </a:r>
            <a:r>
              <a:rPr lang="en-US" altLang="en-US" sz="900">
                <a:solidFill>
                  <a:srgbClr val="000000"/>
                </a:solidFill>
                <a:latin typeface="Verdana" pitchFamily="34" charset="0"/>
              </a:rPr>
              <a:t> </a:t>
            </a:r>
            <a:r>
              <a:rPr lang="en-US" altLang="en-US" sz="1600">
                <a:solidFill>
                  <a:srgbClr val="000000"/>
                </a:solidFill>
                <a:latin typeface="Verdana" pitchFamily="34" charset="0"/>
              </a:rPr>
              <a:t>N</a:t>
            </a:r>
            <a:r>
              <a:rPr lang="en-US" altLang="en-US" sz="600">
                <a:solidFill>
                  <a:srgbClr val="000000"/>
                </a:solidFill>
                <a:latin typeface="Verdana" pitchFamily="34" charset="0"/>
              </a:rPr>
              <a:t> </a:t>
            </a:r>
            <a:r>
              <a:rPr lang="en-US" altLang="en-US" sz="1600">
                <a:solidFill>
                  <a:srgbClr val="000000"/>
                </a:solidFill>
                <a:latin typeface="Verdana" pitchFamily="34" charset="0"/>
              </a:rPr>
              <a:t>T</a:t>
            </a:r>
            <a:r>
              <a:rPr lang="en-US" altLang="en-US" sz="600">
                <a:solidFill>
                  <a:srgbClr val="000000"/>
                </a:solidFill>
                <a:latin typeface="Verdana" pitchFamily="34" charset="0"/>
              </a:rPr>
              <a:t> </a:t>
            </a:r>
            <a:r>
              <a:rPr lang="en-US" altLang="en-US" sz="1600">
                <a:solidFill>
                  <a:srgbClr val="000000"/>
                </a:solidFill>
                <a:latin typeface="Verdana" pitchFamily="34" charset="0"/>
              </a:rPr>
              <a:t>U</a:t>
            </a:r>
            <a:r>
              <a:rPr lang="en-US" altLang="en-US" sz="600">
                <a:solidFill>
                  <a:srgbClr val="000000"/>
                </a:solidFill>
                <a:latin typeface="Verdana" pitchFamily="34" charset="0"/>
              </a:rPr>
              <a:t> </a:t>
            </a:r>
            <a:r>
              <a:rPr lang="en-US" altLang="en-US" sz="1600">
                <a:solidFill>
                  <a:srgbClr val="000000"/>
                </a:solidFill>
                <a:latin typeface="Verdana" pitchFamily="34" charset="0"/>
              </a:rPr>
              <a:t>R</a:t>
            </a:r>
            <a:r>
              <a:rPr lang="en-US" altLang="en-US" sz="600">
                <a:solidFill>
                  <a:srgbClr val="000000"/>
                </a:solidFill>
                <a:latin typeface="Verdana" pitchFamily="34" charset="0"/>
              </a:rPr>
              <a:t> </a:t>
            </a:r>
            <a:r>
              <a:rPr lang="en-US" altLang="en-US" sz="1600">
                <a:solidFill>
                  <a:srgbClr val="000000"/>
                </a:solidFill>
                <a:latin typeface="Verdana" pitchFamily="34" charset="0"/>
              </a:rPr>
              <a:t>Y P</a:t>
            </a:r>
            <a:r>
              <a:rPr lang="en-US" altLang="en-US" sz="600">
                <a:solidFill>
                  <a:srgbClr val="000000"/>
                </a:solidFill>
                <a:latin typeface="Verdana" pitchFamily="34" charset="0"/>
              </a:rPr>
              <a:t> </a:t>
            </a:r>
            <a:r>
              <a:rPr lang="en-US" altLang="en-US" sz="1600">
                <a:solidFill>
                  <a:srgbClr val="000000"/>
                </a:solidFill>
                <a:latin typeface="Verdana" pitchFamily="34" charset="0"/>
              </a:rPr>
              <a:t>A</a:t>
            </a:r>
            <a:r>
              <a:rPr lang="en-US" altLang="en-US" sz="600">
                <a:solidFill>
                  <a:srgbClr val="000000"/>
                </a:solidFill>
                <a:latin typeface="Verdana" pitchFamily="34" charset="0"/>
              </a:rPr>
              <a:t> </a:t>
            </a:r>
            <a:r>
              <a:rPr lang="en-US" altLang="en-US" sz="1600">
                <a:solidFill>
                  <a:srgbClr val="000000"/>
                </a:solidFill>
                <a:latin typeface="Verdana" pitchFamily="34" charset="0"/>
              </a:rPr>
              <a:t>R</a:t>
            </a:r>
            <a:r>
              <a:rPr lang="en-US" altLang="en-US" sz="600">
                <a:solidFill>
                  <a:srgbClr val="000000"/>
                </a:solidFill>
                <a:latin typeface="Verdana" pitchFamily="34" charset="0"/>
              </a:rPr>
              <a:t> </a:t>
            </a:r>
            <a:r>
              <a:rPr lang="en-US" altLang="en-US" sz="1600">
                <a:solidFill>
                  <a:srgbClr val="000000"/>
                </a:solidFill>
                <a:latin typeface="Verdana" pitchFamily="34" charset="0"/>
              </a:rPr>
              <a:t>T</a:t>
            </a:r>
            <a:r>
              <a:rPr lang="en-US" altLang="en-US" sz="600">
                <a:solidFill>
                  <a:srgbClr val="000000"/>
                </a:solidFill>
                <a:latin typeface="Verdana" pitchFamily="34" charset="0"/>
              </a:rPr>
              <a:t> </a:t>
            </a:r>
            <a:r>
              <a:rPr lang="en-US" altLang="en-US" sz="1600">
                <a:solidFill>
                  <a:srgbClr val="000000"/>
                </a:solidFill>
                <a:latin typeface="Verdana" pitchFamily="34" charset="0"/>
              </a:rPr>
              <a:t>I</a:t>
            </a:r>
            <a:r>
              <a:rPr lang="en-US" altLang="en-US" sz="600">
                <a:solidFill>
                  <a:srgbClr val="000000"/>
                </a:solidFill>
                <a:latin typeface="Verdana" pitchFamily="34" charset="0"/>
              </a:rPr>
              <a:t> </a:t>
            </a:r>
            <a:r>
              <a:rPr lang="en-US" altLang="en-US" sz="1600">
                <a:solidFill>
                  <a:srgbClr val="000000"/>
                </a:solidFill>
                <a:latin typeface="Verdana" pitchFamily="34" charset="0"/>
              </a:rPr>
              <a:t>C</a:t>
            </a:r>
            <a:r>
              <a:rPr lang="en-US" altLang="en-US" sz="600">
                <a:solidFill>
                  <a:srgbClr val="000000"/>
                </a:solidFill>
                <a:latin typeface="Verdana" pitchFamily="34" charset="0"/>
              </a:rPr>
              <a:t> </a:t>
            </a:r>
            <a:r>
              <a:rPr lang="en-US" altLang="en-US" sz="1600">
                <a:solidFill>
                  <a:srgbClr val="000000"/>
                </a:solidFill>
                <a:latin typeface="Verdana" pitchFamily="34" charset="0"/>
              </a:rPr>
              <a:t>L</a:t>
            </a:r>
            <a:r>
              <a:rPr lang="en-US" altLang="en-US" sz="600">
                <a:solidFill>
                  <a:srgbClr val="000000"/>
                </a:solidFill>
                <a:latin typeface="Verdana" pitchFamily="34" charset="0"/>
              </a:rPr>
              <a:t> </a:t>
            </a:r>
            <a:r>
              <a:rPr lang="en-US" altLang="en-US" sz="1600">
                <a:solidFill>
                  <a:srgbClr val="000000"/>
                </a:solidFill>
                <a:latin typeface="Verdana" pitchFamily="34" charset="0"/>
              </a:rPr>
              <a:t>E P</a:t>
            </a:r>
            <a:r>
              <a:rPr lang="en-US" altLang="en-US" sz="600">
                <a:solidFill>
                  <a:srgbClr val="000000"/>
                </a:solidFill>
                <a:latin typeface="Verdana" pitchFamily="34" charset="0"/>
              </a:rPr>
              <a:t> </a:t>
            </a:r>
            <a:r>
              <a:rPr lang="en-US" altLang="en-US" sz="1600">
                <a:solidFill>
                  <a:srgbClr val="000000"/>
                </a:solidFill>
                <a:latin typeface="Verdana" pitchFamily="34" charset="0"/>
              </a:rPr>
              <a:t>H</a:t>
            </a:r>
            <a:r>
              <a:rPr lang="en-US" altLang="en-US" sz="600">
                <a:solidFill>
                  <a:srgbClr val="000000"/>
                </a:solidFill>
                <a:latin typeface="Verdana" pitchFamily="34" charset="0"/>
              </a:rPr>
              <a:t> </a:t>
            </a:r>
            <a:r>
              <a:rPr lang="en-US" altLang="en-US" sz="1600">
                <a:solidFill>
                  <a:srgbClr val="000000"/>
                </a:solidFill>
                <a:latin typeface="Verdana" pitchFamily="34" charset="0"/>
              </a:rPr>
              <a:t>Y</a:t>
            </a:r>
            <a:r>
              <a:rPr lang="en-US" altLang="en-US" sz="600">
                <a:solidFill>
                  <a:srgbClr val="000000"/>
                </a:solidFill>
                <a:latin typeface="Verdana" pitchFamily="34" charset="0"/>
              </a:rPr>
              <a:t> </a:t>
            </a:r>
            <a:r>
              <a:rPr lang="en-US" altLang="en-US" sz="1600">
                <a:solidFill>
                  <a:srgbClr val="000000"/>
                </a:solidFill>
                <a:latin typeface="Verdana" pitchFamily="34" charset="0"/>
              </a:rPr>
              <a:t>S</a:t>
            </a:r>
            <a:r>
              <a:rPr lang="en-US" altLang="en-US" sz="600">
                <a:solidFill>
                  <a:srgbClr val="000000"/>
                </a:solidFill>
                <a:latin typeface="Verdana" pitchFamily="34" charset="0"/>
              </a:rPr>
              <a:t> </a:t>
            </a:r>
            <a:r>
              <a:rPr lang="en-US" altLang="en-US" sz="1600">
                <a:solidFill>
                  <a:srgbClr val="000000"/>
                </a:solidFill>
                <a:latin typeface="Verdana" pitchFamily="34" charset="0"/>
              </a:rPr>
              <a:t>I</a:t>
            </a:r>
            <a:r>
              <a:rPr lang="en-US" altLang="en-US" sz="600">
                <a:solidFill>
                  <a:srgbClr val="000000"/>
                </a:solidFill>
                <a:latin typeface="Verdana" pitchFamily="34" charset="0"/>
              </a:rPr>
              <a:t> </a:t>
            </a:r>
            <a:r>
              <a:rPr lang="en-US" altLang="en-US" sz="1600">
                <a:solidFill>
                  <a:srgbClr val="000000"/>
                </a:solidFill>
                <a:latin typeface="Verdana" pitchFamily="34" charset="0"/>
              </a:rPr>
              <a:t>C</a:t>
            </a:r>
            <a:r>
              <a:rPr lang="en-US" altLang="en-US" sz="600">
                <a:solidFill>
                  <a:srgbClr val="000000"/>
                </a:solidFill>
                <a:latin typeface="Verdana" pitchFamily="34" charset="0"/>
              </a:rPr>
              <a:t> </a:t>
            </a:r>
            <a:r>
              <a:rPr lang="en-US" altLang="en-US" sz="1600">
                <a:solidFill>
                  <a:srgbClr val="000000"/>
                </a:solidFill>
                <a:latin typeface="Verdana" pitchFamily="34" charset="0"/>
              </a:rPr>
              <a:t>S</a:t>
            </a:r>
          </a:p>
        </p:txBody>
      </p:sp>
      <p:sp>
        <p:nvSpPr>
          <p:cNvPr id="8197" name="Line 6"/>
          <p:cNvSpPr>
            <a:spLocks noChangeShapeType="1"/>
          </p:cNvSpPr>
          <p:nvPr/>
        </p:nvSpPr>
        <p:spPr bwMode="auto">
          <a:xfrm>
            <a:off x="1600200" y="6248400"/>
            <a:ext cx="6629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2" name="Date Placeholder 1"/>
          <p:cNvSpPr>
            <a:spLocks noGrp="1"/>
          </p:cNvSpPr>
          <p:nvPr>
            <p:ph type="dt" sz="half" idx="10"/>
          </p:nvPr>
        </p:nvSpPr>
        <p:spPr/>
        <p:txBody>
          <a:bodyPr/>
          <a:lstStyle/>
          <a:p>
            <a:pPr>
              <a:defRPr/>
            </a:pPr>
            <a:fld id="{54871F7A-6704-43D6-9F8D-E51541C48D2B}"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87353B09-B893-4471-B163-3B7B06CE1C45}" type="slidenum">
              <a:rPr lang="en-US" smtClean="0">
                <a:solidFill>
                  <a:srgbClr val="000000"/>
                </a:solidFill>
              </a:rPr>
              <a:pPr>
                <a:defRPr/>
              </a:pPr>
              <a:t>72</a:t>
            </a:fld>
            <a:endParaRPr lang="en-US">
              <a:solidFill>
                <a:srgbClr val="000000"/>
              </a:solidFill>
            </a:endParaRPr>
          </a:p>
        </p:txBody>
      </p:sp>
    </p:spTree>
    <p:extLst>
      <p:ext uri="{BB962C8B-B14F-4D97-AF65-F5344CB8AC3E}">
        <p14:creationId xmlns:p14="http://schemas.microsoft.com/office/powerpoint/2010/main" val="302041364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18" name="Rectangle 4"/>
          <p:cNvSpPr>
            <a:spLocks noChangeArrowheads="1"/>
          </p:cNvSpPr>
          <p:nvPr/>
        </p:nvSpPr>
        <p:spPr bwMode="auto">
          <a:xfrm>
            <a:off x="152400" y="914400"/>
            <a:ext cx="8763000" cy="1917700"/>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i="1">
                <a:solidFill>
                  <a:srgbClr val="FFFFFF"/>
                </a:solidFill>
              </a:rPr>
              <a:t>“Most experts believe that nothing short of a revolution in our understanding of  fundamental physics will be required to achieve a full understanding of the cosmic acceleration.” </a:t>
            </a:r>
          </a:p>
          <a:p>
            <a:pPr algn="ctr" eaLnBrk="0" fontAlgn="base" hangingPunct="0">
              <a:spcBef>
                <a:spcPct val="0"/>
              </a:spcBef>
              <a:spcAft>
                <a:spcPct val="0"/>
              </a:spcAft>
              <a:buFontTx/>
              <a:buNone/>
            </a:pPr>
            <a:endParaRPr lang="en-US" altLang="en-US" sz="2400" i="1">
              <a:solidFill>
                <a:srgbClr val="FFFFFF"/>
              </a:solidFill>
            </a:endParaRPr>
          </a:p>
          <a:p>
            <a:pPr algn="ctr" eaLnBrk="0" fontAlgn="base" hangingPunct="0">
              <a:spcBef>
                <a:spcPct val="0"/>
              </a:spcBef>
              <a:spcAft>
                <a:spcPct val="0"/>
              </a:spcAft>
              <a:buFontTx/>
              <a:buNone/>
            </a:pPr>
            <a:r>
              <a:rPr lang="en-US" altLang="en-US" sz="2400" i="1">
                <a:solidFill>
                  <a:srgbClr val="FFFFFF"/>
                </a:solidFill>
              </a:rPr>
              <a:t>Dark Energy Task Force (DETF) </a:t>
            </a:r>
            <a:r>
              <a:rPr lang="en-US" altLang="en-US" sz="1400" i="1">
                <a:solidFill>
                  <a:srgbClr val="FFFFFF"/>
                </a:solidFill>
              </a:rPr>
              <a:t>astro-ph/0609591</a:t>
            </a:r>
          </a:p>
        </p:txBody>
      </p:sp>
      <p:pic>
        <p:nvPicPr>
          <p:cNvPr id="9219" name="Picture 6" descr="NASA_Logo"/>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14400" y="3276600"/>
            <a:ext cx="2000250"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0" name="Picture 10" descr="do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29000" y="4114800"/>
            <a:ext cx="1981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1" name="Picture 14" descr="logo-NSF-CMYK"/>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19800" y="3200400"/>
            <a:ext cx="2476500" cy="247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Date Placeholder 1"/>
          <p:cNvSpPr>
            <a:spLocks noGrp="1"/>
          </p:cNvSpPr>
          <p:nvPr>
            <p:ph type="dt" sz="half" idx="10"/>
          </p:nvPr>
        </p:nvSpPr>
        <p:spPr/>
        <p:txBody>
          <a:bodyPr/>
          <a:lstStyle/>
          <a:p>
            <a:pPr>
              <a:defRPr/>
            </a:pPr>
            <a:fld id="{A7EACFA9-8412-425D-B910-1453FADAF7B1}"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73</a:t>
            </a:fld>
            <a:endParaRPr lang="en-US">
              <a:solidFill>
                <a:srgbClr val="000000"/>
              </a:solidFill>
            </a:endParaRPr>
          </a:p>
        </p:txBody>
      </p:sp>
    </p:spTree>
    <p:extLst>
      <p:ext uri="{BB962C8B-B14F-4D97-AF65-F5344CB8AC3E}">
        <p14:creationId xmlns:p14="http://schemas.microsoft.com/office/powerpoint/2010/main" val="143780135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42" name="Rectangle 4"/>
          <p:cNvSpPr>
            <a:spLocks noChangeArrowheads="1"/>
          </p:cNvSpPr>
          <p:nvPr/>
        </p:nvSpPr>
        <p:spPr bwMode="auto">
          <a:xfrm>
            <a:off x="533400" y="1295400"/>
            <a:ext cx="7772400" cy="1917700"/>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r>
              <a:rPr lang="en-US" altLang="en-US" sz="2400" i="1">
                <a:solidFill>
                  <a:srgbClr val="FFFFFF"/>
                </a:solidFill>
              </a:rPr>
              <a:t>“Of all the challenges in cosmology, the discovery of dark energy poses the greatest challenge for physics because there is no plausible or natural explanation…”</a:t>
            </a:r>
          </a:p>
          <a:p>
            <a:pPr eaLnBrk="0" fontAlgn="base" hangingPunct="0">
              <a:spcBef>
                <a:spcPct val="0"/>
              </a:spcBef>
              <a:spcAft>
                <a:spcPct val="0"/>
              </a:spcAft>
              <a:buFontTx/>
              <a:buNone/>
            </a:pPr>
            <a:endParaRPr lang="en-US" altLang="en-US" sz="2400" i="1">
              <a:solidFill>
                <a:srgbClr val="FFFFFF"/>
              </a:solidFill>
            </a:endParaRPr>
          </a:p>
          <a:p>
            <a:pPr eaLnBrk="0" fontAlgn="base" hangingPunct="0">
              <a:spcBef>
                <a:spcPct val="0"/>
              </a:spcBef>
              <a:spcAft>
                <a:spcPct val="0"/>
              </a:spcAft>
              <a:buFontTx/>
              <a:buNone/>
            </a:pPr>
            <a:r>
              <a:rPr lang="en-US" altLang="en-US" sz="2400" i="1">
                <a:solidFill>
                  <a:srgbClr val="FFFFFF"/>
                </a:solidFill>
              </a:rPr>
              <a:t>ESA Peacock report</a:t>
            </a:r>
          </a:p>
        </p:txBody>
      </p:sp>
      <p:pic>
        <p:nvPicPr>
          <p:cNvPr id="10243" name="Picture 7"/>
          <p:cNvPicPr>
            <a:picLocks noChangeAspect="1" noChangeArrowheads="1"/>
          </p:cNvPicPr>
          <p:nvPr/>
        </p:nvPicPr>
        <p:blipFill>
          <a:blip r:embed="rId2">
            <a:extLst>
              <a:ext uri="{28A0092B-C50C-407E-A947-70E740481C1C}">
                <a14:useLocalDpi xmlns:a14="http://schemas.microsoft.com/office/drawing/2010/main" val="0"/>
              </a:ext>
            </a:extLst>
          </a:blip>
          <a:srcRect l="12500" t="23959" r="14844" b="64583"/>
          <a:stretch>
            <a:fillRect/>
          </a:stretch>
        </p:blipFill>
        <p:spPr bwMode="auto">
          <a:xfrm>
            <a:off x="609600" y="3810000"/>
            <a:ext cx="70866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44" name="Picture 8"/>
          <p:cNvPicPr>
            <a:picLocks noChangeAspect="1" noChangeArrowheads="1"/>
          </p:cNvPicPr>
          <p:nvPr/>
        </p:nvPicPr>
        <p:blipFill>
          <a:blip r:embed="rId3">
            <a:extLst>
              <a:ext uri="{28A0092B-C50C-407E-A947-70E740481C1C}">
                <a14:useLocalDpi xmlns:a14="http://schemas.microsoft.com/office/drawing/2010/main" val="0"/>
              </a:ext>
            </a:extLst>
          </a:blip>
          <a:srcRect l="31250" t="15625" r="29688" b="8333"/>
          <a:stretch>
            <a:fillRect/>
          </a:stretch>
        </p:blipFill>
        <p:spPr bwMode="auto">
          <a:xfrm>
            <a:off x="6781800" y="3657600"/>
            <a:ext cx="1982788" cy="2895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Date Placeholder 1"/>
          <p:cNvSpPr>
            <a:spLocks noGrp="1"/>
          </p:cNvSpPr>
          <p:nvPr>
            <p:ph type="dt" sz="half" idx="10"/>
          </p:nvPr>
        </p:nvSpPr>
        <p:spPr/>
        <p:txBody>
          <a:bodyPr/>
          <a:lstStyle/>
          <a:p>
            <a:pPr>
              <a:defRPr/>
            </a:pPr>
            <a:fld id="{23A1775F-082B-4A68-BE80-B27E97E516EA}"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74</a:t>
            </a:fld>
            <a:endParaRPr lang="en-US">
              <a:solidFill>
                <a:srgbClr val="000000"/>
              </a:solidFill>
            </a:endParaRPr>
          </a:p>
        </p:txBody>
      </p:sp>
    </p:spTree>
    <p:extLst>
      <p:ext uri="{BB962C8B-B14F-4D97-AF65-F5344CB8AC3E}">
        <p14:creationId xmlns:p14="http://schemas.microsoft.com/office/powerpoint/2010/main" val="238984729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Pages from P5_Report2006022008"/>
          <p:cNvPicPr>
            <a:picLocks noChangeAspect="1" noChangeArrowheads="1"/>
          </p:cNvPicPr>
          <p:nvPr/>
        </p:nvPicPr>
        <p:blipFill>
          <a:blip r:embed="rId3">
            <a:extLst>
              <a:ext uri="{28A0092B-C50C-407E-A947-70E740481C1C}">
                <a14:useLocalDpi xmlns:a14="http://schemas.microsoft.com/office/drawing/2010/main" val="0"/>
              </a:ext>
            </a:extLst>
          </a:blip>
          <a:srcRect t="15440" b="21799"/>
          <a:stretch>
            <a:fillRect/>
          </a:stretch>
        </p:blipFill>
        <p:spPr bwMode="auto">
          <a:xfrm>
            <a:off x="0" y="0"/>
            <a:ext cx="9144000" cy="701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7" name="Text Box 3"/>
          <p:cNvSpPr txBox="1">
            <a:spLocks noChangeArrowheads="1"/>
          </p:cNvSpPr>
          <p:nvPr/>
        </p:nvSpPr>
        <p:spPr bwMode="auto">
          <a:xfrm>
            <a:off x="381000" y="914400"/>
            <a:ext cx="2057400" cy="1200150"/>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1800">
                <a:solidFill>
                  <a:srgbClr val="000000"/>
                </a:solidFill>
              </a:rPr>
              <a:t>2008 US Particle Physics Project Prioritization Panel report</a:t>
            </a:r>
          </a:p>
        </p:txBody>
      </p:sp>
      <p:sp>
        <p:nvSpPr>
          <p:cNvPr id="11268" name="Text Box 4"/>
          <p:cNvSpPr txBox="1">
            <a:spLocks noChangeArrowheads="1"/>
          </p:cNvSpPr>
          <p:nvPr/>
        </p:nvSpPr>
        <p:spPr bwMode="auto">
          <a:xfrm>
            <a:off x="5791200" y="4495800"/>
            <a:ext cx="1600200" cy="404813"/>
          </a:xfrm>
          <a:prstGeom prst="rect">
            <a:avLst/>
          </a:prstGeom>
          <a:solidFill>
            <a:srgbClr val="D60000"/>
          </a:solidFill>
          <a:ln w="381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1800" b="1">
                <a:solidFill>
                  <a:srgbClr val="FFFFFF"/>
                </a:solidFill>
              </a:rPr>
              <a:t>Dark Energy</a:t>
            </a:r>
          </a:p>
        </p:txBody>
      </p:sp>
      <p:sp>
        <p:nvSpPr>
          <p:cNvPr id="2" name="Date Placeholder 1"/>
          <p:cNvSpPr>
            <a:spLocks noGrp="1"/>
          </p:cNvSpPr>
          <p:nvPr>
            <p:ph type="dt" sz="half" idx="10"/>
          </p:nvPr>
        </p:nvSpPr>
        <p:spPr/>
        <p:txBody>
          <a:bodyPr/>
          <a:lstStyle/>
          <a:p>
            <a:pPr>
              <a:defRPr/>
            </a:pPr>
            <a:fld id="{78B91054-1048-4E16-8582-F0CEDB62C64F}"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75</a:t>
            </a:fld>
            <a:endParaRPr lang="en-US">
              <a:solidFill>
                <a:srgbClr val="000000"/>
              </a:solidFill>
            </a:endParaRPr>
          </a:p>
        </p:txBody>
      </p:sp>
    </p:spTree>
    <p:extLst>
      <p:ext uri="{BB962C8B-B14F-4D97-AF65-F5344CB8AC3E}">
        <p14:creationId xmlns:p14="http://schemas.microsoft.com/office/powerpoint/2010/main" val="3251532577"/>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descr="Pages from P5_Report2006022008"/>
          <p:cNvPicPr>
            <a:picLocks noChangeAspect="1" noChangeArrowheads="1"/>
          </p:cNvPicPr>
          <p:nvPr/>
        </p:nvPicPr>
        <p:blipFill>
          <a:blip r:embed="rId3">
            <a:extLst>
              <a:ext uri="{28A0092B-C50C-407E-A947-70E740481C1C}">
                <a14:useLocalDpi xmlns:a14="http://schemas.microsoft.com/office/drawing/2010/main" val="0"/>
              </a:ext>
            </a:extLst>
          </a:blip>
          <a:srcRect t="15440" b="21799"/>
          <a:stretch>
            <a:fillRect/>
          </a:stretch>
        </p:blipFill>
        <p:spPr bwMode="auto">
          <a:xfrm>
            <a:off x="0" y="0"/>
            <a:ext cx="9144000" cy="701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1" name="Text Box 4"/>
          <p:cNvSpPr txBox="1">
            <a:spLocks noChangeArrowheads="1"/>
          </p:cNvSpPr>
          <p:nvPr/>
        </p:nvSpPr>
        <p:spPr bwMode="auto">
          <a:xfrm>
            <a:off x="5791200" y="4495800"/>
            <a:ext cx="1600200" cy="404813"/>
          </a:xfrm>
          <a:prstGeom prst="rect">
            <a:avLst/>
          </a:prstGeom>
          <a:solidFill>
            <a:srgbClr val="D60000"/>
          </a:solidFill>
          <a:ln w="381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1800" b="1">
                <a:solidFill>
                  <a:srgbClr val="FFFFFF"/>
                </a:solidFill>
              </a:rPr>
              <a:t>Dark Energy</a:t>
            </a:r>
          </a:p>
        </p:txBody>
      </p:sp>
      <p:sp>
        <p:nvSpPr>
          <p:cNvPr id="12292" name="Oval 5"/>
          <p:cNvSpPr>
            <a:spLocks noChangeArrowheads="1"/>
          </p:cNvSpPr>
          <p:nvPr/>
        </p:nvSpPr>
        <p:spPr bwMode="auto">
          <a:xfrm rot="932780">
            <a:off x="2919413" y="3040063"/>
            <a:ext cx="5029200" cy="21336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2293" name="Text Box 8"/>
          <p:cNvSpPr txBox="1">
            <a:spLocks noChangeArrowheads="1"/>
          </p:cNvSpPr>
          <p:nvPr/>
        </p:nvSpPr>
        <p:spPr bwMode="auto">
          <a:xfrm>
            <a:off x="381000" y="914400"/>
            <a:ext cx="2057400" cy="1200150"/>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1800">
                <a:solidFill>
                  <a:srgbClr val="000000"/>
                </a:solidFill>
              </a:rPr>
              <a:t>2008 US Particle Physics Project Prioritization Panel report</a:t>
            </a:r>
          </a:p>
        </p:txBody>
      </p:sp>
      <p:sp>
        <p:nvSpPr>
          <p:cNvPr id="2" name="Date Placeholder 1"/>
          <p:cNvSpPr>
            <a:spLocks noGrp="1"/>
          </p:cNvSpPr>
          <p:nvPr>
            <p:ph type="dt" sz="half" idx="10"/>
          </p:nvPr>
        </p:nvSpPr>
        <p:spPr/>
        <p:txBody>
          <a:bodyPr/>
          <a:lstStyle/>
          <a:p>
            <a:pPr>
              <a:defRPr/>
            </a:pPr>
            <a:fld id="{CAF846CB-E454-4ABA-A6BE-DF6F5947758A}"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76</a:t>
            </a:fld>
            <a:endParaRPr lang="en-US">
              <a:solidFill>
                <a:srgbClr val="000000"/>
              </a:solidFill>
            </a:endParaRPr>
          </a:p>
        </p:txBody>
      </p:sp>
    </p:spTree>
    <p:extLst>
      <p:ext uri="{BB962C8B-B14F-4D97-AF65-F5344CB8AC3E}">
        <p14:creationId xmlns:p14="http://schemas.microsoft.com/office/powerpoint/2010/main" val="3638303615"/>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Pages from P5_Report2006022008"/>
          <p:cNvPicPr>
            <a:picLocks noChangeAspect="1" noChangeArrowheads="1"/>
          </p:cNvPicPr>
          <p:nvPr/>
        </p:nvPicPr>
        <p:blipFill>
          <a:blip r:embed="rId3">
            <a:extLst>
              <a:ext uri="{28A0092B-C50C-407E-A947-70E740481C1C}">
                <a14:useLocalDpi xmlns:a14="http://schemas.microsoft.com/office/drawing/2010/main" val="0"/>
              </a:ext>
            </a:extLst>
          </a:blip>
          <a:srcRect t="15440" b="21799"/>
          <a:stretch>
            <a:fillRect/>
          </a:stretch>
        </p:blipFill>
        <p:spPr bwMode="auto">
          <a:xfrm>
            <a:off x="0" y="0"/>
            <a:ext cx="9144000" cy="701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 name="Text Box 3"/>
          <p:cNvSpPr txBox="1">
            <a:spLocks noChangeArrowheads="1"/>
          </p:cNvSpPr>
          <p:nvPr/>
        </p:nvSpPr>
        <p:spPr bwMode="auto">
          <a:xfrm>
            <a:off x="5791200" y="4495800"/>
            <a:ext cx="1600200" cy="404813"/>
          </a:xfrm>
          <a:prstGeom prst="rect">
            <a:avLst/>
          </a:prstGeom>
          <a:solidFill>
            <a:srgbClr val="D60000"/>
          </a:solidFill>
          <a:ln w="38100">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1800" b="1">
                <a:solidFill>
                  <a:srgbClr val="FFFFFF"/>
                </a:solidFill>
              </a:rPr>
              <a:t>Dark Energy</a:t>
            </a:r>
          </a:p>
        </p:txBody>
      </p:sp>
      <p:sp>
        <p:nvSpPr>
          <p:cNvPr id="13316" name="Oval 4"/>
          <p:cNvSpPr>
            <a:spLocks noChangeArrowheads="1"/>
          </p:cNvSpPr>
          <p:nvPr/>
        </p:nvSpPr>
        <p:spPr bwMode="auto">
          <a:xfrm rot="932780">
            <a:off x="2919413" y="3040063"/>
            <a:ext cx="5029200" cy="2133600"/>
          </a:xfrm>
          <a:prstGeom prst="ellipse">
            <a:avLst/>
          </a:prstGeom>
          <a:noFill/>
          <a:ln w="762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13317" name="Oval 6"/>
          <p:cNvSpPr>
            <a:spLocks noChangeArrowheads="1"/>
          </p:cNvSpPr>
          <p:nvPr/>
        </p:nvSpPr>
        <p:spPr bwMode="auto">
          <a:xfrm>
            <a:off x="6477000" y="3048000"/>
            <a:ext cx="1676400" cy="1600200"/>
          </a:xfrm>
          <a:prstGeom prst="ellipse">
            <a:avLst/>
          </a:prstGeom>
          <a:solidFill>
            <a:srgbClr val="FF0000"/>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a:solidFill>
                  <a:srgbClr val="FFFFFF"/>
                </a:solidFill>
              </a:rPr>
              <a:t>LSST</a:t>
            </a:r>
          </a:p>
          <a:p>
            <a:pPr algn="ctr" eaLnBrk="0" fontAlgn="base" hangingPunct="0">
              <a:spcBef>
                <a:spcPct val="0"/>
              </a:spcBef>
              <a:spcAft>
                <a:spcPct val="0"/>
              </a:spcAft>
              <a:buFontTx/>
              <a:buNone/>
            </a:pPr>
            <a:r>
              <a:rPr lang="en-US" altLang="en-US" sz="2400">
                <a:solidFill>
                  <a:srgbClr val="FFFFFF"/>
                </a:solidFill>
              </a:rPr>
              <a:t>JDEM</a:t>
            </a:r>
          </a:p>
        </p:txBody>
      </p:sp>
      <p:sp>
        <p:nvSpPr>
          <p:cNvPr id="13318" name="Text Box 7"/>
          <p:cNvSpPr txBox="1">
            <a:spLocks noChangeArrowheads="1"/>
          </p:cNvSpPr>
          <p:nvPr/>
        </p:nvSpPr>
        <p:spPr bwMode="auto">
          <a:xfrm>
            <a:off x="381000" y="914400"/>
            <a:ext cx="2057400" cy="1200150"/>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1800">
                <a:solidFill>
                  <a:srgbClr val="000000"/>
                </a:solidFill>
              </a:rPr>
              <a:t>2008 US Particle Physics Project Prioritization Panel report</a:t>
            </a:r>
          </a:p>
        </p:txBody>
      </p:sp>
      <p:sp>
        <p:nvSpPr>
          <p:cNvPr id="2" name="Date Placeholder 1"/>
          <p:cNvSpPr>
            <a:spLocks noGrp="1"/>
          </p:cNvSpPr>
          <p:nvPr>
            <p:ph type="dt" sz="half" idx="10"/>
          </p:nvPr>
        </p:nvSpPr>
        <p:spPr/>
        <p:txBody>
          <a:bodyPr/>
          <a:lstStyle/>
          <a:p>
            <a:pPr>
              <a:defRPr/>
            </a:pPr>
            <a:fld id="{C5045B50-38C5-43C7-8DC7-DAFFDD8DB18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77</a:t>
            </a:fld>
            <a:endParaRPr lang="en-US">
              <a:solidFill>
                <a:srgbClr val="000000"/>
              </a:solidFill>
            </a:endParaRPr>
          </a:p>
        </p:txBody>
      </p:sp>
    </p:spTree>
    <p:extLst>
      <p:ext uri="{BB962C8B-B14F-4D97-AF65-F5344CB8AC3E}">
        <p14:creationId xmlns:p14="http://schemas.microsoft.com/office/powerpoint/2010/main" val="654991697"/>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8" name="Picture 5"/>
          <p:cNvPicPr>
            <a:picLocks noChangeAspect="1" noChangeArrowheads="1"/>
          </p:cNvPicPr>
          <p:nvPr/>
        </p:nvPicPr>
        <p:blipFill>
          <a:blip r:embed="rId2">
            <a:extLst>
              <a:ext uri="{28A0092B-C50C-407E-A947-70E740481C1C}">
                <a14:useLocalDpi xmlns:a14="http://schemas.microsoft.com/office/drawing/2010/main" val="0"/>
              </a:ext>
            </a:extLst>
          </a:blip>
          <a:srcRect l="20313" t="19792" r="21094" b="57291"/>
          <a:stretch>
            <a:fillRect/>
          </a:stretch>
        </p:blipFill>
        <p:spPr bwMode="auto">
          <a:xfrm>
            <a:off x="304800" y="304800"/>
            <a:ext cx="5715000" cy="167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339" name="Picture 6"/>
          <p:cNvPicPr>
            <a:picLocks noChangeAspect="1" noChangeArrowheads="1"/>
          </p:cNvPicPr>
          <p:nvPr/>
        </p:nvPicPr>
        <p:blipFill>
          <a:blip r:embed="rId2">
            <a:extLst>
              <a:ext uri="{28A0092B-C50C-407E-A947-70E740481C1C}">
                <a14:useLocalDpi xmlns:a14="http://schemas.microsoft.com/office/drawing/2010/main" val="0"/>
              </a:ext>
            </a:extLst>
          </a:blip>
          <a:srcRect l="20313" t="67709" r="21094" b="8333"/>
          <a:stretch>
            <a:fillRect/>
          </a:stretch>
        </p:blipFill>
        <p:spPr bwMode="auto">
          <a:xfrm>
            <a:off x="304800" y="1981200"/>
            <a:ext cx="57150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340" name="Picture 7"/>
          <p:cNvPicPr>
            <a:picLocks noChangeAspect="1" noChangeArrowheads="1"/>
          </p:cNvPicPr>
          <p:nvPr/>
        </p:nvPicPr>
        <p:blipFill>
          <a:blip r:embed="rId3">
            <a:extLst>
              <a:ext uri="{28A0092B-C50C-407E-A947-70E740481C1C}">
                <a14:useLocalDpi xmlns:a14="http://schemas.microsoft.com/office/drawing/2010/main" val="0"/>
              </a:ext>
            </a:extLst>
          </a:blip>
          <a:srcRect l="25781" t="25000" r="21875" b="61458"/>
          <a:stretch>
            <a:fillRect/>
          </a:stretch>
        </p:blipFill>
        <p:spPr bwMode="auto">
          <a:xfrm>
            <a:off x="3581400" y="4038600"/>
            <a:ext cx="5105400" cy="99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341" name="Picture 8"/>
          <p:cNvPicPr>
            <a:picLocks noChangeAspect="1" noChangeArrowheads="1"/>
          </p:cNvPicPr>
          <p:nvPr/>
        </p:nvPicPr>
        <p:blipFill>
          <a:blip r:embed="rId3">
            <a:extLst>
              <a:ext uri="{28A0092B-C50C-407E-A947-70E740481C1C}">
                <a14:useLocalDpi xmlns:a14="http://schemas.microsoft.com/office/drawing/2010/main" val="0"/>
              </a:ext>
            </a:extLst>
          </a:blip>
          <a:srcRect l="24219" t="68750" r="23438" b="14583"/>
          <a:stretch>
            <a:fillRect/>
          </a:stretch>
        </p:blipFill>
        <p:spPr bwMode="auto">
          <a:xfrm>
            <a:off x="3581400" y="4953000"/>
            <a:ext cx="51054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342" name="Text Box 9"/>
          <p:cNvSpPr txBox="1">
            <a:spLocks noChangeArrowheads="1"/>
          </p:cNvSpPr>
          <p:nvPr/>
        </p:nvSpPr>
        <p:spPr bwMode="auto">
          <a:xfrm>
            <a:off x="381000" y="3124200"/>
            <a:ext cx="1524000" cy="376238"/>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1800">
                <a:solidFill>
                  <a:srgbClr val="000000"/>
                </a:solidFill>
              </a:rPr>
              <a:t>(EPP 2010)</a:t>
            </a:r>
          </a:p>
        </p:txBody>
      </p:sp>
      <p:sp>
        <p:nvSpPr>
          <p:cNvPr id="14343" name="Text Box 10"/>
          <p:cNvSpPr txBox="1">
            <a:spLocks noChangeArrowheads="1"/>
          </p:cNvSpPr>
          <p:nvPr/>
        </p:nvSpPr>
        <p:spPr bwMode="auto">
          <a:xfrm>
            <a:off x="3657600" y="5715000"/>
            <a:ext cx="1066800" cy="376238"/>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50000"/>
              </a:spcBef>
              <a:spcAft>
                <a:spcPct val="0"/>
              </a:spcAft>
              <a:buFontTx/>
              <a:buNone/>
            </a:pPr>
            <a:r>
              <a:rPr lang="en-US" altLang="en-US" sz="1800">
                <a:solidFill>
                  <a:srgbClr val="000000"/>
                </a:solidFill>
              </a:rPr>
              <a:t>BPAC</a:t>
            </a:r>
          </a:p>
        </p:txBody>
      </p:sp>
      <p:pic>
        <p:nvPicPr>
          <p:cNvPr id="14344" name="Picture 12" descr="2295"/>
          <p:cNvPicPr>
            <a:picLocks noChangeAspect="1" noChangeArrowheads="1"/>
          </p:cNvPicPr>
          <p:nvPr/>
        </p:nvPicPr>
        <p:blipFill>
          <a:blip r:embed="rId4">
            <a:extLst>
              <a:ext uri="{28A0092B-C50C-407E-A947-70E740481C1C}">
                <a14:useLocalDpi xmlns:a14="http://schemas.microsoft.com/office/drawing/2010/main" val="0"/>
              </a:ext>
            </a:extLst>
          </a:blip>
          <a:srcRect l="16849" r="17143" b="5128"/>
          <a:stretch>
            <a:fillRect/>
          </a:stretch>
        </p:blipFill>
        <p:spPr bwMode="auto">
          <a:xfrm>
            <a:off x="457200" y="3886200"/>
            <a:ext cx="196215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45" name="Text Box 13"/>
          <p:cNvSpPr txBox="1">
            <a:spLocks noChangeArrowheads="1"/>
          </p:cNvSpPr>
          <p:nvPr/>
        </p:nvSpPr>
        <p:spPr bwMode="auto">
          <a:xfrm>
            <a:off x="457200" y="6248400"/>
            <a:ext cx="1066800" cy="376238"/>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50000"/>
              </a:spcBef>
              <a:spcAft>
                <a:spcPct val="0"/>
              </a:spcAft>
              <a:buFontTx/>
              <a:buNone/>
            </a:pPr>
            <a:r>
              <a:rPr lang="en-US" altLang="en-US" sz="1800">
                <a:solidFill>
                  <a:srgbClr val="000000"/>
                </a:solidFill>
              </a:rPr>
              <a:t>Q2C</a:t>
            </a:r>
          </a:p>
        </p:txBody>
      </p:sp>
      <p:pic>
        <p:nvPicPr>
          <p:cNvPr id="14346" name="Picture 14"/>
          <p:cNvPicPr>
            <a:picLocks noChangeAspect="1" noChangeArrowheads="1"/>
          </p:cNvPicPr>
          <p:nvPr/>
        </p:nvPicPr>
        <p:blipFill>
          <a:blip r:embed="rId5">
            <a:extLst>
              <a:ext uri="{28A0092B-C50C-407E-A947-70E740481C1C}">
                <a14:useLocalDpi xmlns:a14="http://schemas.microsoft.com/office/drawing/2010/main" val="0"/>
              </a:ext>
            </a:extLst>
          </a:blip>
          <a:srcRect l="50781" t="15625" r="10156" b="10417"/>
          <a:stretch>
            <a:fillRect/>
          </a:stretch>
        </p:blipFill>
        <p:spPr bwMode="auto">
          <a:xfrm>
            <a:off x="6553200" y="233363"/>
            <a:ext cx="2257425" cy="2895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347" name="Text Box 16"/>
          <p:cNvSpPr txBox="1">
            <a:spLocks noChangeArrowheads="1"/>
          </p:cNvSpPr>
          <p:nvPr/>
        </p:nvSpPr>
        <p:spPr bwMode="auto">
          <a:xfrm>
            <a:off x="6553200" y="3357563"/>
            <a:ext cx="2209800" cy="376237"/>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50000"/>
              </a:spcBef>
              <a:spcAft>
                <a:spcPct val="0"/>
              </a:spcAft>
              <a:buFontTx/>
              <a:buNone/>
            </a:pPr>
            <a:r>
              <a:rPr lang="en-US" altLang="en-US" sz="1800">
                <a:solidFill>
                  <a:srgbClr val="000000"/>
                </a:solidFill>
              </a:rPr>
              <a:t>ASPERA roadmap</a:t>
            </a:r>
          </a:p>
        </p:txBody>
      </p:sp>
      <p:sp>
        <p:nvSpPr>
          <p:cNvPr id="2" name="Date Placeholder 1"/>
          <p:cNvSpPr>
            <a:spLocks noGrp="1"/>
          </p:cNvSpPr>
          <p:nvPr>
            <p:ph type="dt" sz="half" idx="10"/>
          </p:nvPr>
        </p:nvSpPr>
        <p:spPr/>
        <p:txBody>
          <a:bodyPr/>
          <a:lstStyle/>
          <a:p>
            <a:pPr>
              <a:defRPr/>
            </a:pPr>
            <a:fld id="{529D11F0-04FE-480D-AC34-5A55AC7C4D08}"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78</a:t>
            </a:fld>
            <a:endParaRPr lang="en-US">
              <a:solidFill>
                <a:srgbClr val="000000"/>
              </a:solidFill>
            </a:endParaRPr>
          </a:p>
        </p:txBody>
      </p:sp>
    </p:spTree>
    <p:extLst>
      <p:ext uri="{BB962C8B-B14F-4D97-AF65-F5344CB8AC3E}">
        <p14:creationId xmlns:p14="http://schemas.microsoft.com/office/powerpoint/2010/main" val="104756862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362" name="Picture 2"/>
          <p:cNvPicPr>
            <a:picLocks noChangeAspect="1" noChangeArrowheads="1"/>
          </p:cNvPicPr>
          <p:nvPr/>
        </p:nvPicPr>
        <p:blipFill>
          <a:blip r:embed="rId2">
            <a:extLst>
              <a:ext uri="{28A0092B-C50C-407E-A947-70E740481C1C}">
                <a14:useLocalDpi xmlns:a14="http://schemas.microsoft.com/office/drawing/2010/main" val="0"/>
              </a:ext>
            </a:extLst>
          </a:blip>
          <a:srcRect l="20313" t="19792" r="21094" b="57291"/>
          <a:stretch>
            <a:fillRect/>
          </a:stretch>
        </p:blipFill>
        <p:spPr bwMode="auto">
          <a:xfrm>
            <a:off x="304800" y="304800"/>
            <a:ext cx="5715000" cy="167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3" name="Picture 3"/>
          <p:cNvPicPr>
            <a:picLocks noChangeAspect="1" noChangeArrowheads="1"/>
          </p:cNvPicPr>
          <p:nvPr/>
        </p:nvPicPr>
        <p:blipFill>
          <a:blip r:embed="rId2">
            <a:extLst>
              <a:ext uri="{28A0092B-C50C-407E-A947-70E740481C1C}">
                <a14:useLocalDpi xmlns:a14="http://schemas.microsoft.com/office/drawing/2010/main" val="0"/>
              </a:ext>
            </a:extLst>
          </a:blip>
          <a:srcRect l="20313" t="67709" r="21094" b="8333"/>
          <a:stretch>
            <a:fillRect/>
          </a:stretch>
        </p:blipFill>
        <p:spPr bwMode="auto">
          <a:xfrm>
            <a:off x="304800" y="1981200"/>
            <a:ext cx="57150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4" name="Picture 4"/>
          <p:cNvPicPr>
            <a:picLocks noChangeAspect="1" noChangeArrowheads="1"/>
          </p:cNvPicPr>
          <p:nvPr/>
        </p:nvPicPr>
        <p:blipFill>
          <a:blip r:embed="rId3">
            <a:extLst>
              <a:ext uri="{28A0092B-C50C-407E-A947-70E740481C1C}">
                <a14:useLocalDpi xmlns:a14="http://schemas.microsoft.com/office/drawing/2010/main" val="0"/>
              </a:ext>
            </a:extLst>
          </a:blip>
          <a:srcRect l="25781" t="25000" r="21875" b="61458"/>
          <a:stretch>
            <a:fillRect/>
          </a:stretch>
        </p:blipFill>
        <p:spPr bwMode="auto">
          <a:xfrm>
            <a:off x="3581400" y="4038600"/>
            <a:ext cx="5105400" cy="99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5" name="Picture 5"/>
          <p:cNvPicPr>
            <a:picLocks noChangeAspect="1" noChangeArrowheads="1"/>
          </p:cNvPicPr>
          <p:nvPr/>
        </p:nvPicPr>
        <p:blipFill>
          <a:blip r:embed="rId3">
            <a:extLst>
              <a:ext uri="{28A0092B-C50C-407E-A947-70E740481C1C}">
                <a14:useLocalDpi xmlns:a14="http://schemas.microsoft.com/office/drawing/2010/main" val="0"/>
              </a:ext>
            </a:extLst>
          </a:blip>
          <a:srcRect l="24219" t="68750" r="23438" b="14583"/>
          <a:stretch>
            <a:fillRect/>
          </a:stretch>
        </p:blipFill>
        <p:spPr bwMode="auto">
          <a:xfrm>
            <a:off x="3581400" y="4953000"/>
            <a:ext cx="51054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366" name="Text Box 6"/>
          <p:cNvSpPr txBox="1">
            <a:spLocks noChangeArrowheads="1"/>
          </p:cNvSpPr>
          <p:nvPr/>
        </p:nvSpPr>
        <p:spPr bwMode="auto">
          <a:xfrm>
            <a:off x="381000" y="3124200"/>
            <a:ext cx="1524000" cy="376238"/>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1800">
                <a:solidFill>
                  <a:srgbClr val="000000"/>
                </a:solidFill>
              </a:rPr>
              <a:t>(EPP 2010)</a:t>
            </a:r>
          </a:p>
        </p:txBody>
      </p:sp>
      <p:sp>
        <p:nvSpPr>
          <p:cNvPr id="15367" name="Text Box 7"/>
          <p:cNvSpPr txBox="1">
            <a:spLocks noChangeArrowheads="1"/>
          </p:cNvSpPr>
          <p:nvPr/>
        </p:nvSpPr>
        <p:spPr bwMode="auto">
          <a:xfrm>
            <a:off x="3657600" y="5715000"/>
            <a:ext cx="1066800" cy="376238"/>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50000"/>
              </a:spcBef>
              <a:spcAft>
                <a:spcPct val="0"/>
              </a:spcAft>
              <a:buFontTx/>
              <a:buNone/>
            </a:pPr>
            <a:r>
              <a:rPr lang="en-US" altLang="en-US" sz="1800">
                <a:solidFill>
                  <a:srgbClr val="000000"/>
                </a:solidFill>
              </a:rPr>
              <a:t>BPAC</a:t>
            </a:r>
          </a:p>
        </p:txBody>
      </p:sp>
      <p:pic>
        <p:nvPicPr>
          <p:cNvPr id="15368" name="Picture 8" descr="2295"/>
          <p:cNvPicPr>
            <a:picLocks noChangeAspect="1" noChangeArrowheads="1"/>
          </p:cNvPicPr>
          <p:nvPr/>
        </p:nvPicPr>
        <p:blipFill>
          <a:blip r:embed="rId4">
            <a:extLst>
              <a:ext uri="{28A0092B-C50C-407E-A947-70E740481C1C}">
                <a14:useLocalDpi xmlns:a14="http://schemas.microsoft.com/office/drawing/2010/main" val="0"/>
              </a:ext>
            </a:extLst>
          </a:blip>
          <a:srcRect l="16849" r="17143" b="5128"/>
          <a:stretch>
            <a:fillRect/>
          </a:stretch>
        </p:blipFill>
        <p:spPr bwMode="auto">
          <a:xfrm>
            <a:off x="457200" y="3886200"/>
            <a:ext cx="196215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9" name="Text Box 9"/>
          <p:cNvSpPr txBox="1">
            <a:spLocks noChangeArrowheads="1"/>
          </p:cNvSpPr>
          <p:nvPr/>
        </p:nvSpPr>
        <p:spPr bwMode="auto">
          <a:xfrm>
            <a:off x="457200" y="6248400"/>
            <a:ext cx="1066800" cy="376238"/>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50000"/>
              </a:spcBef>
              <a:spcAft>
                <a:spcPct val="0"/>
              </a:spcAft>
              <a:buFontTx/>
              <a:buNone/>
            </a:pPr>
            <a:r>
              <a:rPr lang="en-US" altLang="en-US" sz="1800">
                <a:solidFill>
                  <a:srgbClr val="000000"/>
                </a:solidFill>
              </a:rPr>
              <a:t>Q2C</a:t>
            </a:r>
          </a:p>
        </p:txBody>
      </p:sp>
      <p:pic>
        <p:nvPicPr>
          <p:cNvPr id="15370" name="Picture 10"/>
          <p:cNvPicPr>
            <a:picLocks noChangeAspect="1" noChangeArrowheads="1"/>
          </p:cNvPicPr>
          <p:nvPr/>
        </p:nvPicPr>
        <p:blipFill>
          <a:blip r:embed="rId5">
            <a:extLst>
              <a:ext uri="{28A0092B-C50C-407E-A947-70E740481C1C}">
                <a14:useLocalDpi xmlns:a14="http://schemas.microsoft.com/office/drawing/2010/main" val="0"/>
              </a:ext>
            </a:extLst>
          </a:blip>
          <a:srcRect l="50781" t="15625" r="10156" b="10417"/>
          <a:stretch>
            <a:fillRect/>
          </a:stretch>
        </p:blipFill>
        <p:spPr bwMode="auto">
          <a:xfrm>
            <a:off x="6553200" y="233363"/>
            <a:ext cx="2257425" cy="2895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371" name="Text Box 11"/>
          <p:cNvSpPr txBox="1">
            <a:spLocks noChangeArrowheads="1"/>
          </p:cNvSpPr>
          <p:nvPr/>
        </p:nvSpPr>
        <p:spPr bwMode="auto">
          <a:xfrm>
            <a:off x="6553200" y="3357563"/>
            <a:ext cx="2209800" cy="376237"/>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50000"/>
              </a:spcBef>
              <a:spcAft>
                <a:spcPct val="0"/>
              </a:spcAft>
              <a:buFontTx/>
              <a:buNone/>
            </a:pPr>
            <a:r>
              <a:rPr lang="en-US" altLang="en-US" sz="1800">
                <a:solidFill>
                  <a:srgbClr val="000000"/>
                </a:solidFill>
              </a:rPr>
              <a:t>ASPERA roadmap</a:t>
            </a:r>
          </a:p>
        </p:txBody>
      </p:sp>
      <p:pic>
        <p:nvPicPr>
          <p:cNvPr id="15372" name="Picture 12"/>
          <p:cNvPicPr>
            <a:picLocks noChangeAspect="1" noChangeArrowheads="1"/>
          </p:cNvPicPr>
          <p:nvPr/>
        </p:nvPicPr>
        <p:blipFill>
          <a:blip r:embed="rId6">
            <a:extLst>
              <a:ext uri="{28A0092B-C50C-407E-A947-70E740481C1C}">
                <a14:useLocalDpi xmlns:a14="http://schemas.microsoft.com/office/drawing/2010/main" val="0"/>
              </a:ext>
            </a:extLst>
          </a:blip>
          <a:srcRect l="69531" t="31250" r="3125" b="32292"/>
          <a:stretch>
            <a:fillRect/>
          </a:stretch>
        </p:blipFill>
        <p:spPr bwMode="auto">
          <a:xfrm>
            <a:off x="6934200" y="762000"/>
            <a:ext cx="1752600"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Date Placeholder 1"/>
          <p:cNvSpPr>
            <a:spLocks noGrp="1"/>
          </p:cNvSpPr>
          <p:nvPr>
            <p:ph type="dt" sz="half" idx="10"/>
          </p:nvPr>
        </p:nvSpPr>
        <p:spPr/>
        <p:txBody>
          <a:bodyPr/>
          <a:lstStyle/>
          <a:p>
            <a:pPr>
              <a:defRPr/>
            </a:pPr>
            <a:fld id="{01FC2FDD-5339-488F-9132-8B47D50AF12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79</a:t>
            </a:fld>
            <a:endParaRPr lang="en-US">
              <a:solidFill>
                <a:srgbClr val="000000"/>
              </a:solidFill>
            </a:endParaRPr>
          </a:p>
        </p:txBody>
      </p:sp>
    </p:spTree>
    <p:extLst>
      <p:ext uri="{BB962C8B-B14F-4D97-AF65-F5344CB8AC3E}">
        <p14:creationId xmlns:p14="http://schemas.microsoft.com/office/powerpoint/2010/main" val="22373625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Box 1"/>
          <p:cNvSpPr txBox="1">
            <a:spLocks noChangeArrowheads="1"/>
          </p:cNvSpPr>
          <p:nvPr/>
        </p:nvSpPr>
        <p:spPr bwMode="auto">
          <a:xfrm>
            <a:off x="381000" y="1143000"/>
            <a:ext cx="5791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u="sng">
                <a:solidFill>
                  <a:srgbClr val="000099"/>
                </a:solidFill>
                <a:cs typeface="Arial" charset="0"/>
              </a:rPr>
              <a:t>Friedmann Eqn. </a:t>
            </a:r>
          </a:p>
        </p:txBody>
      </p:sp>
      <p:graphicFrame>
        <p:nvGraphicFramePr>
          <p:cNvPr id="8195" name="Object 2"/>
          <p:cNvGraphicFramePr>
            <a:graphicFrameLocks noChangeAspect="1"/>
          </p:cNvGraphicFramePr>
          <p:nvPr/>
        </p:nvGraphicFramePr>
        <p:xfrm>
          <a:off x="2187575" y="2354263"/>
          <a:ext cx="5100638" cy="998537"/>
        </p:xfrm>
        <a:graphic>
          <a:graphicData uri="http://schemas.openxmlformats.org/presentationml/2006/ole">
            <mc:AlternateContent xmlns:mc="http://schemas.openxmlformats.org/markup-compatibility/2006">
              <mc:Choice xmlns:v="urn:schemas-microsoft-com:vml" Requires="v">
                <p:oleObj name="Equation" r:id="rId2" imgW="2400300" imgH="469900" progId="Equation.DSMT4">
                  <p:embed/>
                </p:oleObj>
              </mc:Choice>
              <mc:Fallback>
                <p:oleObj name="Equation" r:id="rId2" imgW="2400300" imgH="469900" progId="Equation.DSMT4">
                  <p:embed/>
                  <p:pic>
                    <p:nvPicPr>
                      <p:cNvPr id="8195"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7575" y="2354263"/>
                        <a:ext cx="5100638" cy="99853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Slide Number Placeholder 6"/>
          <p:cNvSpPr>
            <a:spLocks noGrp="1"/>
          </p:cNvSpPr>
          <p:nvPr>
            <p:ph type="sldNum" sz="quarter" idx="12"/>
          </p:nvPr>
        </p:nvSpPr>
        <p:spPr/>
        <p:txBody>
          <a:bodyPr/>
          <a:lstStyle/>
          <a:p>
            <a:pPr>
              <a:defRPr/>
            </a:pPr>
            <a:fld id="{EC80ED3A-837C-4041-8924-139FB79F450E}" type="slidenum">
              <a:rPr lang="en-US">
                <a:solidFill>
                  <a:srgbClr val="002060">
                    <a:tint val="75000"/>
                  </a:srgbClr>
                </a:solidFill>
              </a:rPr>
              <a:pPr>
                <a:defRPr/>
              </a:pPr>
              <a:t>8</a:t>
            </a:fld>
            <a:endParaRPr lang="en-US">
              <a:solidFill>
                <a:srgbClr val="002060">
                  <a:tint val="75000"/>
                </a:srgbClr>
              </a:solidFill>
            </a:endParaRPr>
          </a:p>
        </p:txBody>
      </p:sp>
      <p:sp>
        <p:nvSpPr>
          <p:cNvPr id="2" name="Date Placeholder 1"/>
          <p:cNvSpPr>
            <a:spLocks noGrp="1"/>
          </p:cNvSpPr>
          <p:nvPr>
            <p:ph type="dt" sz="half" idx="10"/>
          </p:nvPr>
        </p:nvSpPr>
        <p:spPr/>
        <p:txBody>
          <a:bodyPr/>
          <a:lstStyle/>
          <a:p>
            <a:pPr>
              <a:defRPr/>
            </a:pPr>
            <a:fld id="{F2CD3AF1-EBC7-4939-ACD5-2BFFEF9494EE}"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164445232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2"/>
          <p:cNvSpPr txBox="1">
            <a:spLocks noChangeArrowheads="1"/>
          </p:cNvSpPr>
          <p:nvPr/>
        </p:nvSpPr>
        <p:spPr bwMode="auto">
          <a:xfrm>
            <a:off x="-346075" y="163513"/>
            <a:ext cx="9261475" cy="6338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457200" indent="-457200">
              <a:spcBef>
                <a:spcPct val="20000"/>
              </a:spcBef>
              <a:buChar char="•"/>
              <a:defRPr sz="3200">
                <a:solidFill>
                  <a:schemeClr val="tx1"/>
                </a:solidFill>
                <a:latin typeface="Arial" charset="0"/>
              </a:defRPr>
            </a:lvl1pPr>
            <a:lvl2pPr marL="914400" indent="-45720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lnSpc>
                <a:spcPct val="120000"/>
              </a:lnSpc>
              <a:spcBef>
                <a:spcPct val="0"/>
              </a:spcBef>
              <a:spcAft>
                <a:spcPct val="0"/>
              </a:spcAft>
              <a:buClr>
                <a:srgbClr val="000000"/>
              </a:buClr>
              <a:buFontTx/>
              <a:buNone/>
            </a:pPr>
            <a:r>
              <a:rPr lang="en-US" altLang="en-US" sz="2200">
                <a:solidFill>
                  <a:srgbClr val="333399"/>
                </a:solidFill>
              </a:rPr>
              <a:t>	Dark energy appears to be the dominant component of the physical Universe, yet there is no persuasive theoretical explanation. The acceleration of the Universe is, along with dark matter, the observed phenomenon which most directly demonstrates that our fundamental theories of particles and gravity are either incorrect or incomplete.  Most experts believe that nothing short of </a:t>
            </a:r>
            <a:r>
              <a:rPr lang="en-US" altLang="en-US" sz="2200" i="1" u="sng">
                <a:solidFill>
                  <a:srgbClr val="333399"/>
                </a:solidFill>
              </a:rPr>
              <a:t>a revolution in our understanding of fundamental physics*</a:t>
            </a:r>
            <a:r>
              <a:rPr lang="en-US" altLang="en-US" sz="2200">
                <a:solidFill>
                  <a:srgbClr val="333399"/>
                </a:solidFill>
              </a:rPr>
              <a:t> will be required to achieve a full understanding of the cosmic acceleration.  For these reasons, the nature of dark energy ranks among the very most compelling of all outstanding problems in physical science. These circumstances demand an ambitious observational program to determine the dark energy properties as well as possible.</a:t>
            </a:r>
          </a:p>
          <a:p>
            <a:pPr fontAlgn="base">
              <a:lnSpc>
                <a:spcPct val="120000"/>
              </a:lnSpc>
              <a:spcBef>
                <a:spcPct val="0"/>
              </a:spcBef>
              <a:spcAft>
                <a:spcPct val="0"/>
              </a:spcAft>
              <a:buClr>
                <a:srgbClr val="000000"/>
              </a:buClr>
              <a:buFontTx/>
              <a:buNone/>
            </a:pPr>
            <a:endParaRPr lang="en-US" altLang="en-US" sz="2200">
              <a:solidFill>
                <a:srgbClr val="333399"/>
              </a:solidFill>
            </a:endParaRPr>
          </a:p>
          <a:p>
            <a:pPr lvl="1" fontAlgn="base">
              <a:lnSpc>
                <a:spcPct val="120000"/>
              </a:lnSpc>
              <a:spcBef>
                <a:spcPct val="0"/>
              </a:spcBef>
              <a:spcAft>
                <a:spcPct val="0"/>
              </a:spcAft>
              <a:buClr>
                <a:srgbClr val="000000"/>
              </a:buClr>
              <a:buFontTx/>
              <a:buNone/>
            </a:pPr>
            <a:r>
              <a:rPr lang="en-US" altLang="en-US" sz="2000" i="1">
                <a:solidFill>
                  <a:srgbClr val="333399"/>
                </a:solidFill>
              </a:rPr>
              <a:t>From the Dark Energy Task Force report  (2006)</a:t>
            </a:r>
          </a:p>
          <a:p>
            <a:pPr lvl="1" fontAlgn="base">
              <a:lnSpc>
                <a:spcPct val="120000"/>
              </a:lnSpc>
              <a:spcBef>
                <a:spcPct val="0"/>
              </a:spcBef>
              <a:spcAft>
                <a:spcPct val="0"/>
              </a:spcAft>
              <a:buClr>
                <a:srgbClr val="000000"/>
              </a:buClr>
              <a:buFontTx/>
              <a:buNone/>
            </a:pPr>
            <a:r>
              <a:rPr lang="en-US" altLang="en-US" sz="1800" i="1">
                <a:solidFill>
                  <a:srgbClr val="333399"/>
                </a:solidFill>
                <a:hlinkClick r:id="rId3"/>
              </a:rPr>
              <a:t>www.nsf.gov/mps/ast/detf.jsp</a:t>
            </a:r>
            <a:r>
              <a:rPr lang="en-US" altLang="en-US" sz="1800" i="1">
                <a:solidFill>
                  <a:srgbClr val="333399"/>
                </a:solidFill>
              </a:rPr>
              <a:t>, </a:t>
            </a:r>
          </a:p>
          <a:p>
            <a:pPr lvl="1" fontAlgn="base">
              <a:lnSpc>
                <a:spcPct val="120000"/>
              </a:lnSpc>
              <a:spcBef>
                <a:spcPct val="0"/>
              </a:spcBef>
              <a:spcAft>
                <a:spcPct val="0"/>
              </a:spcAft>
              <a:buClr>
                <a:srgbClr val="000000"/>
              </a:buClr>
              <a:buFontTx/>
              <a:buNone/>
            </a:pPr>
            <a:r>
              <a:rPr lang="en-US" altLang="en-US" sz="1800" i="1">
                <a:solidFill>
                  <a:srgbClr val="333399"/>
                </a:solidFill>
              </a:rPr>
              <a:t>astro-ph/0690591</a:t>
            </a:r>
          </a:p>
        </p:txBody>
      </p:sp>
      <p:sp>
        <p:nvSpPr>
          <p:cNvPr id="21507" name="Rectangle 3"/>
          <p:cNvSpPr>
            <a:spLocks noChangeArrowheads="1"/>
          </p:cNvSpPr>
          <p:nvPr/>
        </p:nvSpPr>
        <p:spPr bwMode="auto">
          <a:xfrm>
            <a:off x="71438" y="228600"/>
            <a:ext cx="8893175" cy="4876800"/>
          </a:xfrm>
          <a:prstGeom prst="rect">
            <a:avLst/>
          </a:prstGeom>
          <a:noFill/>
          <a:ln w="6350"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1508" name="Text Box 4"/>
          <p:cNvSpPr txBox="1">
            <a:spLocks noChangeArrowheads="1"/>
          </p:cNvSpPr>
          <p:nvPr/>
        </p:nvSpPr>
        <p:spPr bwMode="auto">
          <a:xfrm>
            <a:off x="7239000" y="5943600"/>
            <a:ext cx="31242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1800">
                <a:solidFill>
                  <a:srgbClr val="333399"/>
                </a:solidFill>
              </a:rPr>
              <a:t>*My emphasis</a:t>
            </a:r>
          </a:p>
        </p:txBody>
      </p:sp>
      <p:sp>
        <p:nvSpPr>
          <p:cNvPr id="2" name="Date Placeholder 1"/>
          <p:cNvSpPr>
            <a:spLocks noGrp="1"/>
          </p:cNvSpPr>
          <p:nvPr>
            <p:ph type="dt" sz="half" idx="10"/>
          </p:nvPr>
        </p:nvSpPr>
        <p:spPr/>
        <p:txBody>
          <a:bodyPr/>
          <a:lstStyle/>
          <a:p>
            <a:pPr>
              <a:defRPr/>
            </a:pPr>
            <a:fld id="{77B90825-C659-454C-A2EB-09B3AA2C44E8}"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80</a:t>
            </a:fld>
            <a:endParaRPr lang="en-US">
              <a:solidFill>
                <a:srgbClr val="000000"/>
              </a:solidFill>
            </a:endParaRPr>
          </a:p>
        </p:txBody>
      </p:sp>
    </p:spTree>
    <p:extLst>
      <p:ext uri="{BB962C8B-B14F-4D97-AF65-F5344CB8AC3E}">
        <p14:creationId xmlns:p14="http://schemas.microsoft.com/office/powerpoint/2010/main" val="3151034211"/>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
          <p:cNvSpPr txBox="1">
            <a:spLocks noChangeArrowheads="1"/>
          </p:cNvSpPr>
          <p:nvPr/>
        </p:nvSpPr>
        <p:spPr bwMode="auto">
          <a:xfrm>
            <a:off x="-346075" y="163513"/>
            <a:ext cx="9261475" cy="6338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457200" indent="-457200">
              <a:spcBef>
                <a:spcPct val="20000"/>
              </a:spcBef>
              <a:buChar char="•"/>
              <a:defRPr sz="3200">
                <a:solidFill>
                  <a:schemeClr val="tx1"/>
                </a:solidFill>
                <a:latin typeface="Arial" charset="0"/>
              </a:defRPr>
            </a:lvl1pPr>
            <a:lvl2pPr marL="914400" indent="-45720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lnSpc>
                <a:spcPct val="120000"/>
              </a:lnSpc>
              <a:spcBef>
                <a:spcPct val="0"/>
              </a:spcBef>
              <a:spcAft>
                <a:spcPct val="0"/>
              </a:spcAft>
              <a:buClr>
                <a:srgbClr val="000000"/>
              </a:buClr>
              <a:buFontTx/>
              <a:buNone/>
            </a:pPr>
            <a:r>
              <a:rPr lang="en-US" altLang="en-US" sz="2200">
                <a:solidFill>
                  <a:srgbClr val="333399"/>
                </a:solidFill>
              </a:rPr>
              <a:t>	Dark energy appears to be the dominant component of the physical Universe, yet there is no persuasive theoretical explanation. The acceleration of the Universe is, along with dark matter, the observed phenomenon which most directly demonstrates that our fundamental theories of particles and gravity are either incorrect or incomplete.  Most experts believe that nothing short of </a:t>
            </a:r>
            <a:r>
              <a:rPr lang="en-US" altLang="en-US" sz="2200" i="1" u="sng">
                <a:solidFill>
                  <a:srgbClr val="333399"/>
                </a:solidFill>
              </a:rPr>
              <a:t>a revolution in our understanding of fundamental physics*</a:t>
            </a:r>
            <a:r>
              <a:rPr lang="en-US" altLang="en-US" sz="2200">
                <a:solidFill>
                  <a:srgbClr val="333399"/>
                </a:solidFill>
              </a:rPr>
              <a:t> will be required to achieve a full understanding of the cosmic acceleration.  For these reasons, the nature of dark energy ranks among the very most compelling of all outstanding problems in physical science. These circumstances demand an ambitious observational program to determine the dark energy properties as well as possible.</a:t>
            </a:r>
          </a:p>
          <a:p>
            <a:pPr fontAlgn="base">
              <a:lnSpc>
                <a:spcPct val="120000"/>
              </a:lnSpc>
              <a:spcBef>
                <a:spcPct val="0"/>
              </a:spcBef>
              <a:spcAft>
                <a:spcPct val="0"/>
              </a:spcAft>
              <a:buClr>
                <a:srgbClr val="000000"/>
              </a:buClr>
              <a:buFontTx/>
              <a:buNone/>
            </a:pPr>
            <a:endParaRPr lang="en-US" altLang="en-US" sz="2200">
              <a:solidFill>
                <a:srgbClr val="333399"/>
              </a:solidFill>
            </a:endParaRPr>
          </a:p>
          <a:p>
            <a:pPr lvl="1" fontAlgn="base">
              <a:lnSpc>
                <a:spcPct val="120000"/>
              </a:lnSpc>
              <a:spcBef>
                <a:spcPct val="0"/>
              </a:spcBef>
              <a:spcAft>
                <a:spcPct val="0"/>
              </a:spcAft>
              <a:buClr>
                <a:srgbClr val="000000"/>
              </a:buClr>
              <a:buFontTx/>
              <a:buNone/>
            </a:pPr>
            <a:r>
              <a:rPr lang="en-US" altLang="en-US" sz="2000" i="1">
                <a:solidFill>
                  <a:srgbClr val="333399"/>
                </a:solidFill>
              </a:rPr>
              <a:t>From the Dark Energy Task Force report  (2006)</a:t>
            </a:r>
          </a:p>
          <a:p>
            <a:pPr lvl="1" fontAlgn="base">
              <a:lnSpc>
                <a:spcPct val="120000"/>
              </a:lnSpc>
              <a:spcBef>
                <a:spcPct val="0"/>
              </a:spcBef>
              <a:spcAft>
                <a:spcPct val="0"/>
              </a:spcAft>
              <a:buClr>
                <a:srgbClr val="000000"/>
              </a:buClr>
              <a:buFontTx/>
              <a:buNone/>
            </a:pPr>
            <a:r>
              <a:rPr lang="en-US" altLang="en-US" sz="1800" i="1">
                <a:solidFill>
                  <a:srgbClr val="333399"/>
                </a:solidFill>
                <a:hlinkClick r:id="rId3"/>
              </a:rPr>
              <a:t>www.nsf.gov/mps/ast/detf.jsp</a:t>
            </a:r>
            <a:r>
              <a:rPr lang="en-US" altLang="en-US" sz="1800" i="1">
                <a:solidFill>
                  <a:srgbClr val="333399"/>
                </a:solidFill>
              </a:rPr>
              <a:t>, </a:t>
            </a:r>
          </a:p>
          <a:p>
            <a:pPr lvl="1" fontAlgn="base">
              <a:lnSpc>
                <a:spcPct val="120000"/>
              </a:lnSpc>
              <a:spcBef>
                <a:spcPct val="0"/>
              </a:spcBef>
              <a:spcAft>
                <a:spcPct val="0"/>
              </a:spcAft>
              <a:buClr>
                <a:srgbClr val="000000"/>
              </a:buClr>
              <a:buFontTx/>
              <a:buNone/>
            </a:pPr>
            <a:r>
              <a:rPr lang="en-US" altLang="en-US" sz="1800" i="1">
                <a:solidFill>
                  <a:srgbClr val="333399"/>
                </a:solidFill>
              </a:rPr>
              <a:t>astro-ph/0690591</a:t>
            </a:r>
          </a:p>
        </p:txBody>
      </p:sp>
      <p:sp>
        <p:nvSpPr>
          <p:cNvPr id="22531" name="Rectangle 3"/>
          <p:cNvSpPr>
            <a:spLocks noChangeArrowheads="1"/>
          </p:cNvSpPr>
          <p:nvPr/>
        </p:nvSpPr>
        <p:spPr bwMode="auto">
          <a:xfrm>
            <a:off x="71438" y="228600"/>
            <a:ext cx="8893175" cy="4876800"/>
          </a:xfrm>
          <a:prstGeom prst="rect">
            <a:avLst/>
          </a:prstGeom>
          <a:noFill/>
          <a:ln w="6350" algn="ctr">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2532" name="Text Box 4"/>
          <p:cNvSpPr txBox="1">
            <a:spLocks noChangeArrowheads="1"/>
          </p:cNvSpPr>
          <p:nvPr/>
        </p:nvSpPr>
        <p:spPr bwMode="auto">
          <a:xfrm>
            <a:off x="7239000" y="5943600"/>
            <a:ext cx="31242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1800">
                <a:solidFill>
                  <a:srgbClr val="333399"/>
                </a:solidFill>
              </a:rPr>
              <a:t>*My emphasis</a:t>
            </a:r>
          </a:p>
        </p:txBody>
      </p:sp>
      <p:sp>
        <p:nvSpPr>
          <p:cNvPr id="22533" name="Text Box 5"/>
          <p:cNvSpPr txBox="1">
            <a:spLocks noChangeArrowheads="1"/>
          </p:cNvSpPr>
          <p:nvPr/>
        </p:nvSpPr>
        <p:spPr bwMode="auto">
          <a:xfrm>
            <a:off x="3810000" y="3962400"/>
            <a:ext cx="4648200" cy="1263650"/>
          </a:xfrm>
          <a:prstGeom prst="rect">
            <a:avLst/>
          </a:prstGeom>
          <a:solidFill>
            <a:schemeClr val="bg1"/>
          </a:solidFill>
          <a:ln w="762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DETF = a HEPAP/AAAC subpanel to guide planning of future dark energy experiments</a:t>
            </a:r>
          </a:p>
        </p:txBody>
      </p:sp>
      <p:sp>
        <p:nvSpPr>
          <p:cNvPr id="22534" name="AutoShape 6"/>
          <p:cNvSpPr>
            <a:spLocks noChangeArrowheads="1"/>
          </p:cNvSpPr>
          <p:nvPr/>
        </p:nvSpPr>
        <p:spPr bwMode="auto">
          <a:xfrm rot="16200000" flipH="1">
            <a:off x="4457700" y="4610100"/>
            <a:ext cx="1447800" cy="28956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lnTo>
                  <a:pt x="15429" y="0"/>
                </a:lnTo>
                <a:close/>
              </a:path>
            </a:pathLst>
          </a:cu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eaLnBrk="0" fontAlgn="base" hangingPunct="0">
              <a:spcBef>
                <a:spcPct val="0"/>
              </a:spcBef>
              <a:spcAft>
                <a:spcPct val="0"/>
              </a:spcAft>
            </a:pPr>
            <a:endParaRPr lang="en-US" sz="2400">
              <a:solidFill>
                <a:srgbClr val="333399"/>
              </a:solidFill>
            </a:endParaRPr>
          </a:p>
        </p:txBody>
      </p:sp>
      <p:sp>
        <p:nvSpPr>
          <p:cNvPr id="22535" name="Text Box 7"/>
          <p:cNvSpPr txBox="1">
            <a:spLocks noChangeArrowheads="1"/>
          </p:cNvSpPr>
          <p:nvPr/>
        </p:nvSpPr>
        <p:spPr bwMode="auto">
          <a:xfrm>
            <a:off x="4495800" y="6172200"/>
            <a:ext cx="2438400" cy="3968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b="1">
                <a:solidFill>
                  <a:srgbClr val="FFFFFF"/>
                </a:solidFill>
              </a:rPr>
              <a:t>More info here</a:t>
            </a:r>
          </a:p>
        </p:txBody>
      </p:sp>
      <p:sp>
        <p:nvSpPr>
          <p:cNvPr id="2" name="Date Placeholder 1"/>
          <p:cNvSpPr>
            <a:spLocks noGrp="1"/>
          </p:cNvSpPr>
          <p:nvPr>
            <p:ph type="dt" sz="half" idx="10"/>
          </p:nvPr>
        </p:nvSpPr>
        <p:spPr/>
        <p:txBody>
          <a:bodyPr/>
          <a:lstStyle/>
          <a:p>
            <a:pPr>
              <a:defRPr/>
            </a:pPr>
            <a:fld id="{8A132E66-E0E6-4057-99AB-811A21F91757}"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81</a:t>
            </a:fld>
            <a:endParaRPr lang="en-US">
              <a:solidFill>
                <a:srgbClr val="000000"/>
              </a:solidFill>
            </a:endParaRPr>
          </a:p>
        </p:txBody>
      </p:sp>
    </p:spTree>
    <p:extLst>
      <p:ext uri="{BB962C8B-B14F-4D97-AF65-F5344CB8AC3E}">
        <p14:creationId xmlns:p14="http://schemas.microsoft.com/office/powerpoint/2010/main" val="553816834"/>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2"/>
          <p:cNvSpPr txBox="1">
            <a:spLocks noChangeArrowheads="1"/>
          </p:cNvSpPr>
          <p:nvPr/>
        </p:nvSpPr>
        <p:spPr bwMode="auto">
          <a:xfrm>
            <a:off x="457200" y="381000"/>
            <a:ext cx="7467600" cy="325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 A cosmological constant</a:t>
            </a:r>
          </a:p>
          <a:p>
            <a:pPr eaLnBrk="0" fontAlgn="base" hangingPunct="0">
              <a:spcBef>
                <a:spcPct val="50000"/>
              </a:spcBef>
              <a:spcAft>
                <a:spcPct val="0"/>
              </a:spcAft>
              <a:buFontTx/>
              <a:buNone/>
            </a:pPr>
            <a:endParaRPr lang="en-US" altLang="en-US" sz="2400" u="sng">
              <a:solidFill>
                <a:srgbClr val="FF0000"/>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p:txBody>
      </p:sp>
      <p:sp>
        <p:nvSpPr>
          <p:cNvPr id="33795" name="Text Box 3"/>
          <p:cNvSpPr txBox="1">
            <a:spLocks noChangeArrowheads="1"/>
          </p:cNvSpPr>
          <p:nvPr/>
        </p:nvSpPr>
        <p:spPr bwMode="auto">
          <a:xfrm>
            <a:off x="914400" y="1295400"/>
            <a:ext cx="7467600" cy="210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a:solidFill>
                  <a:srgbClr val="333399"/>
                </a:solidFill>
              </a:rPr>
              <a:t> Nice “textbook”  solutions BUT</a:t>
            </a:r>
          </a:p>
          <a:p>
            <a:pPr eaLnBrk="0" fontAlgn="base" hangingPunct="0">
              <a:spcBef>
                <a:spcPct val="50000"/>
              </a:spcBef>
              <a:spcAft>
                <a:spcPct val="0"/>
              </a:spcAft>
              <a:buClr>
                <a:srgbClr val="FF0000"/>
              </a:buClr>
            </a:pPr>
            <a:r>
              <a:rPr lang="en-US" altLang="en-US" sz="2400">
                <a:solidFill>
                  <a:srgbClr val="333399"/>
                </a:solidFill>
              </a:rPr>
              <a:t> Deep problems/impacts re fundamental physics</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De Sitter limit: Horizon </a:t>
            </a:r>
            <a:r>
              <a:rPr lang="en-US" altLang="en-US" sz="2400">
                <a:solidFill>
                  <a:srgbClr val="333399"/>
                </a:solidFill>
                <a:sym typeface="Wingdings" pitchFamily="2" charset="2"/>
              </a:rPr>
              <a:t> </a:t>
            </a:r>
            <a:r>
              <a:rPr lang="en-US" altLang="en-US" sz="2400">
                <a:solidFill>
                  <a:srgbClr val="333399"/>
                </a:solidFill>
              </a:rPr>
              <a:t>Finite Entropy</a:t>
            </a:r>
          </a:p>
          <a:p>
            <a:pPr lvl="1" eaLnBrk="0" fontAlgn="base" hangingPunct="0">
              <a:spcBef>
                <a:spcPct val="50000"/>
              </a:spcBef>
              <a:spcAft>
                <a:spcPct val="0"/>
              </a:spcAft>
              <a:buClr>
                <a:srgbClr val="FF0000"/>
              </a:buClr>
              <a:buFont typeface="Wingdings" pitchFamily="2" charset="2"/>
              <a:buNone/>
            </a:pPr>
            <a:r>
              <a:rPr lang="en-US" altLang="en-US" sz="2400">
                <a:solidFill>
                  <a:srgbClr val="333399"/>
                </a:solidFill>
              </a:rPr>
              <a:t> </a:t>
            </a:r>
          </a:p>
        </p:txBody>
      </p:sp>
      <p:graphicFrame>
        <p:nvGraphicFramePr>
          <p:cNvPr id="33796" name="Object 4"/>
          <p:cNvGraphicFramePr>
            <a:graphicFrameLocks noChangeAspect="1"/>
          </p:cNvGraphicFramePr>
          <p:nvPr/>
        </p:nvGraphicFramePr>
        <p:xfrm>
          <a:off x="7467600" y="381000"/>
          <a:ext cx="488950" cy="530225"/>
        </p:xfrm>
        <a:graphic>
          <a:graphicData uri="http://schemas.openxmlformats.org/presentationml/2006/ole">
            <mc:AlternateContent xmlns:mc="http://schemas.openxmlformats.org/markup-compatibility/2006">
              <mc:Choice xmlns:v="urn:schemas-microsoft-com:vml" Requires="v">
                <p:oleObj name="Equation" r:id="rId3" imgW="152268" imgH="164957" progId="Equation.DSMT4">
                  <p:embed/>
                </p:oleObj>
              </mc:Choice>
              <mc:Fallback>
                <p:oleObj name="Equation" r:id="rId3" imgW="152268" imgH="164957" progId="Equation.DSMT4">
                  <p:embed/>
                  <p:pic>
                    <p:nvPicPr>
                      <p:cNvPr id="33796"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67600" y="381000"/>
                        <a:ext cx="488950" cy="5302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97" name="Text Box 5"/>
          <p:cNvSpPr txBox="1">
            <a:spLocks noChangeArrowheads="1"/>
          </p:cNvSpPr>
          <p:nvPr/>
        </p:nvSpPr>
        <p:spPr bwMode="auto">
          <a:xfrm>
            <a:off x="228600" y="6172200"/>
            <a:ext cx="5791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Banks, Fischler, Susskind, AA &amp; Sorbo etc</a:t>
            </a:r>
          </a:p>
        </p:txBody>
      </p:sp>
      <p:sp>
        <p:nvSpPr>
          <p:cNvPr id="2" name="Date Placeholder 1"/>
          <p:cNvSpPr>
            <a:spLocks noGrp="1"/>
          </p:cNvSpPr>
          <p:nvPr>
            <p:ph type="dt" sz="half" idx="10"/>
          </p:nvPr>
        </p:nvSpPr>
        <p:spPr/>
        <p:txBody>
          <a:bodyPr/>
          <a:lstStyle/>
          <a:p>
            <a:pPr>
              <a:defRPr/>
            </a:pPr>
            <a:fld id="{A8FE1A47-33D8-4454-BAEF-EA62791512B3}"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82</a:t>
            </a:fld>
            <a:endParaRPr lang="en-US">
              <a:solidFill>
                <a:srgbClr val="000000"/>
              </a:solidFill>
            </a:endParaRPr>
          </a:p>
        </p:txBody>
      </p:sp>
    </p:spTree>
    <p:extLst>
      <p:ext uri="{BB962C8B-B14F-4D97-AF65-F5344CB8AC3E}">
        <p14:creationId xmlns:p14="http://schemas.microsoft.com/office/powerpoint/2010/main" val="251408415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2"/>
          <p:cNvSpPr txBox="1">
            <a:spLocks noChangeArrowheads="1"/>
          </p:cNvSpPr>
          <p:nvPr/>
        </p:nvSpPr>
        <p:spPr bwMode="auto">
          <a:xfrm>
            <a:off x="457200" y="381000"/>
            <a:ext cx="7467600" cy="325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 A cosmological constant</a:t>
            </a:r>
          </a:p>
          <a:p>
            <a:pPr eaLnBrk="0" fontAlgn="base" hangingPunct="0">
              <a:spcBef>
                <a:spcPct val="50000"/>
              </a:spcBef>
              <a:spcAft>
                <a:spcPct val="0"/>
              </a:spcAft>
              <a:buFontTx/>
              <a:buNone/>
            </a:pPr>
            <a:endParaRPr lang="en-US" altLang="en-US" sz="2400" u="sng">
              <a:solidFill>
                <a:srgbClr val="FF0000"/>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p:txBody>
      </p:sp>
      <p:sp>
        <p:nvSpPr>
          <p:cNvPr id="43011" name="Text Box 3"/>
          <p:cNvSpPr txBox="1">
            <a:spLocks noChangeArrowheads="1"/>
          </p:cNvSpPr>
          <p:nvPr/>
        </p:nvSpPr>
        <p:spPr bwMode="auto">
          <a:xfrm>
            <a:off x="914400" y="1295400"/>
            <a:ext cx="7467600" cy="210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a:solidFill>
                  <a:srgbClr val="333399"/>
                </a:solidFill>
              </a:rPr>
              <a:t> Nice “textbook”  solutions BUT</a:t>
            </a:r>
          </a:p>
          <a:p>
            <a:pPr eaLnBrk="0" fontAlgn="base" hangingPunct="0">
              <a:spcBef>
                <a:spcPct val="50000"/>
              </a:spcBef>
              <a:spcAft>
                <a:spcPct val="0"/>
              </a:spcAft>
              <a:buClr>
                <a:srgbClr val="FF0000"/>
              </a:buClr>
            </a:pPr>
            <a:r>
              <a:rPr lang="en-US" altLang="en-US" sz="2400">
                <a:solidFill>
                  <a:srgbClr val="333399"/>
                </a:solidFill>
              </a:rPr>
              <a:t> Deep problems/impacts re fundamental physics</a:t>
            </a:r>
          </a:p>
          <a:p>
            <a:pPr lvl="1" eaLnBrk="0" fontAlgn="base" hangingPunct="0">
              <a:spcBef>
                <a:spcPct val="50000"/>
              </a:spcBef>
              <a:spcAft>
                <a:spcPct val="0"/>
              </a:spcAft>
              <a:buClr>
                <a:srgbClr val="FF0000"/>
              </a:buClr>
              <a:buFont typeface="Wingdings" pitchFamily="2" charset="2"/>
              <a:buNone/>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r>
              <a:rPr lang="en-US" altLang="en-US" sz="2400">
                <a:solidFill>
                  <a:srgbClr val="333399"/>
                </a:solidFill>
              </a:rPr>
              <a:t> </a:t>
            </a:r>
          </a:p>
        </p:txBody>
      </p:sp>
      <p:graphicFrame>
        <p:nvGraphicFramePr>
          <p:cNvPr id="43012" name="Object 4"/>
          <p:cNvGraphicFramePr>
            <a:graphicFrameLocks noChangeAspect="1"/>
          </p:cNvGraphicFramePr>
          <p:nvPr/>
        </p:nvGraphicFramePr>
        <p:xfrm>
          <a:off x="7467600" y="381000"/>
          <a:ext cx="488950" cy="530225"/>
        </p:xfrm>
        <a:graphic>
          <a:graphicData uri="http://schemas.openxmlformats.org/presentationml/2006/ole">
            <mc:AlternateContent xmlns:mc="http://schemas.openxmlformats.org/markup-compatibility/2006">
              <mc:Choice xmlns:v="urn:schemas-microsoft-com:vml" Requires="v">
                <p:oleObj name="Equation" r:id="rId3" imgW="152268" imgH="164957" progId="Equation.DSMT4">
                  <p:embed/>
                </p:oleObj>
              </mc:Choice>
              <mc:Fallback>
                <p:oleObj name="Equation" r:id="rId3" imgW="152268" imgH="164957" progId="Equation.DSMT4">
                  <p:embed/>
                  <p:pic>
                    <p:nvPicPr>
                      <p:cNvPr id="43012"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67600" y="381000"/>
                        <a:ext cx="488950" cy="5302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3013" name="Oval 5"/>
          <p:cNvSpPr>
            <a:spLocks noChangeArrowheads="1"/>
          </p:cNvSpPr>
          <p:nvPr/>
        </p:nvSpPr>
        <p:spPr bwMode="auto">
          <a:xfrm>
            <a:off x="457200" y="1752600"/>
            <a:ext cx="8153400" cy="685800"/>
          </a:xfrm>
          <a:prstGeom prst="ellipse">
            <a:avLst/>
          </a:prstGeom>
          <a:noFill/>
          <a:ln w="9525">
            <a:solidFill>
              <a:srgbClr val="FF0000"/>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43014" name="Text Box 6"/>
          <p:cNvSpPr txBox="1">
            <a:spLocks noChangeArrowheads="1"/>
          </p:cNvSpPr>
          <p:nvPr/>
        </p:nvSpPr>
        <p:spPr bwMode="auto">
          <a:xfrm>
            <a:off x="1143000" y="3581400"/>
            <a:ext cx="800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     is not the “simple option”</a:t>
            </a:r>
          </a:p>
        </p:txBody>
      </p:sp>
      <p:graphicFrame>
        <p:nvGraphicFramePr>
          <p:cNvPr id="43015" name="Object 7"/>
          <p:cNvGraphicFramePr>
            <a:graphicFrameLocks noChangeAspect="1"/>
          </p:cNvGraphicFramePr>
          <p:nvPr/>
        </p:nvGraphicFramePr>
        <p:xfrm>
          <a:off x="1143000" y="3508375"/>
          <a:ext cx="488950" cy="530225"/>
        </p:xfrm>
        <a:graphic>
          <a:graphicData uri="http://schemas.openxmlformats.org/presentationml/2006/ole">
            <mc:AlternateContent xmlns:mc="http://schemas.openxmlformats.org/markup-compatibility/2006">
              <mc:Choice xmlns:v="urn:schemas-microsoft-com:vml" Requires="v">
                <p:oleObj name="Equation" r:id="rId5" imgW="152268" imgH="164957" progId="Equation.DSMT4">
                  <p:embed/>
                </p:oleObj>
              </mc:Choice>
              <mc:Fallback>
                <p:oleObj name="Equation" r:id="rId5" imgW="152268" imgH="164957" progId="Equation.DSMT4">
                  <p:embed/>
                  <p:pic>
                    <p:nvPicPr>
                      <p:cNvPr id="43015" name="Object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3508375"/>
                        <a:ext cx="488950" cy="530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3016" name="Rectangle 8"/>
          <p:cNvSpPr>
            <a:spLocks noChangeArrowheads="1"/>
          </p:cNvSpPr>
          <p:nvPr/>
        </p:nvSpPr>
        <p:spPr bwMode="auto">
          <a:xfrm>
            <a:off x="838200" y="3276600"/>
            <a:ext cx="4267200" cy="1143000"/>
          </a:xfrm>
          <a:prstGeom prst="rect">
            <a:avLst/>
          </a:prstGeom>
          <a:noFill/>
          <a:ln w="5715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43017" name="Line 9"/>
          <p:cNvSpPr>
            <a:spLocks noChangeShapeType="1"/>
          </p:cNvSpPr>
          <p:nvPr/>
        </p:nvSpPr>
        <p:spPr bwMode="auto">
          <a:xfrm flipV="1">
            <a:off x="3048000" y="2590800"/>
            <a:ext cx="457200" cy="609600"/>
          </a:xfrm>
          <a:prstGeom prst="line">
            <a:avLst/>
          </a:prstGeom>
          <a:noFill/>
          <a:ln w="76200">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sp>
        <p:nvSpPr>
          <p:cNvPr id="2" name="Date Placeholder 1"/>
          <p:cNvSpPr>
            <a:spLocks noGrp="1"/>
          </p:cNvSpPr>
          <p:nvPr>
            <p:ph type="dt" sz="half" idx="10"/>
          </p:nvPr>
        </p:nvSpPr>
        <p:spPr/>
        <p:txBody>
          <a:bodyPr/>
          <a:lstStyle/>
          <a:p>
            <a:pPr>
              <a:defRPr/>
            </a:pPr>
            <a:fld id="{0BF6064C-C1C1-40CF-9059-3676A6F5EF10}"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83</a:t>
            </a:fld>
            <a:endParaRPr lang="en-US">
              <a:solidFill>
                <a:srgbClr val="000000"/>
              </a:solidFill>
            </a:endParaRPr>
          </a:p>
        </p:txBody>
      </p:sp>
    </p:spTree>
    <p:extLst>
      <p:ext uri="{BB962C8B-B14F-4D97-AF65-F5344CB8AC3E}">
        <p14:creationId xmlns:p14="http://schemas.microsoft.com/office/powerpoint/2010/main" val="366111366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2"/>
          <p:cNvSpPr txBox="1">
            <a:spLocks noChangeArrowheads="1"/>
          </p:cNvSpPr>
          <p:nvPr/>
        </p:nvSpPr>
        <p:spPr bwMode="auto">
          <a:xfrm>
            <a:off x="457200" y="381000"/>
            <a:ext cx="7467600" cy="325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Some general issues:</a:t>
            </a:r>
          </a:p>
          <a:p>
            <a:pPr eaLnBrk="0" fontAlgn="base" hangingPunct="0">
              <a:spcBef>
                <a:spcPct val="50000"/>
              </a:spcBef>
              <a:spcAft>
                <a:spcPct val="0"/>
              </a:spcAft>
              <a:buFontTx/>
              <a:buNone/>
            </a:pPr>
            <a:r>
              <a:rPr lang="en-US" altLang="en-US" sz="2400" u="sng">
                <a:solidFill>
                  <a:srgbClr val="FF0000"/>
                </a:solidFill>
              </a:rPr>
              <a:t>Alternative Explanations?:</a:t>
            </a: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p:txBody>
      </p:sp>
      <p:sp>
        <p:nvSpPr>
          <p:cNvPr id="44035" name="Text Box 3"/>
          <p:cNvSpPr txBox="1">
            <a:spLocks noChangeArrowheads="1"/>
          </p:cNvSpPr>
          <p:nvPr/>
        </p:nvSpPr>
        <p:spPr bwMode="auto">
          <a:xfrm>
            <a:off x="715963" y="1600200"/>
            <a:ext cx="6675437"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400">
                <a:solidFill>
                  <a:srgbClr val="333399"/>
                </a:solidFill>
                <a:cs typeface="Arial" charset="0"/>
              </a:rPr>
              <a:t>Is there a less dramatic explanation of the data?</a:t>
            </a:r>
          </a:p>
        </p:txBody>
      </p:sp>
      <p:sp>
        <p:nvSpPr>
          <p:cNvPr id="2" name="Date Placeholder 1"/>
          <p:cNvSpPr>
            <a:spLocks noGrp="1"/>
          </p:cNvSpPr>
          <p:nvPr>
            <p:ph type="dt" sz="half" idx="10"/>
          </p:nvPr>
        </p:nvSpPr>
        <p:spPr/>
        <p:txBody>
          <a:bodyPr/>
          <a:lstStyle/>
          <a:p>
            <a:pPr>
              <a:defRPr/>
            </a:pPr>
            <a:fld id="{5F29FE10-9297-4157-BF7B-6AF7D98F6E9C}"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84</a:t>
            </a:fld>
            <a:endParaRPr lang="en-US">
              <a:solidFill>
                <a:srgbClr val="000000"/>
              </a:solidFill>
            </a:endParaRPr>
          </a:p>
        </p:txBody>
      </p:sp>
    </p:spTree>
    <p:extLst>
      <p:ext uri="{BB962C8B-B14F-4D97-AF65-F5344CB8AC3E}">
        <p14:creationId xmlns:p14="http://schemas.microsoft.com/office/powerpoint/2010/main" val="258873353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2"/>
          <p:cNvSpPr txBox="1">
            <a:spLocks noChangeArrowheads="1"/>
          </p:cNvSpPr>
          <p:nvPr/>
        </p:nvSpPr>
        <p:spPr bwMode="auto">
          <a:xfrm>
            <a:off x="457200" y="381000"/>
            <a:ext cx="7467600" cy="325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Some general issues:</a:t>
            </a:r>
          </a:p>
          <a:p>
            <a:pPr eaLnBrk="0" fontAlgn="base" hangingPunct="0">
              <a:spcBef>
                <a:spcPct val="50000"/>
              </a:spcBef>
              <a:spcAft>
                <a:spcPct val="0"/>
              </a:spcAft>
              <a:buFontTx/>
              <a:buNone/>
            </a:pPr>
            <a:r>
              <a:rPr lang="en-US" altLang="en-US" sz="2400" u="sng">
                <a:solidFill>
                  <a:srgbClr val="FF0000"/>
                </a:solidFill>
              </a:rPr>
              <a:t>Alternative Explanations?:</a:t>
            </a: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p:txBody>
      </p:sp>
      <p:sp>
        <p:nvSpPr>
          <p:cNvPr id="45059" name="Text Box 3"/>
          <p:cNvSpPr txBox="1">
            <a:spLocks noChangeArrowheads="1"/>
          </p:cNvSpPr>
          <p:nvPr/>
        </p:nvSpPr>
        <p:spPr bwMode="auto">
          <a:xfrm>
            <a:off x="715963" y="1600200"/>
            <a:ext cx="6675437"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400">
                <a:solidFill>
                  <a:srgbClr val="333399"/>
                </a:solidFill>
                <a:cs typeface="Arial" charset="0"/>
              </a:rPr>
              <a:t>Is there a less dramatic explanation of the data?</a:t>
            </a:r>
          </a:p>
        </p:txBody>
      </p:sp>
      <p:sp>
        <p:nvSpPr>
          <p:cNvPr id="45060" name="Text Box 4"/>
          <p:cNvSpPr txBox="1">
            <a:spLocks noChangeArrowheads="1"/>
          </p:cNvSpPr>
          <p:nvPr/>
        </p:nvSpPr>
        <p:spPr bwMode="auto">
          <a:xfrm>
            <a:off x="577850" y="2514600"/>
            <a:ext cx="8185150" cy="2647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400">
                <a:solidFill>
                  <a:srgbClr val="333399"/>
                </a:solidFill>
                <a:cs typeface="Arial" charset="0"/>
              </a:rPr>
              <a:t>For example is supernova dimming due to </a:t>
            </a:r>
          </a:p>
          <a:p>
            <a:pPr fontAlgn="base">
              <a:spcBef>
                <a:spcPct val="0"/>
              </a:spcBef>
              <a:spcAft>
                <a:spcPct val="0"/>
              </a:spcAft>
              <a:buFontTx/>
              <a:buNone/>
            </a:pPr>
            <a:endParaRPr lang="en-US" altLang="en-US" sz="2400">
              <a:solidFill>
                <a:srgbClr val="333399"/>
              </a:solidFill>
              <a:cs typeface="Arial" charset="0"/>
            </a:endParaRPr>
          </a:p>
          <a:p>
            <a:pPr fontAlgn="base">
              <a:spcBef>
                <a:spcPct val="0"/>
              </a:spcBef>
              <a:spcAft>
                <a:spcPct val="0"/>
              </a:spcAft>
              <a:buClr>
                <a:srgbClr val="FF0000"/>
              </a:buClr>
            </a:pPr>
            <a:r>
              <a:rPr lang="en-US" altLang="en-US" sz="2400">
                <a:solidFill>
                  <a:srgbClr val="333399"/>
                </a:solidFill>
                <a:cs typeface="Arial" charset="0"/>
              </a:rPr>
              <a:t> dust? </a:t>
            </a:r>
            <a:r>
              <a:rPr lang="en-US" altLang="en-US" sz="2400">
                <a:solidFill>
                  <a:srgbClr val="0066CC"/>
                </a:solidFill>
                <a:cs typeface="Arial" charset="0"/>
              </a:rPr>
              <a:t>(Aguirre) </a:t>
            </a:r>
          </a:p>
          <a:p>
            <a:pPr fontAlgn="base">
              <a:spcBef>
                <a:spcPct val="0"/>
              </a:spcBef>
              <a:spcAft>
                <a:spcPct val="0"/>
              </a:spcAft>
              <a:buClr>
                <a:srgbClr val="FF0000"/>
              </a:buClr>
              <a:buFontTx/>
              <a:buNone/>
            </a:pPr>
            <a:endParaRPr lang="en-US" altLang="en-US" sz="2400">
              <a:solidFill>
                <a:srgbClr val="0066CC"/>
              </a:solidFill>
              <a:cs typeface="Arial" charset="0"/>
            </a:endParaRPr>
          </a:p>
          <a:p>
            <a:pPr fontAlgn="base">
              <a:spcBef>
                <a:spcPct val="0"/>
              </a:spcBef>
              <a:spcAft>
                <a:spcPct val="0"/>
              </a:spcAft>
              <a:buClr>
                <a:srgbClr val="FF0000"/>
              </a:buClr>
            </a:pPr>
            <a:r>
              <a:rPr lang="en-US" altLang="en-US" sz="2400">
                <a:solidFill>
                  <a:srgbClr val="333399"/>
                </a:solidFill>
                <a:cs typeface="Arial" charset="0"/>
              </a:rPr>
              <a:t> </a:t>
            </a:r>
            <a:r>
              <a:rPr lang="el-GR" altLang="en-US" sz="2400">
                <a:solidFill>
                  <a:srgbClr val="333399"/>
                </a:solidFill>
                <a:cs typeface="Arial" charset="0"/>
              </a:rPr>
              <a:t>γ</a:t>
            </a:r>
            <a:r>
              <a:rPr lang="en-US" altLang="en-US" sz="2400">
                <a:solidFill>
                  <a:srgbClr val="333399"/>
                </a:solidFill>
                <a:cs typeface="Arial" charset="0"/>
              </a:rPr>
              <a:t>-axion interactions? </a:t>
            </a:r>
            <a:r>
              <a:rPr lang="en-US" altLang="en-US" sz="2400">
                <a:solidFill>
                  <a:srgbClr val="0066CC"/>
                </a:solidFill>
                <a:cs typeface="Arial" charset="0"/>
              </a:rPr>
              <a:t>(Csaki et al)</a:t>
            </a:r>
          </a:p>
          <a:p>
            <a:pPr fontAlgn="base">
              <a:spcBef>
                <a:spcPct val="0"/>
              </a:spcBef>
              <a:spcAft>
                <a:spcPct val="0"/>
              </a:spcAft>
              <a:buClr>
                <a:srgbClr val="FF0000"/>
              </a:buClr>
              <a:buFontTx/>
              <a:buNone/>
            </a:pPr>
            <a:endParaRPr lang="en-US" altLang="en-US" sz="2400">
              <a:solidFill>
                <a:srgbClr val="0066CC"/>
              </a:solidFill>
              <a:cs typeface="Arial" charset="0"/>
            </a:endParaRPr>
          </a:p>
          <a:p>
            <a:pPr fontAlgn="base">
              <a:spcBef>
                <a:spcPct val="0"/>
              </a:spcBef>
              <a:spcAft>
                <a:spcPct val="0"/>
              </a:spcAft>
              <a:buClr>
                <a:srgbClr val="FF0000"/>
              </a:buClr>
            </a:pPr>
            <a:r>
              <a:rPr lang="en-US" altLang="en-US" sz="2400">
                <a:solidFill>
                  <a:srgbClr val="333399"/>
                </a:solidFill>
                <a:cs typeface="Arial" charset="0"/>
              </a:rPr>
              <a:t> Evolution of SN properties? </a:t>
            </a:r>
            <a:r>
              <a:rPr lang="en-US" altLang="en-US" sz="2400">
                <a:solidFill>
                  <a:srgbClr val="0066CC"/>
                </a:solidFill>
                <a:cs typeface="Arial" charset="0"/>
              </a:rPr>
              <a:t>(Drell et al)</a:t>
            </a:r>
          </a:p>
        </p:txBody>
      </p:sp>
      <p:sp>
        <p:nvSpPr>
          <p:cNvPr id="45061" name="Text Box 5"/>
          <p:cNvSpPr txBox="1">
            <a:spLocks noChangeArrowheads="1"/>
          </p:cNvSpPr>
          <p:nvPr/>
        </p:nvSpPr>
        <p:spPr bwMode="auto">
          <a:xfrm>
            <a:off x="457200" y="5638800"/>
            <a:ext cx="8458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Many of these are under increasing pressure from data, but such skepticism is critically important.</a:t>
            </a:r>
          </a:p>
        </p:txBody>
      </p:sp>
      <p:sp>
        <p:nvSpPr>
          <p:cNvPr id="2" name="Date Placeholder 1"/>
          <p:cNvSpPr>
            <a:spLocks noGrp="1"/>
          </p:cNvSpPr>
          <p:nvPr>
            <p:ph type="dt" sz="half" idx="10"/>
          </p:nvPr>
        </p:nvSpPr>
        <p:spPr/>
        <p:txBody>
          <a:bodyPr/>
          <a:lstStyle/>
          <a:p>
            <a:pPr>
              <a:defRPr/>
            </a:pPr>
            <a:fld id="{52FE079F-7A9D-4E93-93F7-489334556507}"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85</a:t>
            </a:fld>
            <a:endParaRPr lang="en-US">
              <a:solidFill>
                <a:srgbClr val="000000"/>
              </a:solidFill>
            </a:endParaRPr>
          </a:p>
        </p:txBody>
      </p:sp>
    </p:spTree>
    <p:extLst>
      <p:ext uri="{BB962C8B-B14F-4D97-AF65-F5344CB8AC3E}">
        <p14:creationId xmlns:p14="http://schemas.microsoft.com/office/powerpoint/2010/main" val="322979562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2"/>
          <p:cNvSpPr txBox="1">
            <a:spLocks noChangeArrowheads="1"/>
          </p:cNvSpPr>
          <p:nvPr/>
        </p:nvSpPr>
        <p:spPr bwMode="auto">
          <a:xfrm>
            <a:off x="457200" y="381000"/>
            <a:ext cx="7467600" cy="325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Some general issues:</a:t>
            </a:r>
          </a:p>
          <a:p>
            <a:pPr eaLnBrk="0" fontAlgn="base" hangingPunct="0">
              <a:spcBef>
                <a:spcPct val="50000"/>
              </a:spcBef>
              <a:spcAft>
                <a:spcPct val="0"/>
              </a:spcAft>
              <a:buFontTx/>
              <a:buNone/>
            </a:pPr>
            <a:r>
              <a:rPr lang="en-US" altLang="en-US" sz="2400" u="sng">
                <a:solidFill>
                  <a:srgbClr val="FF0000"/>
                </a:solidFill>
              </a:rPr>
              <a:t>Alternative Explanations?:</a:t>
            </a: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endParaRPr lang="en-US" altLang="en-US" sz="2400">
              <a:solidFill>
                <a:srgbClr val="333399"/>
              </a:solidFill>
            </a:endParaRPr>
          </a:p>
        </p:txBody>
      </p:sp>
      <p:sp>
        <p:nvSpPr>
          <p:cNvPr id="46083" name="Text Box 3"/>
          <p:cNvSpPr txBox="1">
            <a:spLocks noChangeArrowheads="1"/>
          </p:cNvSpPr>
          <p:nvPr/>
        </p:nvSpPr>
        <p:spPr bwMode="auto">
          <a:xfrm>
            <a:off x="715963" y="1600200"/>
            <a:ext cx="6675437"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FontTx/>
              <a:buNone/>
            </a:pPr>
            <a:r>
              <a:rPr lang="en-US" altLang="en-US" sz="2400">
                <a:solidFill>
                  <a:srgbClr val="333399"/>
                </a:solidFill>
                <a:cs typeface="Arial" charset="0"/>
              </a:rPr>
              <a:t>Is there a less dramatic explanation of the data?</a:t>
            </a:r>
          </a:p>
        </p:txBody>
      </p:sp>
      <p:sp>
        <p:nvSpPr>
          <p:cNvPr id="46084" name="Text Box 4"/>
          <p:cNvSpPr txBox="1">
            <a:spLocks noChangeArrowheads="1"/>
          </p:cNvSpPr>
          <p:nvPr/>
        </p:nvSpPr>
        <p:spPr bwMode="auto">
          <a:xfrm>
            <a:off x="577850" y="2209800"/>
            <a:ext cx="8185150" cy="2647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fontAlgn="base">
              <a:spcBef>
                <a:spcPct val="0"/>
              </a:spcBef>
              <a:spcAft>
                <a:spcPct val="0"/>
              </a:spcAft>
              <a:buClr>
                <a:srgbClr val="FF0000"/>
              </a:buClr>
              <a:buFontTx/>
              <a:buNone/>
            </a:pPr>
            <a:r>
              <a:rPr lang="en-US" altLang="en-US" sz="2400">
                <a:solidFill>
                  <a:srgbClr val="333399"/>
                </a:solidFill>
                <a:cs typeface="Arial" charset="0"/>
              </a:rPr>
              <a:t>Or perhaps </a:t>
            </a:r>
          </a:p>
          <a:p>
            <a:pPr fontAlgn="base">
              <a:spcBef>
                <a:spcPct val="0"/>
              </a:spcBef>
              <a:spcAft>
                <a:spcPct val="0"/>
              </a:spcAft>
              <a:buClr>
                <a:srgbClr val="FF0000"/>
              </a:buClr>
              <a:buFontTx/>
              <a:buNone/>
            </a:pPr>
            <a:endParaRPr lang="en-US" altLang="en-US" sz="2400">
              <a:solidFill>
                <a:srgbClr val="333399"/>
              </a:solidFill>
              <a:cs typeface="Arial" charset="0"/>
            </a:endParaRPr>
          </a:p>
          <a:p>
            <a:pPr fontAlgn="base">
              <a:spcBef>
                <a:spcPct val="0"/>
              </a:spcBef>
              <a:spcAft>
                <a:spcPct val="0"/>
              </a:spcAft>
              <a:buClr>
                <a:srgbClr val="FF0000"/>
              </a:buClr>
            </a:pPr>
            <a:r>
              <a:rPr lang="en-US" altLang="en-US" sz="2400">
                <a:solidFill>
                  <a:srgbClr val="333399"/>
                </a:solidFill>
                <a:cs typeface="Arial" charset="0"/>
              </a:rPr>
              <a:t> Nonlocal gravity from loop corrections</a:t>
            </a:r>
            <a:r>
              <a:rPr lang="en-US" altLang="en-US" sz="2400">
                <a:solidFill>
                  <a:srgbClr val="0066CC"/>
                </a:solidFill>
                <a:cs typeface="Arial" charset="0"/>
              </a:rPr>
              <a:t> (Woodard &amp; Deser)</a:t>
            </a:r>
          </a:p>
          <a:p>
            <a:pPr fontAlgn="base">
              <a:spcBef>
                <a:spcPct val="0"/>
              </a:spcBef>
              <a:spcAft>
                <a:spcPct val="0"/>
              </a:spcAft>
              <a:buClr>
                <a:srgbClr val="FF0000"/>
              </a:buClr>
            </a:pPr>
            <a:endParaRPr lang="en-US" altLang="en-US" sz="2400">
              <a:solidFill>
                <a:srgbClr val="0066CC"/>
              </a:solidFill>
              <a:cs typeface="Arial" charset="0"/>
            </a:endParaRPr>
          </a:p>
          <a:p>
            <a:pPr fontAlgn="base">
              <a:spcBef>
                <a:spcPct val="0"/>
              </a:spcBef>
              <a:spcAft>
                <a:spcPct val="0"/>
              </a:spcAft>
              <a:buClr>
                <a:srgbClr val="FF0000"/>
              </a:buClr>
            </a:pPr>
            <a:r>
              <a:rPr lang="en-US" altLang="en-US" sz="2400">
                <a:solidFill>
                  <a:srgbClr val="333399"/>
                </a:solidFill>
                <a:cs typeface="Arial" charset="0"/>
              </a:rPr>
              <a:t> Misinterpretation of a genuinely inhomogeneous universe</a:t>
            </a:r>
            <a:r>
              <a:rPr lang="en-US" altLang="en-US" sz="2400">
                <a:solidFill>
                  <a:srgbClr val="0066CC"/>
                </a:solidFill>
                <a:cs typeface="Arial" charset="0"/>
              </a:rPr>
              <a:t> (ie. Kolb and collaborators)</a:t>
            </a:r>
          </a:p>
        </p:txBody>
      </p:sp>
      <p:sp>
        <p:nvSpPr>
          <p:cNvPr id="2" name="Date Placeholder 1"/>
          <p:cNvSpPr>
            <a:spLocks noGrp="1"/>
          </p:cNvSpPr>
          <p:nvPr>
            <p:ph type="dt" sz="half" idx="10"/>
          </p:nvPr>
        </p:nvSpPr>
        <p:spPr/>
        <p:txBody>
          <a:bodyPr/>
          <a:lstStyle/>
          <a:p>
            <a:pPr>
              <a:defRPr/>
            </a:pPr>
            <a:fld id="{347CF101-C36D-4980-B2E7-2D64A472F7DF}"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86</a:t>
            </a:fld>
            <a:endParaRPr lang="en-US">
              <a:solidFill>
                <a:srgbClr val="000000"/>
              </a:solidFill>
            </a:endParaRPr>
          </a:p>
        </p:txBody>
      </p:sp>
    </p:spTree>
    <p:extLst>
      <p:ext uri="{BB962C8B-B14F-4D97-AF65-F5344CB8AC3E}">
        <p14:creationId xmlns:p14="http://schemas.microsoft.com/office/powerpoint/2010/main" val="390572522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914400" y="990600"/>
            <a:ext cx="7467600" cy="538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a:solidFill>
                  <a:srgbClr val="333399"/>
                </a:solidFill>
              </a:rPr>
              <a:t> Recycle inflation ideas (resurrect            dream</a:t>
            </a:r>
            <a:r>
              <a:rPr lang="en-US" altLang="en-US" sz="2400">
                <a:solidFill>
                  <a:srgbClr val="FF0000"/>
                </a:solidFill>
              </a:rPr>
              <a:t>?</a:t>
            </a:r>
            <a:r>
              <a:rPr lang="en-US" altLang="en-US" sz="2400">
                <a:solidFill>
                  <a:srgbClr val="333399"/>
                </a:solidFill>
              </a:rPr>
              <a:t>)</a:t>
            </a:r>
          </a:p>
          <a:p>
            <a:pPr eaLnBrk="0" fontAlgn="base" hangingPunct="0">
              <a:spcBef>
                <a:spcPct val="50000"/>
              </a:spcBef>
              <a:spcAft>
                <a:spcPct val="0"/>
              </a:spcAft>
              <a:buClr>
                <a:srgbClr val="FF0000"/>
              </a:buClr>
            </a:pPr>
            <a:r>
              <a:rPr lang="en-US" altLang="en-US" sz="2400">
                <a:solidFill>
                  <a:srgbClr val="333399"/>
                </a:solidFill>
              </a:rPr>
              <a:t> Serious unresolved problems</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Explaining/ protecting </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5</a:t>
            </a:r>
            <a:r>
              <a:rPr lang="en-US" altLang="en-US" sz="2400" baseline="30000">
                <a:solidFill>
                  <a:srgbClr val="333399"/>
                </a:solidFill>
              </a:rPr>
              <a:t>th</a:t>
            </a:r>
            <a:r>
              <a:rPr lang="en-US" altLang="en-US" sz="2400">
                <a:solidFill>
                  <a:srgbClr val="333399"/>
                </a:solidFill>
              </a:rPr>
              <a:t> force problem</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Vacuum energy problem</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What is the Q field? (inherited from inflation)</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Why now? (Often not a separate problem)</a:t>
            </a:r>
          </a:p>
          <a:p>
            <a:pPr eaLnBrk="0" fontAlgn="base" hangingPunct="0">
              <a:spcBef>
                <a:spcPct val="50000"/>
              </a:spcBef>
              <a:spcAft>
                <a:spcPct val="0"/>
              </a:spcAft>
              <a:buClr>
                <a:srgbClr val="FF0000"/>
              </a:buClr>
              <a:buFontTx/>
              <a:buNone/>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r>
              <a:rPr lang="en-US" altLang="en-US" sz="2400">
                <a:solidFill>
                  <a:srgbClr val="333399"/>
                </a:solidFill>
              </a:rPr>
              <a:t> </a:t>
            </a:r>
          </a:p>
        </p:txBody>
      </p:sp>
      <p:sp>
        <p:nvSpPr>
          <p:cNvPr id="47107" name="Text Box 3"/>
          <p:cNvSpPr txBox="1">
            <a:spLocks noChangeArrowheads="1"/>
          </p:cNvSpPr>
          <p:nvPr/>
        </p:nvSpPr>
        <p:spPr bwMode="auto">
          <a:xfrm>
            <a:off x="457200" y="381000"/>
            <a:ext cx="815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ii) A scalar field (“Quintessence”)</a:t>
            </a:r>
            <a:endParaRPr lang="en-US" altLang="en-US" sz="2400">
              <a:solidFill>
                <a:srgbClr val="333399"/>
              </a:solidFill>
            </a:endParaRPr>
          </a:p>
        </p:txBody>
      </p:sp>
      <p:graphicFrame>
        <p:nvGraphicFramePr>
          <p:cNvPr id="47108" name="Object 4"/>
          <p:cNvGraphicFramePr>
            <a:graphicFrameLocks noChangeAspect="1"/>
          </p:cNvGraphicFramePr>
          <p:nvPr/>
        </p:nvGraphicFramePr>
        <p:xfrm>
          <a:off x="4876800" y="2057400"/>
          <a:ext cx="2709863" cy="582613"/>
        </p:xfrm>
        <a:graphic>
          <a:graphicData uri="http://schemas.openxmlformats.org/presentationml/2006/ole">
            <mc:AlternateContent xmlns:mc="http://schemas.openxmlformats.org/markup-compatibility/2006">
              <mc:Choice xmlns:v="urn:schemas-microsoft-com:vml" Requires="v">
                <p:oleObj name="Equation" r:id="rId3" imgW="1180588" imgH="253890" progId="Equation.DSMT4">
                  <p:embed/>
                </p:oleObj>
              </mc:Choice>
              <mc:Fallback>
                <p:oleObj name="Equation" r:id="rId3" imgW="1180588" imgH="253890" progId="Equation.DSMT4">
                  <p:embed/>
                  <p:pic>
                    <p:nvPicPr>
                      <p:cNvPr id="47108"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6800" y="2057400"/>
                        <a:ext cx="2709863" cy="582613"/>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7109" name="Object 5"/>
          <p:cNvGraphicFramePr>
            <a:graphicFrameLocks noChangeAspect="1"/>
          </p:cNvGraphicFramePr>
          <p:nvPr/>
        </p:nvGraphicFramePr>
        <p:xfrm>
          <a:off x="5715000" y="990600"/>
          <a:ext cx="876300" cy="409575"/>
        </p:xfrm>
        <a:graphic>
          <a:graphicData uri="http://schemas.openxmlformats.org/presentationml/2006/ole">
            <mc:AlternateContent xmlns:mc="http://schemas.openxmlformats.org/markup-compatibility/2006">
              <mc:Choice xmlns:v="urn:schemas-microsoft-com:vml" Requires="v">
                <p:oleObj name="Equation" r:id="rId5" imgW="380670" imgH="177646" progId="Equation.DSMT4">
                  <p:embed/>
                </p:oleObj>
              </mc:Choice>
              <mc:Fallback>
                <p:oleObj name="Equation" r:id="rId5" imgW="380670" imgH="177646" progId="Equation.DSMT4">
                  <p:embed/>
                  <p:pic>
                    <p:nvPicPr>
                      <p:cNvPr id="47109"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5000" y="990600"/>
                        <a:ext cx="876300" cy="409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7434A851-AF4E-4586-8A7F-D9ED94EE0674}"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87</a:t>
            </a:fld>
            <a:endParaRPr lang="en-US">
              <a:solidFill>
                <a:srgbClr val="000000"/>
              </a:solidFill>
            </a:endParaRPr>
          </a:p>
        </p:txBody>
      </p:sp>
    </p:spTree>
    <p:extLst>
      <p:ext uri="{BB962C8B-B14F-4D97-AF65-F5344CB8AC3E}">
        <p14:creationId xmlns:p14="http://schemas.microsoft.com/office/powerpoint/2010/main" val="31314393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2"/>
          <p:cNvSpPr txBox="1">
            <a:spLocks noChangeArrowheads="1"/>
          </p:cNvSpPr>
          <p:nvPr/>
        </p:nvSpPr>
        <p:spPr bwMode="auto">
          <a:xfrm>
            <a:off x="914400" y="990600"/>
            <a:ext cx="7467600" cy="538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a:solidFill>
                  <a:srgbClr val="333399"/>
                </a:solidFill>
              </a:rPr>
              <a:t> Recycle inflation ideas (resurrect            dream</a:t>
            </a:r>
            <a:r>
              <a:rPr lang="en-US" altLang="en-US" sz="2400">
                <a:solidFill>
                  <a:srgbClr val="FF0000"/>
                </a:solidFill>
              </a:rPr>
              <a:t>?</a:t>
            </a:r>
            <a:r>
              <a:rPr lang="en-US" altLang="en-US" sz="2400">
                <a:solidFill>
                  <a:srgbClr val="333399"/>
                </a:solidFill>
              </a:rPr>
              <a:t>)</a:t>
            </a:r>
          </a:p>
          <a:p>
            <a:pPr eaLnBrk="0" fontAlgn="base" hangingPunct="0">
              <a:spcBef>
                <a:spcPct val="50000"/>
              </a:spcBef>
              <a:spcAft>
                <a:spcPct val="0"/>
              </a:spcAft>
              <a:buClr>
                <a:srgbClr val="FF0000"/>
              </a:buClr>
            </a:pPr>
            <a:r>
              <a:rPr lang="en-US" altLang="en-US" sz="2400">
                <a:solidFill>
                  <a:srgbClr val="333399"/>
                </a:solidFill>
              </a:rPr>
              <a:t> Serious unresolved problems</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Explaining/ protecting </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5</a:t>
            </a:r>
            <a:r>
              <a:rPr lang="en-US" altLang="en-US" sz="2400" baseline="30000">
                <a:solidFill>
                  <a:srgbClr val="333399"/>
                </a:solidFill>
              </a:rPr>
              <a:t>th</a:t>
            </a:r>
            <a:r>
              <a:rPr lang="en-US" altLang="en-US" sz="2400">
                <a:solidFill>
                  <a:srgbClr val="333399"/>
                </a:solidFill>
              </a:rPr>
              <a:t> force problem</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Vacuum energy problem</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What is the Q field? (inherited from inflation)</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Why now? (Often not a separate problem)</a:t>
            </a:r>
          </a:p>
          <a:p>
            <a:pPr eaLnBrk="0" fontAlgn="base" hangingPunct="0">
              <a:spcBef>
                <a:spcPct val="50000"/>
              </a:spcBef>
              <a:spcAft>
                <a:spcPct val="0"/>
              </a:spcAft>
              <a:buClr>
                <a:srgbClr val="FF0000"/>
              </a:buClr>
              <a:buFontTx/>
              <a:buNone/>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r>
              <a:rPr lang="en-US" altLang="en-US" sz="2400">
                <a:solidFill>
                  <a:srgbClr val="333399"/>
                </a:solidFill>
              </a:rPr>
              <a:t> </a:t>
            </a:r>
          </a:p>
        </p:txBody>
      </p:sp>
      <p:sp>
        <p:nvSpPr>
          <p:cNvPr id="48131" name="Text Box 3"/>
          <p:cNvSpPr txBox="1">
            <a:spLocks noChangeArrowheads="1"/>
          </p:cNvSpPr>
          <p:nvPr/>
        </p:nvSpPr>
        <p:spPr bwMode="auto">
          <a:xfrm>
            <a:off x="457200" y="381000"/>
            <a:ext cx="815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ii) A scalar field (“Quintessence”)</a:t>
            </a:r>
            <a:endParaRPr lang="en-US" altLang="en-US" sz="2400">
              <a:solidFill>
                <a:srgbClr val="333399"/>
              </a:solidFill>
            </a:endParaRPr>
          </a:p>
        </p:txBody>
      </p:sp>
      <p:graphicFrame>
        <p:nvGraphicFramePr>
          <p:cNvPr id="48132" name="Object 4"/>
          <p:cNvGraphicFramePr>
            <a:graphicFrameLocks noChangeAspect="1"/>
          </p:cNvGraphicFramePr>
          <p:nvPr/>
        </p:nvGraphicFramePr>
        <p:xfrm>
          <a:off x="4876800" y="2057400"/>
          <a:ext cx="2709863" cy="582613"/>
        </p:xfrm>
        <a:graphic>
          <a:graphicData uri="http://schemas.openxmlformats.org/presentationml/2006/ole">
            <mc:AlternateContent xmlns:mc="http://schemas.openxmlformats.org/markup-compatibility/2006">
              <mc:Choice xmlns:v="urn:schemas-microsoft-com:vml" Requires="v">
                <p:oleObj name="Equation" r:id="rId3" imgW="1180588" imgH="253890" progId="Equation.DSMT4">
                  <p:embed/>
                </p:oleObj>
              </mc:Choice>
              <mc:Fallback>
                <p:oleObj name="Equation" r:id="rId3" imgW="1180588" imgH="253890" progId="Equation.DSMT4">
                  <p:embed/>
                  <p:pic>
                    <p:nvPicPr>
                      <p:cNvPr id="48132"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6800" y="2057400"/>
                        <a:ext cx="2709863" cy="582613"/>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8133" name="Object 5"/>
          <p:cNvGraphicFramePr>
            <a:graphicFrameLocks noChangeAspect="1"/>
          </p:cNvGraphicFramePr>
          <p:nvPr/>
        </p:nvGraphicFramePr>
        <p:xfrm>
          <a:off x="5715000" y="990600"/>
          <a:ext cx="876300" cy="409575"/>
        </p:xfrm>
        <a:graphic>
          <a:graphicData uri="http://schemas.openxmlformats.org/presentationml/2006/ole">
            <mc:AlternateContent xmlns:mc="http://schemas.openxmlformats.org/markup-compatibility/2006">
              <mc:Choice xmlns:v="urn:schemas-microsoft-com:vml" Requires="v">
                <p:oleObj name="Equation" r:id="rId5" imgW="380670" imgH="177646" progId="Equation.DSMT4">
                  <p:embed/>
                </p:oleObj>
              </mc:Choice>
              <mc:Fallback>
                <p:oleObj name="Equation" r:id="rId5" imgW="380670" imgH="177646" progId="Equation.DSMT4">
                  <p:embed/>
                  <p:pic>
                    <p:nvPicPr>
                      <p:cNvPr id="48133"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5000" y="990600"/>
                        <a:ext cx="876300" cy="409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8134" name="Oval 6"/>
          <p:cNvSpPr>
            <a:spLocks noChangeArrowheads="1"/>
          </p:cNvSpPr>
          <p:nvPr/>
        </p:nvSpPr>
        <p:spPr bwMode="auto">
          <a:xfrm>
            <a:off x="228600" y="838200"/>
            <a:ext cx="2133600" cy="6858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a:solidFill>
                  <a:srgbClr val="333399"/>
                </a:solidFill>
              </a:rPr>
              <a:t>Inspired by</a:t>
            </a:r>
          </a:p>
        </p:txBody>
      </p:sp>
      <p:sp>
        <p:nvSpPr>
          <p:cNvPr id="2" name="Date Placeholder 1"/>
          <p:cNvSpPr>
            <a:spLocks noGrp="1"/>
          </p:cNvSpPr>
          <p:nvPr>
            <p:ph type="dt" sz="half" idx="10"/>
          </p:nvPr>
        </p:nvSpPr>
        <p:spPr/>
        <p:txBody>
          <a:bodyPr/>
          <a:lstStyle/>
          <a:p>
            <a:pPr>
              <a:defRPr/>
            </a:pPr>
            <a:fld id="{01DC4BF6-E735-40BF-A238-04CF10A89CB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88</a:t>
            </a:fld>
            <a:endParaRPr lang="en-US">
              <a:solidFill>
                <a:srgbClr val="000000"/>
              </a:solidFill>
            </a:endParaRPr>
          </a:p>
        </p:txBody>
      </p:sp>
    </p:spTree>
    <p:extLst>
      <p:ext uri="{BB962C8B-B14F-4D97-AF65-F5344CB8AC3E}">
        <p14:creationId xmlns:p14="http://schemas.microsoft.com/office/powerpoint/2010/main" val="371804987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2"/>
          <p:cNvSpPr txBox="1">
            <a:spLocks noChangeArrowheads="1"/>
          </p:cNvSpPr>
          <p:nvPr/>
        </p:nvSpPr>
        <p:spPr bwMode="auto">
          <a:xfrm>
            <a:off x="914400" y="990600"/>
            <a:ext cx="7467600" cy="538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a:solidFill>
                  <a:srgbClr val="333399"/>
                </a:solidFill>
              </a:rPr>
              <a:t> Recycle inflation ideas (resurrect            dream</a:t>
            </a:r>
            <a:r>
              <a:rPr lang="en-US" altLang="en-US" sz="2400">
                <a:solidFill>
                  <a:srgbClr val="FF0000"/>
                </a:solidFill>
              </a:rPr>
              <a:t>?</a:t>
            </a:r>
            <a:r>
              <a:rPr lang="en-US" altLang="en-US" sz="2400">
                <a:solidFill>
                  <a:srgbClr val="333399"/>
                </a:solidFill>
              </a:rPr>
              <a:t>)</a:t>
            </a:r>
          </a:p>
          <a:p>
            <a:pPr eaLnBrk="0" fontAlgn="base" hangingPunct="0">
              <a:spcBef>
                <a:spcPct val="50000"/>
              </a:spcBef>
              <a:spcAft>
                <a:spcPct val="0"/>
              </a:spcAft>
              <a:buClr>
                <a:srgbClr val="FF0000"/>
              </a:buClr>
            </a:pPr>
            <a:r>
              <a:rPr lang="en-US" altLang="en-US" sz="2400">
                <a:solidFill>
                  <a:srgbClr val="333399"/>
                </a:solidFill>
              </a:rPr>
              <a:t> Serious unresolved problems</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Explaining/ protecting </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5</a:t>
            </a:r>
            <a:r>
              <a:rPr lang="en-US" altLang="en-US" sz="2400" baseline="30000">
                <a:solidFill>
                  <a:srgbClr val="333399"/>
                </a:solidFill>
              </a:rPr>
              <a:t>th</a:t>
            </a:r>
            <a:r>
              <a:rPr lang="en-US" altLang="en-US" sz="2400">
                <a:solidFill>
                  <a:srgbClr val="333399"/>
                </a:solidFill>
              </a:rPr>
              <a:t> force problem</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Vacuum energy problem</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What is the Q field? (inherited from inflation)</a:t>
            </a:r>
          </a:p>
          <a:p>
            <a:pPr lvl="1" eaLnBrk="0" fontAlgn="base" hangingPunct="0">
              <a:spcBef>
                <a:spcPct val="50000"/>
              </a:spcBef>
              <a:spcAft>
                <a:spcPct val="0"/>
              </a:spcAft>
              <a:buClr>
                <a:srgbClr val="FF0000"/>
              </a:buClr>
              <a:buFont typeface="Wingdings" pitchFamily="2" charset="2"/>
              <a:buChar char="Ø"/>
            </a:pPr>
            <a:r>
              <a:rPr lang="en-US" altLang="en-US" sz="2400">
                <a:solidFill>
                  <a:srgbClr val="333399"/>
                </a:solidFill>
              </a:rPr>
              <a:t> Why now? (Often not a separate problem)</a:t>
            </a:r>
          </a:p>
          <a:p>
            <a:pPr eaLnBrk="0" fontAlgn="base" hangingPunct="0">
              <a:spcBef>
                <a:spcPct val="50000"/>
              </a:spcBef>
              <a:spcAft>
                <a:spcPct val="0"/>
              </a:spcAft>
              <a:buClr>
                <a:srgbClr val="FF0000"/>
              </a:buClr>
              <a:buFontTx/>
              <a:buNone/>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endParaRPr lang="en-US" altLang="en-US" sz="2400">
              <a:solidFill>
                <a:srgbClr val="333399"/>
              </a:solidFill>
            </a:endParaRPr>
          </a:p>
          <a:p>
            <a:pPr lvl="1" eaLnBrk="0" fontAlgn="base" hangingPunct="0">
              <a:spcBef>
                <a:spcPct val="50000"/>
              </a:spcBef>
              <a:spcAft>
                <a:spcPct val="0"/>
              </a:spcAft>
              <a:buClr>
                <a:srgbClr val="FF0000"/>
              </a:buClr>
              <a:buFont typeface="Wingdings" pitchFamily="2" charset="2"/>
              <a:buNone/>
            </a:pPr>
            <a:r>
              <a:rPr lang="en-US" altLang="en-US" sz="2400">
                <a:solidFill>
                  <a:srgbClr val="333399"/>
                </a:solidFill>
              </a:rPr>
              <a:t> </a:t>
            </a:r>
          </a:p>
        </p:txBody>
      </p:sp>
      <p:sp>
        <p:nvSpPr>
          <p:cNvPr id="49155" name="Text Box 3"/>
          <p:cNvSpPr txBox="1">
            <a:spLocks noChangeArrowheads="1"/>
          </p:cNvSpPr>
          <p:nvPr/>
        </p:nvSpPr>
        <p:spPr bwMode="auto">
          <a:xfrm>
            <a:off x="457200" y="381000"/>
            <a:ext cx="815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ii) A scalar field (“Quintessence”)</a:t>
            </a:r>
            <a:endParaRPr lang="en-US" altLang="en-US" sz="2400">
              <a:solidFill>
                <a:srgbClr val="333399"/>
              </a:solidFill>
            </a:endParaRPr>
          </a:p>
        </p:txBody>
      </p:sp>
      <p:graphicFrame>
        <p:nvGraphicFramePr>
          <p:cNvPr id="49156" name="Object 4"/>
          <p:cNvGraphicFramePr>
            <a:graphicFrameLocks noChangeAspect="1"/>
          </p:cNvGraphicFramePr>
          <p:nvPr/>
        </p:nvGraphicFramePr>
        <p:xfrm>
          <a:off x="4876800" y="2057400"/>
          <a:ext cx="2709863" cy="582613"/>
        </p:xfrm>
        <a:graphic>
          <a:graphicData uri="http://schemas.openxmlformats.org/presentationml/2006/ole">
            <mc:AlternateContent xmlns:mc="http://schemas.openxmlformats.org/markup-compatibility/2006">
              <mc:Choice xmlns:v="urn:schemas-microsoft-com:vml" Requires="v">
                <p:oleObj name="Equation" r:id="rId3" imgW="1180588" imgH="253890" progId="Equation.DSMT4">
                  <p:embed/>
                </p:oleObj>
              </mc:Choice>
              <mc:Fallback>
                <p:oleObj name="Equation" r:id="rId3" imgW="1180588" imgH="253890" progId="Equation.DSMT4">
                  <p:embed/>
                  <p:pic>
                    <p:nvPicPr>
                      <p:cNvPr id="49156"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6800" y="2057400"/>
                        <a:ext cx="2709863" cy="582613"/>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9157" name="Object 5"/>
          <p:cNvGraphicFramePr>
            <a:graphicFrameLocks noChangeAspect="1"/>
          </p:cNvGraphicFramePr>
          <p:nvPr/>
        </p:nvGraphicFramePr>
        <p:xfrm>
          <a:off x="5715000" y="990600"/>
          <a:ext cx="876300" cy="409575"/>
        </p:xfrm>
        <a:graphic>
          <a:graphicData uri="http://schemas.openxmlformats.org/presentationml/2006/ole">
            <mc:AlternateContent xmlns:mc="http://schemas.openxmlformats.org/markup-compatibility/2006">
              <mc:Choice xmlns:v="urn:schemas-microsoft-com:vml" Requires="v">
                <p:oleObj name="Equation" r:id="rId5" imgW="380670" imgH="177646" progId="Equation.DSMT4">
                  <p:embed/>
                </p:oleObj>
              </mc:Choice>
              <mc:Fallback>
                <p:oleObj name="Equation" r:id="rId5" imgW="380670" imgH="177646" progId="Equation.DSMT4">
                  <p:embed/>
                  <p:pic>
                    <p:nvPicPr>
                      <p:cNvPr id="49157"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15000" y="990600"/>
                        <a:ext cx="876300" cy="409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9158" name="Oval 6"/>
          <p:cNvSpPr>
            <a:spLocks noChangeArrowheads="1"/>
          </p:cNvSpPr>
          <p:nvPr/>
        </p:nvSpPr>
        <p:spPr bwMode="auto">
          <a:xfrm>
            <a:off x="6629400" y="838200"/>
            <a:ext cx="2133600" cy="6858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eaLnBrk="0" fontAlgn="base" hangingPunct="0">
              <a:spcBef>
                <a:spcPct val="0"/>
              </a:spcBef>
              <a:spcAft>
                <a:spcPct val="0"/>
              </a:spcAft>
              <a:buFontTx/>
              <a:buNone/>
            </a:pPr>
            <a:r>
              <a:rPr lang="en-US" altLang="en-US" sz="2400">
                <a:solidFill>
                  <a:srgbClr val="333399"/>
                </a:solidFill>
              </a:rPr>
              <a:t>Result?</a:t>
            </a:r>
          </a:p>
        </p:txBody>
      </p:sp>
      <p:sp>
        <p:nvSpPr>
          <p:cNvPr id="2" name="Date Placeholder 1"/>
          <p:cNvSpPr>
            <a:spLocks noGrp="1"/>
          </p:cNvSpPr>
          <p:nvPr>
            <p:ph type="dt" sz="half" idx="10"/>
          </p:nvPr>
        </p:nvSpPr>
        <p:spPr/>
        <p:txBody>
          <a:bodyPr/>
          <a:lstStyle/>
          <a:p>
            <a:pPr>
              <a:defRPr/>
            </a:pPr>
            <a:fld id="{293AECBC-934B-4F44-8707-A84EA956FE2F}"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89</a:t>
            </a:fld>
            <a:endParaRPr lang="en-US">
              <a:solidFill>
                <a:srgbClr val="000000"/>
              </a:solidFill>
            </a:endParaRPr>
          </a:p>
        </p:txBody>
      </p:sp>
    </p:spTree>
    <p:extLst>
      <p:ext uri="{BB962C8B-B14F-4D97-AF65-F5344CB8AC3E}">
        <p14:creationId xmlns:p14="http://schemas.microsoft.com/office/powerpoint/2010/main" val="264821059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Box 1"/>
          <p:cNvSpPr txBox="1">
            <a:spLocks noChangeArrowheads="1"/>
          </p:cNvSpPr>
          <p:nvPr/>
        </p:nvSpPr>
        <p:spPr bwMode="auto">
          <a:xfrm>
            <a:off x="381000" y="1143000"/>
            <a:ext cx="5791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u="sng">
                <a:solidFill>
                  <a:srgbClr val="000099"/>
                </a:solidFill>
                <a:cs typeface="Arial" charset="0"/>
              </a:rPr>
              <a:t>Friedmann Eqn. </a:t>
            </a:r>
          </a:p>
        </p:txBody>
      </p:sp>
      <p:graphicFrame>
        <p:nvGraphicFramePr>
          <p:cNvPr id="9219" name="Object 2"/>
          <p:cNvGraphicFramePr>
            <a:graphicFrameLocks noChangeAspect="1"/>
          </p:cNvGraphicFramePr>
          <p:nvPr/>
        </p:nvGraphicFramePr>
        <p:xfrm>
          <a:off x="2187575" y="2354263"/>
          <a:ext cx="5100638" cy="998537"/>
        </p:xfrm>
        <a:graphic>
          <a:graphicData uri="http://schemas.openxmlformats.org/presentationml/2006/ole">
            <mc:AlternateContent xmlns:mc="http://schemas.openxmlformats.org/markup-compatibility/2006">
              <mc:Choice xmlns:v="urn:schemas-microsoft-com:vml" Requires="v">
                <p:oleObj name="Equation" r:id="rId2" imgW="2400300" imgH="469900" progId="Equation.DSMT4">
                  <p:embed/>
                </p:oleObj>
              </mc:Choice>
              <mc:Fallback>
                <p:oleObj name="Equation" r:id="rId2" imgW="2400300" imgH="469900" progId="Equation.DSMT4">
                  <p:embed/>
                  <p:pic>
                    <p:nvPicPr>
                      <p:cNvPr id="9219"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87575" y="2354263"/>
                        <a:ext cx="5100638" cy="99853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0" name="TextBox 3"/>
          <p:cNvSpPr txBox="1">
            <a:spLocks noChangeArrowheads="1"/>
          </p:cNvSpPr>
          <p:nvPr/>
        </p:nvSpPr>
        <p:spPr bwMode="auto">
          <a:xfrm>
            <a:off x="2743200" y="3751263"/>
            <a:ext cx="2819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0099"/>
                </a:solidFill>
                <a:cs typeface="Arial" charset="0"/>
              </a:rPr>
              <a:t>Curvature</a:t>
            </a:r>
            <a:endParaRPr lang="en-US" altLang="en-US" sz="1800">
              <a:solidFill>
                <a:srgbClr val="000099"/>
              </a:solidFill>
              <a:cs typeface="Arial" charset="0"/>
            </a:endParaRPr>
          </a:p>
        </p:txBody>
      </p:sp>
      <p:cxnSp>
        <p:nvCxnSpPr>
          <p:cNvPr id="6" name="Straight Arrow Connector 5"/>
          <p:cNvCxnSpPr/>
          <p:nvPr/>
        </p:nvCxnSpPr>
        <p:spPr>
          <a:xfrm flipV="1">
            <a:off x="4152900" y="3124200"/>
            <a:ext cx="647700" cy="858838"/>
          </a:xfrm>
          <a:prstGeom prst="straightConnector1">
            <a:avLst/>
          </a:prstGeom>
          <a:ln w="38100">
            <a:solidFill>
              <a:srgbClr val="FF3300"/>
            </a:solidFill>
            <a:tailEnd type="arrow"/>
          </a:ln>
        </p:spPr>
        <p:style>
          <a:lnRef idx="1">
            <a:schemeClr val="accent1"/>
          </a:lnRef>
          <a:fillRef idx="0">
            <a:schemeClr val="accent1"/>
          </a:fillRef>
          <a:effectRef idx="0">
            <a:schemeClr val="accent1"/>
          </a:effectRef>
          <a:fontRef idx="minor">
            <a:schemeClr val="tx1"/>
          </a:fontRef>
        </p:style>
      </p:cxnSp>
      <p:sp>
        <p:nvSpPr>
          <p:cNvPr id="9222" name="TextBox 7"/>
          <p:cNvSpPr txBox="1">
            <a:spLocks noChangeArrowheads="1"/>
          </p:cNvSpPr>
          <p:nvPr/>
        </p:nvSpPr>
        <p:spPr bwMode="auto">
          <a:xfrm>
            <a:off x="3429000" y="4186238"/>
            <a:ext cx="2819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0099"/>
                </a:solidFill>
                <a:cs typeface="Arial" charset="0"/>
              </a:rPr>
              <a:t>Relativistic Matter</a:t>
            </a:r>
            <a:endParaRPr lang="en-US" altLang="en-US" sz="1800">
              <a:solidFill>
                <a:srgbClr val="000099"/>
              </a:solidFill>
              <a:cs typeface="Arial" charset="0"/>
            </a:endParaRPr>
          </a:p>
        </p:txBody>
      </p:sp>
      <p:cxnSp>
        <p:nvCxnSpPr>
          <p:cNvPr id="9" name="Straight Arrow Connector 8"/>
          <p:cNvCxnSpPr/>
          <p:nvPr/>
        </p:nvCxnSpPr>
        <p:spPr>
          <a:xfrm flipV="1">
            <a:off x="4838700" y="3124200"/>
            <a:ext cx="647700" cy="1293813"/>
          </a:xfrm>
          <a:prstGeom prst="straightConnector1">
            <a:avLst/>
          </a:prstGeom>
          <a:ln w="38100">
            <a:solidFill>
              <a:srgbClr val="FF3300"/>
            </a:solidFill>
            <a:tailEnd type="arrow"/>
          </a:ln>
        </p:spPr>
        <p:style>
          <a:lnRef idx="1">
            <a:schemeClr val="accent1"/>
          </a:lnRef>
          <a:fillRef idx="0">
            <a:schemeClr val="accent1"/>
          </a:fillRef>
          <a:effectRef idx="0">
            <a:schemeClr val="accent1"/>
          </a:effectRef>
          <a:fontRef idx="minor">
            <a:schemeClr val="tx1"/>
          </a:fontRef>
        </p:style>
      </p:cxnSp>
      <p:sp>
        <p:nvSpPr>
          <p:cNvPr id="9224" name="TextBox 10"/>
          <p:cNvSpPr txBox="1">
            <a:spLocks noChangeArrowheads="1"/>
          </p:cNvSpPr>
          <p:nvPr/>
        </p:nvSpPr>
        <p:spPr bwMode="auto">
          <a:xfrm>
            <a:off x="6172200" y="3962400"/>
            <a:ext cx="2819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0099"/>
                </a:solidFill>
                <a:cs typeface="Arial" charset="0"/>
              </a:rPr>
              <a:t>Non-relativistic Matter</a:t>
            </a:r>
            <a:endParaRPr lang="en-US" altLang="en-US" sz="1800">
              <a:solidFill>
                <a:srgbClr val="000099"/>
              </a:solidFill>
              <a:cs typeface="Arial" charset="0"/>
            </a:endParaRPr>
          </a:p>
        </p:txBody>
      </p:sp>
      <p:cxnSp>
        <p:nvCxnSpPr>
          <p:cNvPr id="12" name="Straight Arrow Connector 11"/>
          <p:cNvCxnSpPr/>
          <p:nvPr/>
        </p:nvCxnSpPr>
        <p:spPr>
          <a:xfrm flipH="1" flipV="1">
            <a:off x="6096000" y="3048000"/>
            <a:ext cx="152400" cy="1066800"/>
          </a:xfrm>
          <a:prstGeom prst="straightConnector1">
            <a:avLst/>
          </a:prstGeom>
          <a:ln w="38100">
            <a:solidFill>
              <a:srgbClr val="FF3300"/>
            </a:solidFill>
            <a:tailEnd type="arrow"/>
          </a:ln>
        </p:spPr>
        <p:style>
          <a:lnRef idx="1">
            <a:schemeClr val="accent1"/>
          </a:lnRef>
          <a:fillRef idx="0">
            <a:schemeClr val="accent1"/>
          </a:fillRef>
          <a:effectRef idx="0">
            <a:schemeClr val="accent1"/>
          </a:effectRef>
          <a:fontRef idx="minor">
            <a:schemeClr val="tx1"/>
          </a:fontRef>
        </p:style>
      </p:cxnSp>
      <p:sp>
        <p:nvSpPr>
          <p:cNvPr id="9226" name="TextBox 13"/>
          <p:cNvSpPr txBox="1">
            <a:spLocks noChangeArrowheads="1"/>
          </p:cNvSpPr>
          <p:nvPr/>
        </p:nvSpPr>
        <p:spPr bwMode="auto">
          <a:xfrm>
            <a:off x="7772400" y="3132138"/>
            <a:ext cx="1219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0099"/>
                </a:solidFill>
                <a:cs typeface="Arial" charset="0"/>
              </a:rPr>
              <a:t>Dark Energy</a:t>
            </a:r>
            <a:endParaRPr lang="en-US" altLang="en-US" sz="1800">
              <a:solidFill>
                <a:srgbClr val="000099"/>
              </a:solidFill>
              <a:cs typeface="Arial" charset="0"/>
            </a:endParaRPr>
          </a:p>
        </p:txBody>
      </p:sp>
      <p:cxnSp>
        <p:nvCxnSpPr>
          <p:cNvPr id="15" name="Straight Arrow Connector 14"/>
          <p:cNvCxnSpPr>
            <a:stCxn id="9226" idx="1"/>
          </p:cNvCxnSpPr>
          <p:nvPr/>
        </p:nvCxnSpPr>
        <p:spPr>
          <a:xfrm flipH="1" flipV="1">
            <a:off x="6934200" y="3200400"/>
            <a:ext cx="838200" cy="346075"/>
          </a:xfrm>
          <a:prstGeom prst="straightConnector1">
            <a:avLst/>
          </a:prstGeom>
          <a:ln w="38100">
            <a:solidFill>
              <a:srgbClr val="FF3300"/>
            </a:solidFill>
            <a:tailEnd type="arrow"/>
          </a:ln>
        </p:spPr>
        <p:style>
          <a:lnRef idx="1">
            <a:schemeClr val="accent1"/>
          </a:lnRef>
          <a:fillRef idx="0">
            <a:schemeClr val="accent1"/>
          </a:fillRef>
          <a:effectRef idx="0">
            <a:schemeClr val="accent1"/>
          </a:effectRef>
          <a:fontRef idx="minor">
            <a:schemeClr val="tx1"/>
          </a:fontRef>
        </p:style>
      </p:cxnSp>
      <p:sp>
        <p:nvSpPr>
          <p:cNvPr id="7" name="Slide Number Placeholder 6"/>
          <p:cNvSpPr>
            <a:spLocks noGrp="1"/>
          </p:cNvSpPr>
          <p:nvPr>
            <p:ph type="sldNum" sz="quarter" idx="12"/>
          </p:nvPr>
        </p:nvSpPr>
        <p:spPr/>
        <p:txBody>
          <a:bodyPr/>
          <a:lstStyle/>
          <a:p>
            <a:pPr>
              <a:defRPr/>
            </a:pPr>
            <a:fld id="{4B7FE8A2-8FEC-46DE-99D3-19BA332E0A73}" type="slidenum">
              <a:rPr lang="en-US">
                <a:solidFill>
                  <a:srgbClr val="002060">
                    <a:tint val="75000"/>
                  </a:srgbClr>
                </a:solidFill>
              </a:rPr>
              <a:pPr>
                <a:defRPr/>
              </a:pPr>
              <a:t>9</a:t>
            </a:fld>
            <a:endParaRPr lang="en-US">
              <a:solidFill>
                <a:srgbClr val="002060">
                  <a:tint val="75000"/>
                </a:srgbClr>
              </a:solidFill>
            </a:endParaRPr>
          </a:p>
        </p:txBody>
      </p:sp>
      <p:sp>
        <p:nvSpPr>
          <p:cNvPr id="9229" name="TextBox 22"/>
          <p:cNvSpPr txBox="1">
            <a:spLocks noChangeArrowheads="1"/>
          </p:cNvSpPr>
          <p:nvPr/>
        </p:nvSpPr>
        <p:spPr bwMode="auto">
          <a:xfrm>
            <a:off x="3429000" y="1443038"/>
            <a:ext cx="2819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eaLnBrk="1" fontAlgn="base" hangingPunct="1">
              <a:spcBef>
                <a:spcPct val="0"/>
              </a:spcBef>
              <a:spcAft>
                <a:spcPct val="0"/>
              </a:spcAft>
              <a:buFontTx/>
              <a:buNone/>
            </a:pPr>
            <a:r>
              <a:rPr lang="en-US" altLang="en-US" sz="2400">
                <a:solidFill>
                  <a:srgbClr val="000099"/>
                </a:solidFill>
                <a:cs typeface="Arial" charset="0"/>
              </a:rPr>
              <a:t>Scale factor</a:t>
            </a:r>
            <a:endParaRPr lang="en-US" altLang="en-US" sz="1800">
              <a:solidFill>
                <a:srgbClr val="000099"/>
              </a:solidFill>
              <a:cs typeface="Arial" charset="0"/>
            </a:endParaRPr>
          </a:p>
        </p:txBody>
      </p:sp>
      <p:cxnSp>
        <p:nvCxnSpPr>
          <p:cNvPr id="24" name="Straight Arrow Connector 23"/>
          <p:cNvCxnSpPr/>
          <p:nvPr/>
        </p:nvCxnSpPr>
        <p:spPr>
          <a:xfrm flipH="1">
            <a:off x="3276600" y="1727200"/>
            <a:ext cx="1562100" cy="1320800"/>
          </a:xfrm>
          <a:prstGeom prst="straightConnector1">
            <a:avLst/>
          </a:prstGeom>
          <a:ln w="38100">
            <a:solidFill>
              <a:srgbClr val="FF3300"/>
            </a:solidFill>
            <a:tailEnd type="arrow"/>
          </a:ln>
        </p:spPr>
        <p:style>
          <a:lnRef idx="1">
            <a:schemeClr val="accent1"/>
          </a:lnRef>
          <a:fillRef idx="0">
            <a:schemeClr val="accent1"/>
          </a:fillRef>
          <a:effectRef idx="0">
            <a:schemeClr val="accent1"/>
          </a:effectRef>
          <a:fontRef idx="minor">
            <a:schemeClr val="tx1"/>
          </a:fontRef>
        </p:style>
      </p:cxnSp>
      <p:sp>
        <p:nvSpPr>
          <p:cNvPr id="2" name="Date Placeholder 1"/>
          <p:cNvSpPr>
            <a:spLocks noGrp="1"/>
          </p:cNvSpPr>
          <p:nvPr>
            <p:ph type="dt" sz="half" idx="10"/>
          </p:nvPr>
        </p:nvSpPr>
        <p:spPr/>
        <p:txBody>
          <a:bodyPr/>
          <a:lstStyle/>
          <a:p>
            <a:pPr>
              <a:defRPr/>
            </a:pPr>
            <a:fld id="{E585F5FF-6D2A-409D-877C-7CB2022ABBE9}" type="datetime1">
              <a:rPr lang="en-US" smtClean="0">
                <a:solidFill>
                  <a:srgbClr val="002060">
                    <a:tint val="75000"/>
                  </a:srgbClr>
                </a:solidFill>
              </a:rPr>
              <a:t>5/16/2021</a:t>
            </a:fld>
            <a:endParaRPr lang="en-US">
              <a:solidFill>
                <a:srgbClr val="002060">
                  <a:tint val="75000"/>
                </a:srgbClr>
              </a:solidFill>
            </a:endParaRPr>
          </a:p>
        </p:txBody>
      </p:sp>
      <p:sp>
        <p:nvSpPr>
          <p:cNvPr id="3" name="Footer Placeholder 2"/>
          <p:cNvSpPr>
            <a:spLocks noGrp="1"/>
          </p:cNvSpPr>
          <p:nvPr>
            <p:ph type="ftr" sz="quarter" idx="11"/>
          </p:nvPr>
        </p:nvSpPr>
        <p:spPr/>
        <p:txBody>
          <a:bodyPr/>
          <a:lstStyle/>
          <a:p>
            <a:pPr>
              <a:defRPr/>
            </a:pPr>
            <a:r>
              <a:rPr lang="de-DE">
                <a:solidFill>
                  <a:srgbClr val="002060">
                    <a:tint val="75000"/>
                  </a:srgbClr>
                </a:solidFill>
              </a:rPr>
              <a:t>PHY 262 Dark Energy; A. Albrecht</a:t>
            </a:r>
            <a:endParaRPr lang="en-US">
              <a:solidFill>
                <a:srgbClr val="002060">
                  <a:tint val="75000"/>
                </a:srgbClr>
              </a:solidFill>
            </a:endParaRPr>
          </a:p>
        </p:txBody>
      </p:sp>
    </p:spTree>
    <p:extLst>
      <p:ext uri="{BB962C8B-B14F-4D97-AF65-F5344CB8AC3E}">
        <p14:creationId xmlns:p14="http://schemas.microsoft.com/office/powerpoint/2010/main" val="79311365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Line 18"/>
          <p:cNvSpPr>
            <a:spLocks noChangeShapeType="1"/>
          </p:cNvSpPr>
          <p:nvPr/>
        </p:nvSpPr>
        <p:spPr bwMode="auto">
          <a:xfrm flipH="1">
            <a:off x="1150938" y="4292600"/>
            <a:ext cx="0" cy="109855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0179" name="Line 19"/>
          <p:cNvSpPr>
            <a:spLocks noChangeShapeType="1"/>
          </p:cNvSpPr>
          <p:nvPr/>
        </p:nvSpPr>
        <p:spPr bwMode="auto">
          <a:xfrm rot="-5400000" flipH="1" flipV="1">
            <a:off x="2713832" y="3828256"/>
            <a:ext cx="0" cy="3125787"/>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0180" name="Text Box 20"/>
          <p:cNvSpPr txBox="1">
            <a:spLocks noChangeArrowheads="1"/>
          </p:cNvSpPr>
          <p:nvPr/>
        </p:nvSpPr>
        <p:spPr bwMode="auto">
          <a:xfrm>
            <a:off x="1066800" y="3657600"/>
            <a:ext cx="6762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3600">
                <a:solidFill>
                  <a:srgbClr val="0033CC"/>
                </a:solidFill>
                <a:latin typeface="Times New Roman" pitchFamily="18" charset="0"/>
              </a:rPr>
              <a:t>V</a:t>
            </a:r>
            <a:endParaRPr lang="en-US" altLang="en-US" sz="3600">
              <a:solidFill>
                <a:srgbClr val="000000"/>
              </a:solidFill>
              <a:latin typeface="Times New Roman" pitchFamily="18" charset="0"/>
            </a:endParaRPr>
          </a:p>
        </p:txBody>
      </p:sp>
      <p:sp>
        <p:nvSpPr>
          <p:cNvPr id="50181" name="Freeform 21"/>
          <p:cNvSpPr>
            <a:spLocks/>
          </p:cNvSpPr>
          <p:nvPr/>
        </p:nvSpPr>
        <p:spPr bwMode="auto">
          <a:xfrm>
            <a:off x="1150938" y="4545013"/>
            <a:ext cx="3421062" cy="831850"/>
          </a:xfrm>
          <a:custGeom>
            <a:avLst/>
            <a:gdLst>
              <a:gd name="T0" fmla="*/ 0 w 3888"/>
              <a:gd name="T1" fmla="*/ 2147483647 h 944"/>
              <a:gd name="T2" fmla="*/ 2147483647 w 3888"/>
              <a:gd name="T3" fmla="*/ 2147483647 h 944"/>
              <a:gd name="T4" fmla="*/ 2147483647 w 3888"/>
              <a:gd name="T5" fmla="*/ 2147483647 h 944"/>
              <a:gd name="T6" fmla="*/ 2147483647 w 3888"/>
              <a:gd name="T7" fmla="*/ 2147483647 h 944"/>
              <a:gd name="T8" fmla="*/ 2147483647 w 3888"/>
              <a:gd name="T9" fmla="*/ 2147483647 h 944"/>
              <a:gd name="T10" fmla="*/ 2147483647 w 3888"/>
              <a:gd name="T11" fmla="*/ 2147483647 h 944"/>
              <a:gd name="T12" fmla="*/ 2147483647 w 3888"/>
              <a:gd name="T13" fmla="*/ 2147483647 h 944"/>
              <a:gd name="T14" fmla="*/ 2147483647 w 3888"/>
              <a:gd name="T15" fmla="*/ 2147483647 h 944"/>
              <a:gd name="T16" fmla="*/ 2147483647 w 3888"/>
              <a:gd name="T17" fmla="*/ 2147483647 h 944"/>
              <a:gd name="T18" fmla="*/ 2147483647 w 3888"/>
              <a:gd name="T19" fmla="*/ 2147483647 h 944"/>
              <a:gd name="T20" fmla="*/ 2147483647 w 3888"/>
              <a:gd name="T21" fmla="*/ 2147483647 h 9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88" h="944">
                <a:moveTo>
                  <a:pt x="0" y="8"/>
                </a:moveTo>
                <a:cubicBezTo>
                  <a:pt x="148" y="4"/>
                  <a:pt x="296" y="0"/>
                  <a:pt x="432" y="8"/>
                </a:cubicBezTo>
                <a:cubicBezTo>
                  <a:pt x="568" y="16"/>
                  <a:pt x="696" y="32"/>
                  <a:pt x="816" y="56"/>
                </a:cubicBezTo>
                <a:cubicBezTo>
                  <a:pt x="936" y="80"/>
                  <a:pt x="1040" y="112"/>
                  <a:pt x="1152" y="152"/>
                </a:cubicBezTo>
                <a:cubicBezTo>
                  <a:pt x="1264" y="192"/>
                  <a:pt x="1392" y="248"/>
                  <a:pt x="1488" y="296"/>
                </a:cubicBezTo>
                <a:cubicBezTo>
                  <a:pt x="1584" y="344"/>
                  <a:pt x="1592" y="360"/>
                  <a:pt x="1728" y="440"/>
                </a:cubicBezTo>
                <a:cubicBezTo>
                  <a:pt x="1864" y="520"/>
                  <a:pt x="2152" y="696"/>
                  <a:pt x="2304" y="776"/>
                </a:cubicBezTo>
                <a:cubicBezTo>
                  <a:pt x="2456" y="856"/>
                  <a:pt x="2520" y="896"/>
                  <a:pt x="2640" y="920"/>
                </a:cubicBezTo>
                <a:cubicBezTo>
                  <a:pt x="2760" y="944"/>
                  <a:pt x="2904" y="936"/>
                  <a:pt x="3024" y="920"/>
                </a:cubicBezTo>
                <a:cubicBezTo>
                  <a:pt x="3144" y="904"/>
                  <a:pt x="3216" y="904"/>
                  <a:pt x="3360" y="824"/>
                </a:cubicBezTo>
                <a:cubicBezTo>
                  <a:pt x="3504" y="744"/>
                  <a:pt x="3776" y="536"/>
                  <a:pt x="3888" y="44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0182" name="AutoShape 22"/>
          <p:cNvSpPr>
            <a:spLocks noChangeAspect="1" noChangeArrowheads="1"/>
          </p:cNvSpPr>
          <p:nvPr/>
        </p:nvSpPr>
        <p:spPr bwMode="auto">
          <a:xfrm>
            <a:off x="1700213" y="4419600"/>
            <a:ext cx="152400" cy="152400"/>
          </a:xfrm>
          <a:custGeom>
            <a:avLst/>
            <a:gdLst>
              <a:gd name="T0" fmla="*/ 188833753 w 21600"/>
              <a:gd name="T1" fmla="*/ 0 h 21600"/>
              <a:gd name="T2" fmla="*/ 55304598 w 21600"/>
              <a:gd name="T3" fmla="*/ 55304598 h 21600"/>
              <a:gd name="T4" fmla="*/ 0 w 21600"/>
              <a:gd name="T5" fmla="*/ 188833753 h 21600"/>
              <a:gd name="T6" fmla="*/ 55304598 w 21600"/>
              <a:gd name="T7" fmla="*/ 322363204 h 21600"/>
              <a:gd name="T8" fmla="*/ 188833753 w 21600"/>
              <a:gd name="T9" fmla="*/ 377667802 h 21600"/>
              <a:gd name="T10" fmla="*/ 322363204 w 21600"/>
              <a:gd name="T11" fmla="*/ 322363204 h 21600"/>
              <a:gd name="T12" fmla="*/ 377667802 w 21600"/>
              <a:gd name="T13" fmla="*/ 188833753 h 21600"/>
              <a:gd name="T14" fmla="*/ 322363204 w 21600"/>
              <a:gd name="T15" fmla="*/ 55304598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0183" name="AutoShape 23"/>
          <p:cNvSpPr>
            <a:spLocks noChangeAspect="1" noChangeArrowheads="1"/>
          </p:cNvSpPr>
          <p:nvPr/>
        </p:nvSpPr>
        <p:spPr bwMode="auto">
          <a:xfrm>
            <a:off x="4419600" y="4773613"/>
            <a:ext cx="152400" cy="152400"/>
          </a:xfrm>
          <a:custGeom>
            <a:avLst/>
            <a:gdLst>
              <a:gd name="T0" fmla="*/ 188833753 w 21600"/>
              <a:gd name="T1" fmla="*/ 0 h 21600"/>
              <a:gd name="T2" fmla="*/ 55304598 w 21600"/>
              <a:gd name="T3" fmla="*/ 55304598 h 21600"/>
              <a:gd name="T4" fmla="*/ 0 w 21600"/>
              <a:gd name="T5" fmla="*/ 188833753 h 21600"/>
              <a:gd name="T6" fmla="*/ 55304598 w 21600"/>
              <a:gd name="T7" fmla="*/ 322363204 h 21600"/>
              <a:gd name="T8" fmla="*/ 188833753 w 21600"/>
              <a:gd name="T9" fmla="*/ 377667802 h 21600"/>
              <a:gd name="T10" fmla="*/ 322363204 w 21600"/>
              <a:gd name="T11" fmla="*/ 322363204 h 21600"/>
              <a:gd name="T12" fmla="*/ 377667802 w 21600"/>
              <a:gd name="T13" fmla="*/ 188833753 h 21600"/>
              <a:gd name="T14" fmla="*/ 322363204 w 21600"/>
              <a:gd name="T15" fmla="*/ 55304598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0184" name="AutoShape 24"/>
          <p:cNvSpPr>
            <a:spLocks noChangeArrowheads="1"/>
          </p:cNvSpPr>
          <p:nvPr/>
        </p:nvSpPr>
        <p:spPr bwMode="auto">
          <a:xfrm rot="1183158">
            <a:off x="1954213" y="4460875"/>
            <a:ext cx="328612" cy="169863"/>
          </a:xfrm>
          <a:prstGeom prst="rightArrow">
            <a:avLst>
              <a:gd name="adj1" fmla="val 50000"/>
              <a:gd name="adj2" fmla="val 48364"/>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0185" name="AutoShape 25"/>
          <p:cNvSpPr>
            <a:spLocks noChangeArrowheads="1"/>
          </p:cNvSpPr>
          <p:nvPr/>
        </p:nvSpPr>
        <p:spPr bwMode="auto">
          <a:xfrm rot="19639058" flipH="1">
            <a:off x="4073525" y="4926013"/>
            <a:ext cx="330200" cy="169862"/>
          </a:xfrm>
          <a:prstGeom prst="rightArrow">
            <a:avLst>
              <a:gd name="adj1" fmla="val 50000"/>
              <a:gd name="adj2" fmla="val 48598"/>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50186" name="Object 26"/>
          <p:cNvGraphicFramePr>
            <a:graphicFrameLocks noChangeAspect="1"/>
          </p:cNvGraphicFramePr>
          <p:nvPr/>
        </p:nvGraphicFramePr>
        <p:xfrm>
          <a:off x="4281488" y="5221288"/>
          <a:ext cx="290512" cy="341312"/>
        </p:xfrm>
        <a:graphic>
          <a:graphicData uri="http://schemas.openxmlformats.org/presentationml/2006/ole">
            <mc:AlternateContent xmlns:mc="http://schemas.openxmlformats.org/markup-compatibility/2006">
              <mc:Choice xmlns:v="urn:schemas-microsoft-com:vml" Requires="v">
                <p:oleObj name="Equation" r:id="rId2" imgW="139579" imgH="164957" progId="Equation.3">
                  <p:embed/>
                </p:oleObj>
              </mc:Choice>
              <mc:Fallback>
                <p:oleObj name="Equation" r:id="rId2" imgW="139579" imgH="164957" progId="Equation.3">
                  <p:embed/>
                  <p:pic>
                    <p:nvPicPr>
                      <p:cNvPr id="50186" name="Object 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1488" y="5221288"/>
                        <a:ext cx="290512" cy="3413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0187" name="Freeform 27"/>
          <p:cNvSpPr>
            <a:spLocks/>
          </p:cNvSpPr>
          <p:nvPr/>
        </p:nvSpPr>
        <p:spPr bwMode="auto">
          <a:xfrm>
            <a:off x="4572000" y="4419600"/>
            <a:ext cx="685800" cy="533400"/>
          </a:xfrm>
          <a:custGeom>
            <a:avLst/>
            <a:gdLst>
              <a:gd name="T0" fmla="*/ 0 w 336"/>
              <a:gd name="T1" fmla="*/ 2147483647 h 288"/>
              <a:gd name="T2" fmla="*/ 2147483647 w 336"/>
              <a:gd name="T3" fmla="*/ 0 h 288"/>
              <a:gd name="T4" fmla="*/ 0 60000 65536"/>
              <a:gd name="T5" fmla="*/ 0 60000 65536"/>
            </a:gdLst>
            <a:ahLst/>
            <a:cxnLst>
              <a:cxn ang="T4">
                <a:pos x="T0" y="T1"/>
              </a:cxn>
              <a:cxn ang="T5">
                <a:pos x="T2" y="T3"/>
              </a:cxn>
            </a:cxnLst>
            <a:rect l="0" t="0" r="r" b="b"/>
            <a:pathLst>
              <a:path w="336" h="288">
                <a:moveTo>
                  <a:pt x="0" y="288"/>
                </a:moveTo>
                <a:cubicBezTo>
                  <a:pt x="0" y="288"/>
                  <a:pt x="168" y="144"/>
                  <a:pt x="336" y="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0188" name="AutoShape 28" descr="50%"/>
          <p:cNvSpPr>
            <a:spLocks noChangeAspect="1" noChangeArrowheads="1"/>
          </p:cNvSpPr>
          <p:nvPr/>
        </p:nvSpPr>
        <p:spPr bwMode="auto">
          <a:xfrm rot="-2380727">
            <a:off x="4576763" y="4424363"/>
            <a:ext cx="503237" cy="249237"/>
          </a:xfrm>
          <a:prstGeom prst="rightArrow">
            <a:avLst>
              <a:gd name="adj1" fmla="val 50000"/>
              <a:gd name="adj2" fmla="val 50478"/>
            </a:avLst>
          </a:prstGeom>
          <a:pattFill prst="pct50">
            <a:fgClr>
              <a:srgbClr val="FF00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0189" name="AutoShape 29" descr="50%"/>
          <p:cNvSpPr>
            <a:spLocks noChangeAspect="1" noChangeArrowheads="1"/>
          </p:cNvSpPr>
          <p:nvPr/>
        </p:nvSpPr>
        <p:spPr bwMode="auto">
          <a:xfrm rot="-10591690">
            <a:off x="1143000" y="4267200"/>
            <a:ext cx="503238" cy="249238"/>
          </a:xfrm>
          <a:prstGeom prst="rightArrow">
            <a:avLst>
              <a:gd name="adj1" fmla="val 50000"/>
              <a:gd name="adj2" fmla="val 50478"/>
            </a:avLst>
          </a:prstGeom>
          <a:pattFill prst="pct50">
            <a:fgClr>
              <a:srgbClr val="FF00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0190" name="Text Box 35"/>
          <p:cNvSpPr txBox="1">
            <a:spLocks noChangeArrowheads="1"/>
          </p:cNvSpPr>
          <p:nvPr/>
        </p:nvSpPr>
        <p:spPr bwMode="auto">
          <a:xfrm>
            <a:off x="304800" y="304800"/>
            <a:ext cx="7696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Learned from inflation: A slowly rolling (nearly) homogeneous scalar field can accelerate the universe</a:t>
            </a:r>
          </a:p>
        </p:txBody>
      </p:sp>
      <p:graphicFrame>
        <p:nvGraphicFramePr>
          <p:cNvPr id="50191" name="Object 36"/>
          <p:cNvGraphicFramePr>
            <a:graphicFrameLocks noChangeAspect="1"/>
          </p:cNvGraphicFramePr>
          <p:nvPr/>
        </p:nvGraphicFramePr>
        <p:xfrm>
          <a:off x="609600" y="1371600"/>
          <a:ext cx="1981200" cy="488950"/>
        </p:xfrm>
        <a:graphic>
          <a:graphicData uri="http://schemas.openxmlformats.org/presentationml/2006/ole">
            <mc:AlternateContent xmlns:mc="http://schemas.openxmlformats.org/markup-compatibility/2006">
              <mc:Choice xmlns:v="urn:schemas-microsoft-com:vml" Requires="v">
                <p:oleObj name="Equation" r:id="rId4" imgW="927100" imgH="228600" progId="Equation.DSMT4">
                  <p:embed/>
                </p:oleObj>
              </mc:Choice>
              <mc:Fallback>
                <p:oleObj name="Equation" r:id="rId4" imgW="927100" imgH="228600" progId="Equation.DSMT4">
                  <p:embed/>
                  <p:pic>
                    <p:nvPicPr>
                      <p:cNvPr id="50191" name="Object 3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1371600"/>
                        <a:ext cx="1981200" cy="488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0192" name="Object 37"/>
          <p:cNvGraphicFramePr>
            <a:graphicFrameLocks noChangeAspect="1"/>
          </p:cNvGraphicFramePr>
          <p:nvPr/>
        </p:nvGraphicFramePr>
        <p:xfrm>
          <a:off x="2438400" y="2286000"/>
          <a:ext cx="2081213" cy="898525"/>
        </p:xfrm>
        <a:graphic>
          <a:graphicData uri="http://schemas.openxmlformats.org/presentationml/2006/ole">
            <mc:AlternateContent xmlns:mc="http://schemas.openxmlformats.org/markup-compatibility/2006">
              <mc:Choice xmlns:v="urn:schemas-microsoft-com:vml" Requires="v">
                <p:oleObj name="Equation" r:id="rId6" imgW="1028254" imgH="444307" progId="Equation.DSMT4">
                  <p:embed/>
                </p:oleObj>
              </mc:Choice>
              <mc:Fallback>
                <p:oleObj name="Equation" r:id="rId6" imgW="1028254" imgH="444307" progId="Equation.DSMT4">
                  <p:embed/>
                  <p:pic>
                    <p:nvPicPr>
                      <p:cNvPr id="50192" name="Object 3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38400" y="2286000"/>
                        <a:ext cx="2081213" cy="898525"/>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ED30715C-8BEB-4EAC-B848-D22B0CCA5B4D}"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90</a:t>
            </a:fld>
            <a:endParaRPr lang="en-US">
              <a:solidFill>
                <a:srgbClr val="000000"/>
              </a:solidFill>
            </a:endParaRPr>
          </a:p>
        </p:txBody>
      </p:sp>
    </p:spTree>
    <p:extLst>
      <p:ext uri="{BB962C8B-B14F-4D97-AF65-F5344CB8AC3E}">
        <p14:creationId xmlns:p14="http://schemas.microsoft.com/office/powerpoint/2010/main" val="3085609724"/>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Line 2"/>
          <p:cNvSpPr>
            <a:spLocks noChangeShapeType="1"/>
          </p:cNvSpPr>
          <p:nvPr/>
        </p:nvSpPr>
        <p:spPr bwMode="auto">
          <a:xfrm flipH="1">
            <a:off x="1150938" y="4292600"/>
            <a:ext cx="0" cy="109855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1203" name="Line 3"/>
          <p:cNvSpPr>
            <a:spLocks noChangeShapeType="1"/>
          </p:cNvSpPr>
          <p:nvPr/>
        </p:nvSpPr>
        <p:spPr bwMode="auto">
          <a:xfrm rot="-5400000" flipH="1" flipV="1">
            <a:off x="2713832" y="3828256"/>
            <a:ext cx="0" cy="3125787"/>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1204" name="Text Box 4"/>
          <p:cNvSpPr txBox="1">
            <a:spLocks noChangeArrowheads="1"/>
          </p:cNvSpPr>
          <p:nvPr/>
        </p:nvSpPr>
        <p:spPr bwMode="auto">
          <a:xfrm>
            <a:off x="1066800" y="3657600"/>
            <a:ext cx="6762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3600">
                <a:solidFill>
                  <a:srgbClr val="0033CC"/>
                </a:solidFill>
                <a:latin typeface="Times New Roman" pitchFamily="18" charset="0"/>
              </a:rPr>
              <a:t>V</a:t>
            </a:r>
            <a:endParaRPr lang="en-US" altLang="en-US" sz="3600">
              <a:solidFill>
                <a:srgbClr val="000000"/>
              </a:solidFill>
              <a:latin typeface="Times New Roman" pitchFamily="18" charset="0"/>
            </a:endParaRPr>
          </a:p>
        </p:txBody>
      </p:sp>
      <p:sp>
        <p:nvSpPr>
          <p:cNvPr id="51205" name="Freeform 5"/>
          <p:cNvSpPr>
            <a:spLocks/>
          </p:cNvSpPr>
          <p:nvPr/>
        </p:nvSpPr>
        <p:spPr bwMode="auto">
          <a:xfrm>
            <a:off x="1150938" y="4545013"/>
            <a:ext cx="3421062" cy="831850"/>
          </a:xfrm>
          <a:custGeom>
            <a:avLst/>
            <a:gdLst>
              <a:gd name="T0" fmla="*/ 0 w 3888"/>
              <a:gd name="T1" fmla="*/ 2147483647 h 944"/>
              <a:gd name="T2" fmla="*/ 2147483647 w 3888"/>
              <a:gd name="T3" fmla="*/ 2147483647 h 944"/>
              <a:gd name="T4" fmla="*/ 2147483647 w 3888"/>
              <a:gd name="T5" fmla="*/ 2147483647 h 944"/>
              <a:gd name="T6" fmla="*/ 2147483647 w 3888"/>
              <a:gd name="T7" fmla="*/ 2147483647 h 944"/>
              <a:gd name="T8" fmla="*/ 2147483647 w 3888"/>
              <a:gd name="T9" fmla="*/ 2147483647 h 944"/>
              <a:gd name="T10" fmla="*/ 2147483647 w 3888"/>
              <a:gd name="T11" fmla="*/ 2147483647 h 944"/>
              <a:gd name="T12" fmla="*/ 2147483647 w 3888"/>
              <a:gd name="T13" fmla="*/ 2147483647 h 944"/>
              <a:gd name="T14" fmla="*/ 2147483647 w 3888"/>
              <a:gd name="T15" fmla="*/ 2147483647 h 944"/>
              <a:gd name="T16" fmla="*/ 2147483647 w 3888"/>
              <a:gd name="T17" fmla="*/ 2147483647 h 944"/>
              <a:gd name="T18" fmla="*/ 2147483647 w 3888"/>
              <a:gd name="T19" fmla="*/ 2147483647 h 944"/>
              <a:gd name="T20" fmla="*/ 2147483647 w 3888"/>
              <a:gd name="T21" fmla="*/ 2147483647 h 9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88" h="944">
                <a:moveTo>
                  <a:pt x="0" y="8"/>
                </a:moveTo>
                <a:cubicBezTo>
                  <a:pt x="148" y="4"/>
                  <a:pt x="296" y="0"/>
                  <a:pt x="432" y="8"/>
                </a:cubicBezTo>
                <a:cubicBezTo>
                  <a:pt x="568" y="16"/>
                  <a:pt x="696" y="32"/>
                  <a:pt x="816" y="56"/>
                </a:cubicBezTo>
                <a:cubicBezTo>
                  <a:pt x="936" y="80"/>
                  <a:pt x="1040" y="112"/>
                  <a:pt x="1152" y="152"/>
                </a:cubicBezTo>
                <a:cubicBezTo>
                  <a:pt x="1264" y="192"/>
                  <a:pt x="1392" y="248"/>
                  <a:pt x="1488" y="296"/>
                </a:cubicBezTo>
                <a:cubicBezTo>
                  <a:pt x="1584" y="344"/>
                  <a:pt x="1592" y="360"/>
                  <a:pt x="1728" y="440"/>
                </a:cubicBezTo>
                <a:cubicBezTo>
                  <a:pt x="1864" y="520"/>
                  <a:pt x="2152" y="696"/>
                  <a:pt x="2304" y="776"/>
                </a:cubicBezTo>
                <a:cubicBezTo>
                  <a:pt x="2456" y="856"/>
                  <a:pt x="2520" y="896"/>
                  <a:pt x="2640" y="920"/>
                </a:cubicBezTo>
                <a:cubicBezTo>
                  <a:pt x="2760" y="944"/>
                  <a:pt x="2904" y="936"/>
                  <a:pt x="3024" y="920"/>
                </a:cubicBezTo>
                <a:cubicBezTo>
                  <a:pt x="3144" y="904"/>
                  <a:pt x="3216" y="904"/>
                  <a:pt x="3360" y="824"/>
                </a:cubicBezTo>
                <a:cubicBezTo>
                  <a:pt x="3504" y="744"/>
                  <a:pt x="3776" y="536"/>
                  <a:pt x="3888" y="44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1206" name="AutoShape 6"/>
          <p:cNvSpPr>
            <a:spLocks noChangeAspect="1" noChangeArrowheads="1"/>
          </p:cNvSpPr>
          <p:nvPr/>
        </p:nvSpPr>
        <p:spPr bwMode="auto">
          <a:xfrm>
            <a:off x="1700213" y="4419600"/>
            <a:ext cx="152400" cy="152400"/>
          </a:xfrm>
          <a:custGeom>
            <a:avLst/>
            <a:gdLst>
              <a:gd name="T0" fmla="*/ 188833753 w 21600"/>
              <a:gd name="T1" fmla="*/ 0 h 21600"/>
              <a:gd name="T2" fmla="*/ 55304598 w 21600"/>
              <a:gd name="T3" fmla="*/ 55304598 h 21600"/>
              <a:gd name="T4" fmla="*/ 0 w 21600"/>
              <a:gd name="T5" fmla="*/ 188833753 h 21600"/>
              <a:gd name="T6" fmla="*/ 55304598 w 21600"/>
              <a:gd name="T7" fmla="*/ 322363204 h 21600"/>
              <a:gd name="T8" fmla="*/ 188833753 w 21600"/>
              <a:gd name="T9" fmla="*/ 377667802 h 21600"/>
              <a:gd name="T10" fmla="*/ 322363204 w 21600"/>
              <a:gd name="T11" fmla="*/ 322363204 h 21600"/>
              <a:gd name="T12" fmla="*/ 377667802 w 21600"/>
              <a:gd name="T13" fmla="*/ 188833753 h 21600"/>
              <a:gd name="T14" fmla="*/ 322363204 w 21600"/>
              <a:gd name="T15" fmla="*/ 55304598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1207" name="AutoShape 7"/>
          <p:cNvSpPr>
            <a:spLocks noChangeAspect="1" noChangeArrowheads="1"/>
          </p:cNvSpPr>
          <p:nvPr/>
        </p:nvSpPr>
        <p:spPr bwMode="auto">
          <a:xfrm>
            <a:off x="4419600" y="4773613"/>
            <a:ext cx="152400" cy="152400"/>
          </a:xfrm>
          <a:custGeom>
            <a:avLst/>
            <a:gdLst>
              <a:gd name="T0" fmla="*/ 188833753 w 21600"/>
              <a:gd name="T1" fmla="*/ 0 h 21600"/>
              <a:gd name="T2" fmla="*/ 55304598 w 21600"/>
              <a:gd name="T3" fmla="*/ 55304598 h 21600"/>
              <a:gd name="T4" fmla="*/ 0 w 21600"/>
              <a:gd name="T5" fmla="*/ 188833753 h 21600"/>
              <a:gd name="T6" fmla="*/ 55304598 w 21600"/>
              <a:gd name="T7" fmla="*/ 322363204 h 21600"/>
              <a:gd name="T8" fmla="*/ 188833753 w 21600"/>
              <a:gd name="T9" fmla="*/ 377667802 h 21600"/>
              <a:gd name="T10" fmla="*/ 322363204 w 21600"/>
              <a:gd name="T11" fmla="*/ 322363204 h 21600"/>
              <a:gd name="T12" fmla="*/ 377667802 w 21600"/>
              <a:gd name="T13" fmla="*/ 188833753 h 21600"/>
              <a:gd name="T14" fmla="*/ 322363204 w 21600"/>
              <a:gd name="T15" fmla="*/ 55304598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1208" name="AutoShape 8"/>
          <p:cNvSpPr>
            <a:spLocks noChangeArrowheads="1"/>
          </p:cNvSpPr>
          <p:nvPr/>
        </p:nvSpPr>
        <p:spPr bwMode="auto">
          <a:xfrm rot="1183158">
            <a:off x="1954213" y="4460875"/>
            <a:ext cx="328612" cy="169863"/>
          </a:xfrm>
          <a:prstGeom prst="rightArrow">
            <a:avLst>
              <a:gd name="adj1" fmla="val 50000"/>
              <a:gd name="adj2" fmla="val 48364"/>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1209" name="AutoShape 9"/>
          <p:cNvSpPr>
            <a:spLocks noChangeArrowheads="1"/>
          </p:cNvSpPr>
          <p:nvPr/>
        </p:nvSpPr>
        <p:spPr bwMode="auto">
          <a:xfrm rot="19639058" flipH="1">
            <a:off x="4073525" y="4926013"/>
            <a:ext cx="330200" cy="169862"/>
          </a:xfrm>
          <a:prstGeom prst="rightArrow">
            <a:avLst>
              <a:gd name="adj1" fmla="val 50000"/>
              <a:gd name="adj2" fmla="val 48598"/>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51210" name="Object 10"/>
          <p:cNvGraphicFramePr>
            <a:graphicFrameLocks noChangeAspect="1"/>
          </p:cNvGraphicFramePr>
          <p:nvPr/>
        </p:nvGraphicFramePr>
        <p:xfrm>
          <a:off x="4281488" y="5221288"/>
          <a:ext cx="290512" cy="341312"/>
        </p:xfrm>
        <a:graphic>
          <a:graphicData uri="http://schemas.openxmlformats.org/presentationml/2006/ole">
            <mc:AlternateContent xmlns:mc="http://schemas.openxmlformats.org/markup-compatibility/2006">
              <mc:Choice xmlns:v="urn:schemas-microsoft-com:vml" Requires="v">
                <p:oleObj name="Equation" r:id="rId2" imgW="139579" imgH="164957" progId="Equation.3">
                  <p:embed/>
                </p:oleObj>
              </mc:Choice>
              <mc:Fallback>
                <p:oleObj name="Equation" r:id="rId2" imgW="139579" imgH="164957" progId="Equation.3">
                  <p:embed/>
                  <p:pic>
                    <p:nvPicPr>
                      <p:cNvPr id="51210" name="Object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1488" y="5221288"/>
                        <a:ext cx="290512" cy="3413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1211" name="Freeform 11"/>
          <p:cNvSpPr>
            <a:spLocks/>
          </p:cNvSpPr>
          <p:nvPr/>
        </p:nvSpPr>
        <p:spPr bwMode="auto">
          <a:xfrm>
            <a:off x="4572000" y="4419600"/>
            <a:ext cx="685800" cy="533400"/>
          </a:xfrm>
          <a:custGeom>
            <a:avLst/>
            <a:gdLst>
              <a:gd name="T0" fmla="*/ 0 w 336"/>
              <a:gd name="T1" fmla="*/ 2147483647 h 288"/>
              <a:gd name="T2" fmla="*/ 2147483647 w 336"/>
              <a:gd name="T3" fmla="*/ 0 h 288"/>
              <a:gd name="T4" fmla="*/ 0 60000 65536"/>
              <a:gd name="T5" fmla="*/ 0 60000 65536"/>
            </a:gdLst>
            <a:ahLst/>
            <a:cxnLst>
              <a:cxn ang="T4">
                <a:pos x="T0" y="T1"/>
              </a:cxn>
              <a:cxn ang="T5">
                <a:pos x="T2" y="T3"/>
              </a:cxn>
            </a:cxnLst>
            <a:rect l="0" t="0" r="r" b="b"/>
            <a:pathLst>
              <a:path w="336" h="288">
                <a:moveTo>
                  <a:pt x="0" y="288"/>
                </a:moveTo>
                <a:cubicBezTo>
                  <a:pt x="0" y="288"/>
                  <a:pt x="168" y="144"/>
                  <a:pt x="336" y="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1212" name="AutoShape 12" descr="50%"/>
          <p:cNvSpPr>
            <a:spLocks noChangeAspect="1" noChangeArrowheads="1"/>
          </p:cNvSpPr>
          <p:nvPr/>
        </p:nvSpPr>
        <p:spPr bwMode="auto">
          <a:xfrm rot="-2380727">
            <a:off x="4576763" y="4424363"/>
            <a:ext cx="503237" cy="249237"/>
          </a:xfrm>
          <a:prstGeom prst="rightArrow">
            <a:avLst>
              <a:gd name="adj1" fmla="val 50000"/>
              <a:gd name="adj2" fmla="val 50478"/>
            </a:avLst>
          </a:prstGeom>
          <a:pattFill prst="pct50">
            <a:fgClr>
              <a:srgbClr val="FF00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1213" name="AutoShape 13" descr="50%"/>
          <p:cNvSpPr>
            <a:spLocks noChangeAspect="1" noChangeArrowheads="1"/>
          </p:cNvSpPr>
          <p:nvPr/>
        </p:nvSpPr>
        <p:spPr bwMode="auto">
          <a:xfrm rot="-10591690">
            <a:off x="1143000" y="4267200"/>
            <a:ext cx="503238" cy="249238"/>
          </a:xfrm>
          <a:prstGeom prst="rightArrow">
            <a:avLst>
              <a:gd name="adj1" fmla="val 50000"/>
              <a:gd name="adj2" fmla="val 50478"/>
            </a:avLst>
          </a:prstGeom>
          <a:pattFill prst="pct50">
            <a:fgClr>
              <a:srgbClr val="FF00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1214" name="Text Box 14"/>
          <p:cNvSpPr txBox="1">
            <a:spLocks noChangeArrowheads="1"/>
          </p:cNvSpPr>
          <p:nvPr/>
        </p:nvSpPr>
        <p:spPr bwMode="auto">
          <a:xfrm>
            <a:off x="304800" y="304800"/>
            <a:ext cx="7696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Learned from inflation: A slowly rolling (nearly) homogeneous scalar field can accelerate the universe</a:t>
            </a:r>
          </a:p>
        </p:txBody>
      </p:sp>
      <p:graphicFrame>
        <p:nvGraphicFramePr>
          <p:cNvPr id="51215" name="Object 15"/>
          <p:cNvGraphicFramePr>
            <a:graphicFrameLocks noChangeAspect="1"/>
          </p:cNvGraphicFramePr>
          <p:nvPr/>
        </p:nvGraphicFramePr>
        <p:xfrm>
          <a:off x="609600" y="1371600"/>
          <a:ext cx="1981200" cy="488950"/>
        </p:xfrm>
        <a:graphic>
          <a:graphicData uri="http://schemas.openxmlformats.org/presentationml/2006/ole">
            <mc:AlternateContent xmlns:mc="http://schemas.openxmlformats.org/markup-compatibility/2006">
              <mc:Choice xmlns:v="urn:schemas-microsoft-com:vml" Requires="v">
                <p:oleObj name="Equation" r:id="rId4" imgW="927100" imgH="228600" progId="Equation.DSMT4">
                  <p:embed/>
                </p:oleObj>
              </mc:Choice>
              <mc:Fallback>
                <p:oleObj name="Equation" r:id="rId4" imgW="927100" imgH="228600" progId="Equation.DSMT4">
                  <p:embed/>
                  <p:pic>
                    <p:nvPicPr>
                      <p:cNvPr id="51215" name="Object 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1371600"/>
                        <a:ext cx="1981200" cy="488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1216" name="Object 16"/>
          <p:cNvGraphicFramePr>
            <a:graphicFrameLocks noChangeAspect="1"/>
          </p:cNvGraphicFramePr>
          <p:nvPr/>
        </p:nvGraphicFramePr>
        <p:xfrm>
          <a:off x="2438400" y="2286000"/>
          <a:ext cx="2081213" cy="898525"/>
        </p:xfrm>
        <a:graphic>
          <a:graphicData uri="http://schemas.openxmlformats.org/presentationml/2006/ole">
            <mc:AlternateContent xmlns:mc="http://schemas.openxmlformats.org/markup-compatibility/2006">
              <mc:Choice xmlns:v="urn:schemas-microsoft-com:vml" Requires="v">
                <p:oleObj name="Equation" r:id="rId6" imgW="1028254" imgH="444307" progId="Equation.DSMT4">
                  <p:embed/>
                </p:oleObj>
              </mc:Choice>
              <mc:Fallback>
                <p:oleObj name="Equation" r:id="rId6" imgW="1028254" imgH="444307" progId="Equation.DSMT4">
                  <p:embed/>
                  <p:pic>
                    <p:nvPicPr>
                      <p:cNvPr id="51216" name="Object 1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38400" y="2286000"/>
                        <a:ext cx="2081213" cy="898525"/>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1217" name="Rectangle 17"/>
          <p:cNvSpPr>
            <a:spLocks noChangeArrowheads="1"/>
          </p:cNvSpPr>
          <p:nvPr/>
        </p:nvSpPr>
        <p:spPr bwMode="auto">
          <a:xfrm>
            <a:off x="5334000" y="1447800"/>
            <a:ext cx="16097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r>
              <a:rPr lang="en-US" altLang="en-US" sz="2400">
                <a:solidFill>
                  <a:srgbClr val="333399"/>
                </a:solidFill>
              </a:rPr>
              <a:t>Dynamical</a:t>
            </a:r>
          </a:p>
        </p:txBody>
      </p:sp>
      <p:sp>
        <p:nvSpPr>
          <p:cNvPr id="51218" name="Oval 18"/>
          <p:cNvSpPr>
            <a:spLocks noChangeArrowheads="1"/>
          </p:cNvSpPr>
          <p:nvPr/>
        </p:nvSpPr>
        <p:spPr bwMode="auto">
          <a:xfrm>
            <a:off x="3962400" y="2133600"/>
            <a:ext cx="6858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1219" name="Line 19"/>
          <p:cNvSpPr>
            <a:spLocks noChangeShapeType="1"/>
          </p:cNvSpPr>
          <p:nvPr/>
        </p:nvSpPr>
        <p:spPr bwMode="auto">
          <a:xfrm>
            <a:off x="4648200" y="2514600"/>
            <a:ext cx="1371600" cy="0"/>
          </a:xfrm>
          <a:prstGeom prst="line">
            <a:avLst/>
          </a:prstGeom>
          <a:noFill/>
          <a:ln w="285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51220" name="Object 20"/>
          <p:cNvGraphicFramePr>
            <a:graphicFrameLocks noChangeAspect="1"/>
          </p:cNvGraphicFramePr>
          <p:nvPr/>
        </p:nvGraphicFramePr>
        <p:xfrm>
          <a:off x="6096000" y="2133600"/>
          <a:ext cx="806450" cy="593725"/>
        </p:xfrm>
        <a:graphic>
          <a:graphicData uri="http://schemas.openxmlformats.org/presentationml/2006/ole">
            <mc:AlternateContent xmlns:mc="http://schemas.openxmlformats.org/markup-compatibility/2006">
              <mc:Choice xmlns:v="urn:schemas-microsoft-com:vml" Requires="v">
                <p:oleObj name="Equation" r:id="rId8" imgW="241091" imgH="177646" progId="Equation.DSMT4">
                  <p:embed/>
                </p:oleObj>
              </mc:Choice>
              <mc:Fallback>
                <p:oleObj name="Equation" r:id="rId8" imgW="241091" imgH="177646" progId="Equation.DSMT4">
                  <p:embed/>
                  <p:pic>
                    <p:nvPicPr>
                      <p:cNvPr id="51220" name="Object 2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096000" y="2133600"/>
                        <a:ext cx="806450" cy="593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1221" name="Rectangle 21"/>
          <p:cNvSpPr>
            <a:spLocks noChangeArrowheads="1"/>
          </p:cNvSpPr>
          <p:nvPr/>
        </p:nvSpPr>
        <p:spPr bwMode="auto">
          <a:xfrm>
            <a:off x="3505200" y="1219200"/>
            <a:ext cx="3962400" cy="1981200"/>
          </a:xfrm>
          <a:prstGeom prst="rect">
            <a:avLst/>
          </a:prstGeom>
          <a:noFill/>
          <a:ln w="762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2" name="Date Placeholder 1"/>
          <p:cNvSpPr>
            <a:spLocks noGrp="1"/>
          </p:cNvSpPr>
          <p:nvPr>
            <p:ph type="dt" sz="half" idx="10"/>
          </p:nvPr>
        </p:nvSpPr>
        <p:spPr/>
        <p:txBody>
          <a:bodyPr/>
          <a:lstStyle/>
          <a:p>
            <a:pPr>
              <a:defRPr/>
            </a:pPr>
            <a:fld id="{574C09A2-1B82-46CA-9A1F-1A2E3ACEFA08}"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91</a:t>
            </a:fld>
            <a:endParaRPr lang="en-US">
              <a:solidFill>
                <a:srgbClr val="000000"/>
              </a:solidFill>
            </a:endParaRPr>
          </a:p>
        </p:txBody>
      </p:sp>
    </p:spTree>
    <p:extLst>
      <p:ext uri="{BB962C8B-B14F-4D97-AF65-F5344CB8AC3E}">
        <p14:creationId xmlns:p14="http://schemas.microsoft.com/office/powerpoint/2010/main" val="2772650428"/>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Line 2"/>
          <p:cNvSpPr>
            <a:spLocks noChangeShapeType="1"/>
          </p:cNvSpPr>
          <p:nvPr/>
        </p:nvSpPr>
        <p:spPr bwMode="auto">
          <a:xfrm flipH="1">
            <a:off x="1150938" y="4292600"/>
            <a:ext cx="0" cy="1098550"/>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2227" name="Line 3"/>
          <p:cNvSpPr>
            <a:spLocks noChangeShapeType="1"/>
          </p:cNvSpPr>
          <p:nvPr/>
        </p:nvSpPr>
        <p:spPr bwMode="auto">
          <a:xfrm rot="-5400000" flipH="1" flipV="1">
            <a:off x="2713832" y="3828256"/>
            <a:ext cx="0" cy="3125787"/>
          </a:xfrm>
          <a:prstGeom prst="line">
            <a:avLst/>
          </a:prstGeom>
          <a:noFill/>
          <a:ln w="38100">
            <a:solidFill>
              <a:srgbClr val="33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2228" name="Text Box 4"/>
          <p:cNvSpPr txBox="1">
            <a:spLocks noChangeArrowheads="1"/>
          </p:cNvSpPr>
          <p:nvPr/>
        </p:nvSpPr>
        <p:spPr bwMode="auto">
          <a:xfrm>
            <a:off x="1066800" y="3657600"/>
            <a:ext cx="6762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3600">
                <a:solidFill>
                  <a:srgbClr val="0033CC"/>
                </a:solidFill>
                <a:latin typeface="Times New Roman" pitchFamily="18" charset="0"/>
              </a:rPr>
              <a:t>V</a:t>
            </a:r>
            <a:endParaRPr lang="en-US" altLang="en-US" sz="3600">
              <a:solidFill>
                <a:srgbClr val="000000"/>
              </a:solidFill>
              <a:latin typeface="Times New Roman" pitchFamily="18" charset="0"/>
            </a:endParaRPr>
          </a:p>
        </p:txBody>
      </p:sp>
      <p:sp>
        <p:nvSpPr>
          <p:cNvPr id="52229" name="Freeform 5"/>
          <p:cNvSpPr>
            <a:spLocks/>
          </p:cNvSpPr>
          <p:nvPr/>
        </p:nvSpPr>
        <p:spPr bwMode="auto">
          <a:xfrm>
            <a:off x="1150938" y="4545013"/>
            <a:ext cx="3421062" cy="831850"/>
          </a:xfrm>
          <a:custGeom>
            <a:avLst/>
            <a:gdLst>
              <a:gd name="T0" fmla="*/ 0 w 3888"/>
              <a:gd name="T1" fmla="*/ 2147483647 h 944"/>
              <a:gd name="T2" fmla="*/ 2147483647 w 3888"/>
              <a:gd name="T3" fmla="*/ 2147483647 h 944"/>
              <a:gd name="T4" fmla="*/ 2147483647 w 3888"/>
              <a:gd name="T5" fmla="*/ 2147483647 h 944"/>
              <a:gd name="T6" fmla="*/ 2147483647 w 3888"/>
              <a:gd name="T7" fmla="*/ 2147483647 h 944"/>
              <a:gd name="T8" fmla="*/ 2147483647 w 3888"/>
              <a:gd name="T9" fmla="*/ 2147483647 h 944"/>
              <a:gd name="T10" fmla="*/ 2147483647 w 3888"/>
              <a:gd name="T11" fmla="*/ 2147483647 h 944"/>
              <a:gd name="T12" fmla="*/ 2147483647 w 3888"/>
              <a:gd name="T13" fmla="*/ 2147483647 h 944"/>
              <a:gd name="T14" fmla="*/ 2147483647 w 3888"/>
              <a:gd name="T15" fmla="*/ 2147483647 h 944"/>
              <a:gd name="T16" fmla="*/ 2147483647 w 3888"/>
              <a:gd name="T17" fmla="*/ 2147483647 h 944"/>
              <a:gd name="T18" fmla="*/ 2147483647 w 3888"/>
              <a:gd name="T19" fmla="*/ 2147483647 h 944"/>
              <a:gd name="T20" fmla="*/ 2147483647 w 3888"/>
              <a:gd name="T21" fmla="*/ 2147483647 h 9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88" h="944">
                <a:moveTo>
                  <a:pt x="0" y="8"/>
                </a:moveTo>
                <a:cubicBezTo>
                  <a:pt x="148" y="4"/>
                  <a:pt x="296" y="0"/>
                  <a:pt x="432" y="8"/>
                </a:cubicBezTo>
                <a:cubicBezTo>
                  <a:pt x="568" y="16"/>
                  <a:pt x="696" y="32"/>
                  <a:pt x="816" y="56"/>
                </a:cubicBezTo>
                <a:cubicBezTo>
                  <a:pt x="936" y="80"/>
                  <a:pt x="1040" y="112"/>
                  <a:pt x="1152" y="152"/>
                </a:cubicBezTo>
                <a:cubicBezTo>
                  <a:pt x="1264" y="192"/>
                  <a:pt x="1392" y="248"/>
                  <a:pt x="1488" y="296"/>
                </a:cubicBezTo>
                <a:cubicBezTo>
                  <a:pt x="1584" y="344"/>
                  <a:pt x="1592" y="360"/>
                  <a:pt x="1728" y="440"/>
                </a:cubicBezTo>
                <a:cubicBezTo>
                  <a:pt x="1864" y="520"/>
                  <a:pt x="2152" y="696"/>
                  <a:pt x="2304" y="776"/>
                </a:cubicBezTo>
                <a:cubicBezTo>
                  <a:pt x="2456" y="856"/>
                  <a:pt x="2520" y="896"/>
                  <a:pt x="2640" y="920"/>
                </a:cubicBezTo>
                <a:cubicBezTo>
                  <a:pt x="2760" y="944"/>
                  <a:pt x="2904" y="936"/>
                  <a:pt x="3024" y="920"/>
                </a:cubicBezTo>
                <a:cubicBezTo>
                  <a:pt x="3144" y="904"/>
                  <a:pt x="3216" y="904"/>
                  <a:pt x="3360" y="824"/>
                </a:cubicBezTo>
                <a:cubicBezTo>
                  <a:pt x="3504" y="744"/>
                  <a:pt x="3776" y="536"/>
                  <a:pt x="3888" y="44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2230" name="AutoShape 6"/>
          <p:cNvSpPr>
            <a:spLocks noChangeAspect="1" noChangeArrowheads="1"/>
          </p:cNvSpPr>
          <p:nvPr/>
        </p:nvSpPr>
        <p:spPr bwMode="auto">
          <a:xfrm>
            <a:off x="1700213" y="4419600"/>
            <a:ext cx="152400" cy="152400"/>
          </a:xfrm>
          <a:custGeom>
            <a:avLst/>
            <a:gdLst>
              <a:gd name="T0" fmla="*/ 188833753 w 21600"/>
              <a:gd name="T1" fmla="*/ 0 h 21600"/>
              <a:gd name="T2" fmla="*/ 55304598 w 21600"/>
              <a:gd name="T3" fmla="*/ 55304598 h 21600"/>
              <a:gd name="T4" fmla="*/ 0 w 21600"/>
              <a:gd name="T5" fmla="*/ 188833753 h 21600"/>
              <a:gd name="T6" fmla="*/ 55304598 w 21600"/>
              <a:gd name="T7" fmla="*/ 322363204 h 21600"/>
              <a:gd name="T8" fmla="*/ 188833753 w 21600"/>
              <a:gd name="T9" fmla="*/ 377667802 h 21600"/>
              <a:gd name="T10" fmla="*/ 322363204 w 21600"/>
              <a:gd name="T11" fmla="*/ 322363204 h 21600"/>
              <a:gd name="T12" fmla="*/ 377667802 w 21600"/>
              <a:gd name="T13" fmla="*/ 188833753 h 21600"/>
              <a:gd name="T14" fmla="*/ 322363204 w 21600"/>
              <a:gd name="T15" fmla="*/ 55304598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2231" name="AutoShape 7"/>
          <p:cNvSpPr>
            <a:spLocks noChangeAspect="1" noChangeArrowheads="1"/>
          </p:cNvSpPr>
          <p:nvPr/>
        </p:nvSpPr>
        <p:spPr bwMode="auto">
          <a:xfrm>
            <a:off x="4419600" y="4773613"/>
            <a:ext cx="152400" cy="152400"/>
          </a:xfrm>
          <a:custGeom>
            <a:avLst/>
            <a:gdLst>
              <a:gd name="T0" fmla="*/ 188833753 w 21600"/>
              <a:gd name="T1" fmla="*/ 0 h 21600"/>
              <a:gd name="T2" fmla="*/ 55304598 w 21600"/>
              <a:gd name="T3" fmla="*/ 55304598 h 21600"/>
              <a:gd name="T4" fmla="*/ 0 w 21600"/>
              <a:gd name="T5" fmla="*/ 188833753 h 21600"/>
              <a:gd name="T6" fmla="*/ 55304598 w 21600"/>
              <a:gd name="T7" fmla="*/ 322363204 h 21600"/>
              <a:gd name="T8" fmla="*/ 188833753 w 21600"/>
              <a:gd name="T9" fmla="*/ 377667802 h 21600"/>
              <a:gd name="T10" fmla="*/ 322363204 w 21600"/>
              <a:gd name="T11" fmla="*/ 322363204 h 21600"/>
              <a:gd name="T12" fmla="*/ 377667802 w 21600"/>
              <a:gd name="T13" fmla="*/ 188833753 h 21600"/>
              <a:gd name="T14" fmla="*/ 322363204 w 21600"/>
              <a:gd name="T15" fmla="*/ 55304598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5400" y="10800"/>
                </a:moveTo>
                <a:cubicBezTo>
                  <a:pt x="5400" y="13782"/>
                  <a:pt x="7818" y="16200"/>
                  <a:pt x="10800" y="16200"/>
                </a:cubicBezTo>
                <a:cubicBezTo>
                  <a:pt x="13782" y="16200"/>
                  <a:pt x="16200" y="13782"/>
                  <a:pt x="16200" y="10800"/>
                </a:cubicBezTo>
                <a:cubicBezTo>
                  <a:pt x="16200" y="7818"/>
                  <a:pt x="13782" y="5400"/>
                  <a:pt x="10800" y="5400"/>
                </a:cubicBezTo>
                <a:cubicBezTo>
                  <a:pt x="7818" y="5400"/>
                  <a:pt x="5400" y="7818"/>
                  <a:pt x="5400" y="10800"/>
                </a:cubicBezTo>
                <a:close/>
              </a:path>
            </a:pathLst>
          </a:cu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2232" name="AutoShape 8"/>
          <p:cNvSpPr>
            <a:spLocks noChangeArrowheads="1"/>
          </p:cNvSpPr>
          <p:nvPr/>
        </p:nvSpPr>
        <p:spPr bwMode="auto">
          <a:xfrm rot="1183158">
            <a:off x="1954213" y="4460875"/>
            <a:ext cx="328612" cy="169863"/>
          </a:xfrm>
          <a:prstGeom prst="rightArrow">
            <a:avLst>
              <a:gd name="adj1" fmla="val 50000"/>
              <a:gd name="adj2" fmla="val 48364"/>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2233" name="AutoShape 9"/>
          <p:cNvSpPr>
            <a:spLocks noChangeArrowheads="1"/>
          </p:cNvSpPr>
          <p:nvPr/>
        </p:nvSpPr>
        <p:spPr bwMode="auto">
          <a:xfrm rot="19639058" flipH="1">
            <a:off x="4073525" y="4926013"/>
            <a:ext cx="330200" cy="169862"/>
          </a:xfrm>
          <a:prstGeom prst="rightArrow">
            <a:avLst>
              <a:gd name="adj1" fmla="val 50000"/>
              <a:gd name="adj2" fmla="val 48598"/>
            </a:avLst>
          </a:prstGeom>
          <a:noFill/>
          <a:ln w="381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52234" name="Object 10"/>
          <p:cNvGraphicFramePr>
            <a:graphicFrameLocks noChangeAspect="1"/>
          </p:cNvGraphicFramePr>
          <p:nvPr/>
        </p:nvGraphicFramePr>
        <p:xfrm>
          <a:off x="4281488" y="5221288"/>
          <a:ext cx="290512" cy="341312"/>
        </p:xfrm>
        <a:graphic>
          <a:graphicData uri="http://schemas.openxmlformats.org/presentationml/2006/ole">
            <mc:AlternateContent xmlns:mc="http://schemas.openxmlformats.org/markup-compatibility/2006">
              <mc:Choice xmlns:v="urn:schemas-microsoft-com:vml" Requires="v">
                <p:oleObj name="Equation" r:id="rId2" imgW="139579" imgH="164957" progId="Equation.3">
                  <p:embed/>
                </p:oleObj>
              </mc:Choice>
              <mc:Fallback>
                <p:oleObj name="Equation" r:id="rId2" imgW="139579" imgH="164957" progId="Equation.3">
                  <p:embed/>
                  <p:pic>
                    <p:nvPicPr>
                      <p:cNvPr id="52234" name="Object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81488" y="5221288"/>
                        <a:ext cx="290512" cy="3413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2235" name="Freeform 11"/>
          <p:cNvSpPr>
            <a:spLocks/>
          </p:cNvSpPr>
          <p:nvPr/>
        </p:nvSpPr>
        <p:spPr bwMode="auto">
          <a:xfrm>
            <a:off x="4572000" y="4419600"/>
            <a:ext cx="685800" cy="533400"/>
          </a:xfrm>
          <a:custGeom>
            <a:avLst/>
            <a:gdLst>
              <a:gd name="T0" fmla="*/ 0 w 336"/>
              <a:gd name="T1" fmla="*/ 2147483647 h 288"/>
              <a:gd name="T2" fmla="*/ 2147483647 w 336"/>
              <a:gd name="T3" fmla="*/ 0 h 288"/>
              <a:gd name="T4" fmla="*/ 0 60000 65536"/>
              <a:gd name="T5" fmla="*/ 0 60000 65536"/>
            </a:gdLst>
            <a:ahLst/>
            <a:cxnLst>
              <a:cxn ang="T4">
                <a:pos x="T0" y="T1"/>
              </a:cxn>
              <a:cxn ang="T5">
                <a:pos x="T2" y="T3"/>
              </a:cxn>
            </a:cxnLst>
            <a:rect l="0" t="0" r="r" b="b"/>
            <a:pathLst>
              <a:path w="336" h="288">
                <a:moveTo>
                  <a:pt x="0" y="288"/>
                </a:moveTo>
                <a:cubicBezTo>
                  <a:pt x="0" y="288"/>
                  <a:pt x="168" y="144"/>
                  <a:pt x="336" y="0"/>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sz="2400">
              <a:solidFill>
                <a:srgbClr val="333399"/>
              </a:solidFill>
            </a:endParaRPr>
          </a:p>
        </p:txBody>
      </p:sp>
      <p:sp>
        <p:nvSpPr>
          <p:cNvPr id="52236" name="AutoShape 12" descr="50%"/>
          <p:cNvSpPr>
            <a:spLocks noChangeAspect="1" noChangeArrowheads="1"/>
          </p:cNvSpPr>
          <p:nvPr/>
        </p:nvSpPr>
        <p:spPr bwMode="auto">
          <a:xfrm rot="-2380727">
            <a:off x="4576763" y="4424363"/>
            <a:ext cx="503237" cy="249237"/>
          </a:xfrm>
          <a:prstGeom prst="rightArrow">
            <a:avLst>
              <a:gd name="adj1" fmla="val 50000"/>
              <a:gd name="adj2" fmla="val 50478"/>
            </a:avLst>
          </a:prstGeom>
          <a:pattFill prst="pct50">
            <a:fgClr>
              <a:srgbClr val="FF00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2237" name="AutoShape 13" descr="50%"/>
          <p:cNvSpPr>
            <a:spLocks noChangeAspect="1" noChangeArrowheads="1"/>
          </p:cNvSpPr>
          <p:nvPr/>
        </p:nvSpPr>
        <p:spPr bwMode="auto">
          <a:xfrm rot="-10591690">
            <a:off x="1143000" y="4267200"/>
            <a:ext cx="503238" cy="249238"/>
          </a:xfrm>
          <a:prstGeom prst="rightArrow">
            <a:avLst>
              <a:gd name="adj1" fmla="val 50000"/>
              <a:gd name="adj2" fmla="val 50478"/>
            </a:avLst>
          </a:prstGeom>
          <a:pattFill prst="pct50">
            <a:fgClr>
              <a:srgbClr val="FF0000"/>
            </a:fgClr>
            <a:bgClr>
              <a:schemeClr val="bg1"/>
            </a:bgClr>
          </a:patt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2238" name="Text Box 14"/>
          <p:cNvSpPr txBox="1">
            <a:spLocks noChangeArrowheads="1"/>
          </p:cNvSpPr>
          <p:nvPr/>
        </p:nvSpPr>
        <p:spPr bwMode="auto">
          <a:xfrm>
            <a:off x="304800" y="304800"/>
            <a:ext cx="7696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Learned from inflation: A slowly rolling (nearly) homogeneous scalar field can accelerate the universe</a:t>
            </a:r>
          </a:p>
        </p:txBody>
      </p:sp>
      <p:graphicFrame>
        <p:nvGraphicFramePr>
          <p:cNvPr id="52239" name="Object 15"/>
          <p:cNvGraphicFramePr>
            <a:graphicFrameLocks noChangeAspect="1"/>
          </p:cNvGraphicFramePr>
          <p:nvPr/>
        </p:nvGraphicFramePr>
        <p:xfrm>
          <a:off x="609600" y="1371600"/>
          <a:ext cx="1981200" cy="488950"/>
        </p:xfrm>
        <a:graphic>
          <a:graphicData uri="http://schemas.openxmlformats.org/presentationml/2006/ole">
            <mc:AlternateContent xmlns:mc="http://schemas.openxmlformats.org/markup-compatibility/2006">
              <mc:Choice xmlns:v="urn:schemas-microsoft-com:vml" Requires="v">
                <p:oleObj name="Equation" r:id="rId4" imgW="927100" imgH="228600" progId="Equation.DSMT4">
                  <p:embed/>
                </p:oleObj>
              </mc:Choice>
              <mc:Fallback>
                <p:oleObj name="Equation" r:id="rId4" imgW="927100" imgH="228600" progId="Equation.DSMT4">
                  <p:embed/>
                  <p:pic>
                    <p:nvPicPr>
                      <p:cNvPr id="52239" name="Object 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9600" y="1371600"/>
                        <a:ext cx="1981200" cy="488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2240" name="Object 16"/>
          <p:cNvGraphicFramePr>
            <a:graphicFrameLocks noChangeAspect="1"/>
          </p:cNvGraphicFramePr>
          <p:nvPr/>
        </p:nvGraphicFramePr>
        <p:xfrm>
          <a:off x="2438400" y="2286000"/>
          <a:ext cx="2081213" cy="898525"/>
        </p:xfrm>
        <a:graphic>
          <a:graphicData uri="http://schemas.openxmlformats.org/presentationml/2006/ole">
            <mc:AlternateContent xmlns:mc="http://schemas.openxmlformats.org/markup-compatibility/2006">
              <mc:Choice xmlns:v="urn:schemas-microsoft-com:vml" Requires="v">
                <p:oleObj name="Equation" r:id="rId6" imgW="1028254" imgH="444307" progId="Equation.DSMT4">
                  <p:embed/>
                </p:oleObj>
              </mc:Choice>
              <mc:Fallback>
                <p:oleObj name="Equation" r:id="rId6" imgW="1028254" imgH="444307" progId="Equation.DSMT4">
                  <p:embed/>
                  <p:pic>
                    <p:nvPicPr>
                      <p:cNvPr id="52240" name="Object 1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38400" y="2286000"/>
                        <a:ext cx="2081213" cy="898525"/>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2241" name="Rectangle 17"/>
          <p:cNvSpPr>
            <a:spLocks noChangeArrowheads="1"/>
          </p:cNvSpPr>
          <p:nvPr/>
        </p:nvSpPr>
        <p:spPr bwMode="auto">
          <a:xfrm>
            <a:off x="5334000" y="1447800"/>
            <a:ext cx="16097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r>
              <a:rPr lang="en-US" altLang="en-US" sz="2400">
                <a:solidFill>
                  <a:srgbClr val="333399"/>
                </a:solidFill>
              </a:rPr>
              <a:t>Dynamical</a:t>
            </a:r>
          </a:p>
        </p:txBody>
      </p:sp>
      <p:sp>
        <p:nvSpPr>
          <p:cNvPr id="52242" name="Oval 18"/>
          <p:cNvSpPr>
            <a:spLocks noChangeArrowheads="1"/>
          </p:cNvSpPr>
          <p:nvPr/>
        </p:nvSpPr>
        <p:spPr bwMode="auto">
          <a:xfrm>
            <a:off x="3962400" y="2133600"/>
            <a:ext cx="685800" cy="762000"/>
          </a:xfrm>
          <a:prstGeom prst="ellipse">
            <a:avLst/>
          </a:prstGeom>
          <a:noFill/>
          <a:ln w="3810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2243" name="Line 19"/>
          <p:cNvSpPr>
            <a:spLocks noChangeShapeType="1"/>
          </p:cNvSpPr>
          <p:nvPr/>
        </p:nvSpPr>
        <p:spPr bwMode="auto">
          <a:xfrm>
            <a:off x="4648200" y="2514600"/>
            <a:ext cx="1371600" cy="0"/>
          </a:xfrm>
          <a:prstGeom prst="line">
            <a:avLst/>
          </a:prstGeom>
          <a:noFill/>
          <a:ln w="2857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pPr>
            <a:endParaRPr lang="en-US" sz="2400">
              <a:solidFill>
                <a:srgbClr val="333399"/>
              </a:solidFill>
            </a:endParaRPr>
          </a:p>
        </p:txBody>
      </p:sp>
      <p:graphicFrame>
        <p:nvGraphicFramePr>
          <p:cNvPr id="52244" name="Object 20"/>
          <p:cNvGraphicFramePr>
            <a:graphicFrameLocks noChangeAspect="1"/>
          </p:cNvGraphicFramePr>
          <p:nvPr/>
        </p:nvGraphicFramePr>
        <p:xfrm>
          <a:off x="6096000" y="2133600"/>
          <a:ext cx="806450" cy="593725"/>
        </p:xfrm>
        <a:graphic>
          <a:graphicData uri="http://schemas.openxmlformats.org/presentationml/2006/ole">
            <mc:AlternateContent xmlns:mc="http://schemas.openxmlformats.org/markup-compatibility/2006">
              <mc:Choice xmlns:v="urn:schemas-microsoft-com:vml" Requires="v">
                <p:oleObj name="Equation" r:id="rId8" imgW="241091" imgH="177646" progId="Equation.DSMT4">
                  <p:embed/>
                </p:oleObj>
              </mc:Choice>
              <mc:Fallback>
                <p:oleObj name="Equation" r:id="rId8" imgW="241091" imgH="177646" progId="Equation.DSMT4">
                  <p:embed/>
                  <p:pic>
                    <p:nvPicPr>
                      <p:cNvPr id="52244" name="Object 2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096000" y="2133600"/>
                        <a:ext cx="806450" cy="593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2245" name="Rectangle 21"/>
          <p:cNvSpPr>
            <a:spLocks noChangeArrowheads="1"/>
          </p:cNvSpPr>
          <p:nvPr/>
        </p:nvSpPr>
        <p:spPr bwMode="auto">
          <a:xfrm>
            <a:off x="3505200" y="1219200"/>
            <a:ext cx="3962400" cy="1981200"/>
          </a:xfrm>
          <a:prstGeom prst="rect">
            <a:avLst/>
          </a:prstGeom>
          <a:noFill/>
          <a:ln w="762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2246" name="Text Box 22"/>
          <p:cNvSpPr txBox="1">
            <a:spLocks noChangeArrowheads="1"/>
          </p:cNvSpPr>
          <p:nvPr/>
        </p:nvSpPr>
        <p:spPr bwMode="auto">
          <a:xfrm>
            <a:off x="304800" y="5943600"/>
            <a:ext cx="8534400" cy="4667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Rolling scalar field dark energy is called “quintessence”</a:t>
            </a:r>
          </a:p>
        </p:txBody>
      </p:sp>
      <p:sp>
        <p:nvSpPr>
          <p:cNvPr id="2" name="Date Placeholder 1"/>
          <p:cNvSpPr>
            <a:spLocks noGrp="1"/>
          </p:cNvSpPr>
          <p:nvPr>
            <p:ph type="dt" sz="half" idx="10"/>
          </p:nvPr>
        </p:nvSpPr>
        <p:spPr/>
        <p:txBody>
          <a:bodyPr/>
          <a:lstStyle/>
          <a:p>
            <a:pPr>
              <a:defRPr/>
            </a:pPr>
            <a:fld id="{7FC9FAC9-C938-4973-AB81-E36CE96F3D8C}"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92</a:t>
            </a:fld>
            <a:endParaRPr lang="en-US">
              <a:solidFill>
                <a:srgbClr val="000000"/>
              </a:solidFill>
            </a:endParaRPr>
          </a:p>
        </p:txBody>
      </p:sp>
    </p:spTree>
    <p:extLst>
      <p:ext uri="{BB962C8B-B14F-4D97-AF65-F5344CB8AC3E}">
        <p14:creationId xmlns:p14="http://schemas.microsoft.com/office/powerpoint/2010/main" val="2276700895"/>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2"/>
          <p:cNvSpPr txBox="1">
            <a:spLocks noChangeArrowheads="1"/>
          </p:cNvSpPr>
          <p:nvPr/>
        </p:nvSpPr>
        <p:spPr bwMode="auto">
          <a:xfrm>
            <a:off x="381000" y="457200"/>
            <a:ext cx="7696200" cy="3195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Some quintessence potentials</a:t>
            </a:r>
          </a:p>
          <a:p>
            <a:pPr eaLnBrk="0" fontAlgn="base" hangingPunct="0">
              <a:spcBef>
                <a:spcPct val="50000"/>
              </a:spcBef>
              <a:spcAft>
                <a:spcPct val="0"/>
              </a:spcAft>
              <a:buFontTx/>
              <a:buNone/>
            </a:pPr>
            <a:r>
              <a:rPr lang="en-US" altLang="en-US" sz="2400">
                <a:solidFill>
                  <a:srgbClr val="333399"/>
                </a:solidFill>
              </a:rPr>
              <a:t>Exponential (Wetterich, Peebles &amp; Ratra)</a:t>
            </a: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r>
              <a:rPr lang="en-US" altLang="en-US" sz="2400">
                <a:solidFill>
                  <a:srgbClr val="333399"/>
                </a:solidFill>
              </a:rPr>
              <a:t>PNGB aka Axion</a:t>
            </a:r>
            <a:r>
              <a:rPr lang="en-US" altLang="en-US" sz="2400">
                <a:solidFill>
                  <a:srgbClr val="0033CC"/>
                </a:solidFill>
              </a:rPr>
              <a:t> </a:t>
            </a:r>
            <a:r>
              <a:rPr lang="en-US" altLang="en-US" sz="2400">
                <a:solidFill>
                  <a:srgbClr val="333399"/>
                </a:solidFill>
              </a:rPr>
              <a:t>(Frieman et al) </a:t>
            </a: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r>
              <a:rPr lang="en-US" altLang="en-US" sz="2400">
                <a:solidFill>
                  <a:srgbClr val="333399"/>
                </a:solidFill>
              </a:rPr>
              <a:t>Exponential with prefactor (AA &amp; Skordis)</a:t>
            </a:r>
          </a:p>
        </p:txBody>
      </p:sp>
      <p:sp>
        <p:nvSpPr>
          <p:cNvPr id="53251" name="Rectangle 3"/>
          <p:cNvSpPr>
            <a:spLocks noChangeArrowheads="1"/>
          </p:cNvSpPr>
          <p:nvPr/>
        </p:nvSpPr>
        <p:spPr bwMode="auto">
          <a:xfrm>
            <a:off x="0" y="33099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3252" name="Rectangle 4"/>
          <p:cNvSpPr>
            <a:spLocks noChangeArrowheads="1"/>
          </p:cNvSpPr>
          <p:nvPr/>
        </p:nvSpPr>
        <p:spPr bwMode="auto">
          <a:xfrm>
            <a:off x="0" y="33147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3253" name="Rectangle 5"/>
          <p:cNvSpPr>
            <a:spLocks noChangeArrowheads="1"/>
          </p:cNvSpPr>
          <p:nvPr/>
        </p:nvSpPr>
        <p:spPr bwMode="auto">
          <a:xfrm>
            <a:off x="0" y="326231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sp>
        <p:nvSpPr>
          <p:cNvPr id="53254" name="Text Box 6"/>
          <p:cNvSpPr txBox="1">
            <a:spLocks noChangeArrowheads="1"/>
          </p:cNvSpPr>
          <p:nvPr/>
        </p:nvSpPr>
        <p:spPr bwMode="auto">
          <a:xfrm>
            <a:off x="381000" y="4648200"/>
            <a:ext cx="822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Inverse Power Law (Ratra &amp; Peebles, Steinhardt et al)</a:t>
            </a:r>
          </a:p>
        </p:txBody>
      </p:sp>
      <p:sp>
        <p:nvSpPr>
          <p:cNvPr id="2" name="Date Placeholder 1"/>
          <p:cNvSpPr>
            <a:spLocks noGrp="1"/>
          </p:cNvSpPr>
          <p:nvPr>
            <p:ph type="dt" sz="half" idx="10"/>
          </p:nvPr>
        </p:nvSpPr>
        <p:spPr/>
        <p:txBody>
          <a:bodyPr/>
          <a:lstStyle/>
          <a:p>
            <a:pPr>
              <a:defRPr/>
            </a:pPr>
            <a:fld id="{F4DA88BB-9370-4FA9-95E5-161812EF8652}"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93</a:t>
            </a:fld>
            <a:endParaRPr lang="en-US">
              <a:solidFill>
                <a:srgbClr val="000000"/>
              </a:solidFill>
            </a:endParaRPr>
          </a:p>
        </p:txBody>
      </p:sp>
    </p:spTree>
    <p:extLst>
      <p:ext uri="{BB962C8B-B14F-4D97-AF65-F5344CB8AC3E}">
        <p14:creationId xmlns:p14="http://schemas.microsoft.com/office/powerpoint/2010/main" val="137194136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nvSpPr>
        <p:spPr bwMode="auto">
          <a:xfrm>
            <a:off x="381000" y="457200"/>
            <a:ext cx="7696200" cy="3195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Some quintessence potentials</a:t>
            </a:r>
          </a:p>
          <a:p>
            <a:pPr eaLnBrk="0" fontAlgn="base" hangingPunct="0">
              <a:spcBef>
                <a:spcPct val="50000"/>
              </a:spcBef>
              <a:spcAft>
                <a:spcPct val="0"/>
              </a:spcAft>
              <a:buFontTx/>
              <a:buNone/>
            </a:pPr>
            <a:r>
              <a:rPr lang="en-US" altLang="en-US" sz="2400">
                <a:solidFill>
                  <a:srgbClr val="333399"/>
                </a:solidFill>
              </a:rPr>
              <a:t>Exponential (Wetterich, Peebles &amp; Ratra)</a:t>
            </a: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r>
              <a:rPr lang="en-US" altLang="en-US" sz="2400">
                <a:solidFill>
                  <a:srgbClr val="333399"/>
                </a:solidFill>
              </a:rPr>
              <a:t>PNGB aka Axion (Frieman et al) </a:t>
            </a: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r>
              <a:rPr lang="en-US" altLang="en-US" sz="2400">
                <a:solidFill>
                  <a:srgbClr val="333399"/>
                </a:solidFill>
              </a:rPr>
              <a:t>Exponential with prefactor (AA &amp; Skordis)</a:t>
            </a:r>
          </a:p>
        </p:txBody>
      </p:sp>
      <p:sp>
        <p:nvSpPr>
          <p:cNvPr id="54275" name="Rectangle 3"/>
          <p:cNvSpPr>
            <a:spLocks noChangeArrowheads="1"/>
          </p:cNvSpPr>
          <p:nvPr/>
        </p:nvSpPr>
        <p:spPr bwMode="auto">
          <a:xfrm>
            <a:off x="0" y="33099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54276" name="Object 4"/>
          <p:cNvGraphicFramePr>
            <a:graphicFrameLocks noChangeAspect="1"/>
          </p:cNvGraphicFramePr>
          <p:nvPr/>
        </p:nvGraphicFramePr>
        <p:xfrm>
          <a:off x="2362200" y="1524000"/>
          <a:ext cx="1828800" cy="501650"/>
        </p:xfrm>
        <a:graphic>
          <a:graphicData uri="http://schemas.openxmlformats.org/presentationml/2006/ole">
            <mc:AlternateContent xmlns:mc="http://schemas.openxmlformats.org/markup-compatibility/2006">
              <mc:Choice xmlns:v="urn:schemas-microsoft-com:vml" Requires="v">
                <p:oleObj name="Equation" r:id="rId2" imgW="863225" imgH="241195" progId="Equation.DSMT4">
                  <p:embed/>
                </p:oleObj>
              </mc:Choice>
              <mc:Fallback>
                <p:oleObj name="Equation" r:id="rId2" imgW="863225" imgH="241195" progId="Equation.DSMT4">
                  <p:embed/>
                  <p:pic>
                    <p:nvPicPr>
                      <p:cNvPr id="54276"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2200" y="1524000"/>
                        <a:ext cx="1828800" cy="50165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4277" name="Rectangle 5"/>
          <p:cNvSpPr>
            <a:spLocks noChangeArrowheads="1"/>
          </p:cNvSpPr>
          <p:nvPr/>
        </p:nvSpPr>
        <p:spPr bwMode="auto">
          <a:xfrm>
            <a:off x="0" y="33147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54278" name="Object 6"/>
          <p:cNvGraphicFramePr>
            <a:graphicFrameLocks noChangeAspect="1"/>
          </p:cNvGraphicFramePr>
          <p:nvPr/>
        </p:nvGraphicFramePr>
        <p:xfrm>
          <a:off x="1524000" y="2582863"/>
          <a:ext cx="3581400" cy="541337"/>
        </p:xfrm>
        <a:graphic>
          <a:graphicData uri="http://schemas.openxmlformats.org/presentationml/2006/ole">
            <mc:AlternateContent xmlns:mc="http://schemas.openxmlformats.org/markup-compatibility/2006">
              <mc:Choice xmlns:v="urn:schemas-microsoft-com:vml" Requires="v">
                <p:oleObj name="Equation" r:id="rId4" imgW="1511300" imgH="228600" progId="Equation.DSMT4">
                  <p:embed/>
                </p:oleObj>
              </mc:Choice>
              <mc:Fallback>
                <p:oleObj name="Equation" r:id="rId4" imgW="1511300" imgH="228600" progId="Equation.DSMT4">
                  <p:embed/>
                  <p:pic>
                    <p:nvPicPr>
                      <p:cNvPr id="54278"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2582863"/>
                        <a:ext cx="3581400" cy="54133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4279" name="Rectangle 7"/>
          <p:cNvSpPr>
            <a:spLocks noChangeArrowheads="1"/>
          </p:cNvSpPr>
          <p:nvPr/>
        </p:nvSpPr>
        <p:spPr bwMode="auto">
          <a:xfrm>
            <a:off x="0" y="326231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54280" name="Object 8"/>
          <p:cNvGraphicFramePr>
            <a:graphicFrameLocks noChangeAspect="1"/>
          </p:cNvGraphicFramePr>
          <p:nvPr/>
        </p:nvGraphicFramePr>
        <p:xfrm>
          <a:off x="2362200" y="3714750"/>
          <a:ext cx="3733800" cy="657225"/>
        </p:xfrm>
        <a:graphic>
          <a:graphicData uri="http://schemas.openxmlformats.org/presentationml/2006/ole">
            <mc:AlternateContent xmlns:mc="http://schemas.openxmlformats.org/markup-compatibility/2006">
              <mc:Choice xmlns:v="urn:schemas-microsoft-com:vml" Requires="v">
                <p:oleObj name="Equation" r:id="rId6" imgW="1892300" imgH="330200" progId="Equation.DSMT4">
                  <p:embed/>
                </p:oleObj>
              </mc:Choice>
              <mc:Fallback>
                <p:oleObj name="Equation" r:id="rId6" imgW="1892300" imgH="330200" progId="Equation.DSMT4">
                  <p:embed/>
                  <p:pic>
                    <p:nvPicPr>
                      <p:cNvPr id="54280"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62200" y="3714750"/>
                        <a:ext cx="3733800" cy="657225"/>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4281" name="Object 9"/>
          <p:cNvGraphicFramePr>
            <a:graphicFrameLocks noChangeAspect="1"/>
          </p:cNvGraphicFramePr>
          <p:nvPr/>
        </p:nvGraphicFramePr>
        <p:xfrm>
          <a:off x="2705100" y="5110163"/>
          <a:ext cx="1979613" cy="985837"/>
        </p:xfrm>
        <a:graphic>
          <a:graphicData uri="http://schemas.openxmlformats.org/presentationml/2006/ole">
            <mc:AlternateContent xmlns:mc="http://schemas.openxmlformats.org/markup-compatibility/2006">
              <mc:Choice xmlns:v="urn:schemas-microsoft-com:vml" Requires="v">
                <p:oleObj name="Equation" r:id="rId8" imgW="1002865" imgH="495085" progId="Equation.DSMT4">
                  <p:embed/>
                </p:oleObj>
              </mc:Choice>
              <mc:Fallback>
                <p:oleObj name="Equation" r:id="rId8" imgW="1002865" imgH="495085" progId="Equation.DSMT4">
                  <p:embed/>
                  <p:pic>
                    <p:nvPicPr>
                      <p:cNvPr id="54281" name="Object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05100" y="5110163"/>
                        <a:ext cx="1979613" cy="98583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4282" name="Text Box 10"/>
          <p:cNvSpPr txBox="1">
            <a:spLocks noChangeArrowheads="1"/>
          </p:cNvSpPr>
          <p:nvPr/>
        </p:nvSpPr>
        <p:spPr bwMode="auto">
          <a:xfrm>
            <a:off x="381000" y="4648200"/>
            <a:ext cx="822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Inverse Power Law (Ratra &amp; Peebles, Steinhardt et al)</a:t>
            </a:r>
          </a:p>
        </p:txBody>
      </p:sp>
      <p:sp>
        <p:nvSpPr>
          <p:cNvPr id="2" name="Date Placeholder 1"/>
          <p:cNvSpPr>
            <a:spLocks noGrp="1"/>
          </p:cNvSpPr>
          <p:nvPr>
            <p:ph type="dt" sz="half" idx="10"/>
          </p:nvPr>
        </p:nvSpPr>
        <p:spPr/>
        <p:txBody>
          <a:bodyPr/>
          <a:lstStyle/>
          <a:p>
            <a:pPr>
              <a:defRPr/>
            </a:pPr>
            <a:fld id="{D502C785-55DB-4DDE-9402-421835F34F14}"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94</a:t>
            </a:fld>
            <a:endParaRPr lang="en-US">
              <a:solidFill>
                <a:srgbClr val="000000"/>
              </a:solidFill>
            </a:endParaRPr>
          </a:p>
        </p:txBody>
      </p:sp>
    </p:spTree>
    <p:extLst>
      <p:ext uri="{BB962C8B-B14F-4D97-AF65-F5344CB8AC3E}">
        <p14:creationId xmlns:p14="http://schemas.microsoft.com/office/powerpoint/2010/main" val="28210819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2"/>
          <p:cNvSpPr txBox="1">
            <a:spLocks noChangeArrowheads="1"/>
          </p:cNvSpPr>
          <p:nvPr/>
        </p:nvSpPr>
        <p:spPr bwMode="auto">
          <a:xfrm>
            <a:off x="381000" y="457200"/>
            <a:ext cx="7696200" cy="3195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The potentials</a:t>
            </a:r>
          </a:p>
          <a:p>
            <a:pPr eaLnBrk="0" fontAlgn="base" hangingPunct="0">
              <a:spcBef>
                <a:spcPct val="50000"/>
              </a:spcBef>
              <a:spcAft>
                <a:spcPct val="0"/>
              </a:spcAft>
              <a:buFontTx/>
              <a:buNone/>
            </a:pPr>
            <a:r>
              <a:rPr lang="en-US" altLang="en-US" sz="2400">
                <a:solidFill>
                  <a:srgbClr val="333399"/>
                </a:solidFill>
              </a:rPr>
              <a:t>Exponential (Wetterich, Peebles &amp; Ratra)</a:t>
            </a: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r>
              <a:rPr lang="en-US" altLang="en-US" sz="2400">
                <a:solidFill>
                  <a:srgbClr val="333399"/>
                </a:solidFill>
              </a:rPr>
              <a:t>PNGB aka Axion (Frieman et al) </a:t>
            </a:r>
          </a:p>
          <a:p>
            <a:pPr eaLnBrk="0" fontAlgn="base" hangingPunct="0">
              <a:spcBef>
                <a:spcPct val="50000"/>
              </a:spcBef>
              <a:spcAft>
                <a:spcPct val="0"/>
              </a:spcAft>
              <a:buFontTx/>
              <a:buNone/>
            </a:pPr>
            <a:endParaRPr lang="en-US" altLang="en-US" sz="2400">
              <a:solidFill>
                <a:srgbClr val="333399"/>
              </a:solidFill>
            </a:endParaRPr>
          </a:p>
          <a:p>
            <a:pPr eaLnBrk="0" fontAlgn="base" hangingPunct="0">
              <a:spcBef>
                <a:spcPct val="50000"/>
              </a:spcBef>
              <a:spcAft>
                <a:spcPct val="0"/>
              </a:spcAft>
              <a:buFontTx/>
              <a:buNone/>
            </a:pPr>
            <a:r>
              <a:rPr lang="en-US" altLang="en-US" sz="2400">
                <a:solidFill>
                  <a:srgbClr val="333399"/>
                </a:solidFill>
              </a:rPr>
              <a:t>Exponential with prefactor (AA &amp; Skordis)</a:t>
            </a:r>
          </a:p>
        </p:txBody>
      </p:sp>
      <p:sp>
        <p:nvSpPr>
          <p:cNvPr id="55299" name="Rectangle 3"/>
          <p:cNvSpPr>
            <a:spLocks noChangeArrowheads="1"/>
          </p:cNvSpPr>
          <p:nvPr/>
        </p:nvSpPr>
        <p:spPr bwMode="auto">
          <a:xfrm>
            <a:off x="0" y="33099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55300" name="Object 4"/>
          <p:cNvGraphicFramePr>
            <a:graphicFrameLocks noChangeAspect="1"/>
          </p:cNvGraphicFramePr>
          <p:nvPr/>
        </p:nvGraphicFramePr>
        <p:xfrm>
          <a:off x="2362200" y="1524000"/>
          <a:ext cx="1828800" cy="501650"/>
        </p:xfrm>
        <a:graphic>
          <a:graphicData uri="http://schemas.openxmlformats.org/presentationml/2006/ole">
            <mc:AlternateContent xmlns:mc="http://schemas.openxmlformats.org/markup-compatibility/2006">
              <mc:Choice xmlns:v="urn:schemas-microsoft-com:vml" Requires="v">
                <p:oleObj name="Equation" r:id="rId2" imgW="863225" imgH="241195" progId="Equation.DSMT4">
                  <p:embed/>
                </p:oleObj>
              </mc:Choice>
              <mc:Fallback>
                <p:oleObj name="Equation" r:id="rId2" imgW="863225" imgH="241195" progId="Equation.DSMT4">
                  <p:embed/>
                  <p:pic>
                    <p:nvPicPr>
                      <p:cNvPr id="55300"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2200" y="1524000"/>
                        <a:ext cx="1828800" cy="50165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5301" name="Rectangle 5"/>
          <p:cNvSpPr>
            <a:spLocks noChangeArrowheads="1"/>
          </p:cNvSpPr>
          <p:nvPr/>
        </p:nvSpPr>
        <p:spPr bwMode="auto">
          <a:xfrm>
            <a:off x="0" y="33147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55302" name="Object 6"/>
          <p:cNvGraphicFramePr>
            <a:graphicFrameLocks noChangeAspect="1"/>
          </p:cNvGraphicFramePr>
          <p:nvPr/>
        </p:nvGraphicFramePr>
        <p:xfrm>
          <a:off x="1524000" y="2582863"/>
          <a:ext cx="3581400" cy="541337"/>
        </p:xfrm>
        <a:graphic>
          <a:graphicData uri="http://schemas.openxmlformats.org/presentationml/2006/ole">
            <mc:AlternateContent xmlns:mc="http://schemas.openxmlformats.org/markup-compatibility/2006">
              <mc:Choice xmlns:v="urn:schemas-microsoft-com:vml" Requires="v">
                <p:oleObj name="Equation" r:id="rId4" imgW="1511300" imgH="228600" progId="Equation.DSMT4">
                  <p:embed/>
                </p:oleObj>
              </mc:Choice>
              <mc:Fallback>
                <p:oleObj name="Equation" r:id="rId4" imgW="1511300" imgH="228600" progId="Equation.DSMT4">
                  <p:embed/>
                  <p:pic>
                    <p:nvPicPr>
                      <p:cNvPr id="55302"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2582863"/>
                        <a:ext cx="3581400" cy="54133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5303" name="Rectangle 7"/>
          <p:cNvSpPr>
            <a:spLocks noChangeArrowheads="1"/>
          </p:cNvSpPr>
          <p:nvPr/>
        </p:nvSpPr>
        <p:spPr bwMode="auto">
          <a:xfrm>
            <a:off x="0" y="326231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0"/>
              </a:spcBef>
              <a:spcAft>
                <a:spcPct val="0"/>
              </a:spcAft>
              <a:buFontTx/>
              <a:buNone/>
            </a:pPr>
            <a:endParaRPr lang="en-US" altLang="en-US" sz="2400">
              <a:solidFill>
                <a:srgbClr val="333399"/>
              </a:solidFill>
            </a:endParaRPr>
          </a:p>
        </p:txBody>
      </p:sp>
      <p:graphicFrame>
        <p:nvGraphicFramePr>
          <p:cNvPr id="55304" name="Object 8"/>
          <p:cNvGraphicFramePr>
            <a:graphicFrameLocks noChangeAspect="1"/>
          </p:cNvGraphicFramePr>
          <p:nvPr/>
        </p:nvGraphicFramePr>
        <p:xfrm>
          <a:off x="2362200" y="3714750"/>
          <a:ext cx="3733800" cy="657225"/>
        </p:xfrm>
        <a:graphic>
          <a:graphicData uri="http://schemas.openxmlformats.org/presentationml/2006/ole">
            <mc:AlternateContent xmlns:mc="http://schemas.openxmlformats.org/markup-compatibility/2006">
              <mc:Choice xmlns:v="urn:schemas-microsoft-com:vml" Requires="v">
                <p:oleObj name="Equation" r:id="rId6" imgW="1892300" imgH="330200" progId="Equation.DSMT4">
                  <p:embed/>
                </p:oleObj>
              </mc:Choice>
              <mc:Fallback>
                <p:oleObj name="Equation" r:id="rId6" imgW="1892300" imgH="330200" progId="Equation.DSMT4">
                  <p:embed/>
                  <p:pic>
                    <p:nvPicPr>
                      <p:cNvPr id="55304"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62200" y="3714750"/>
                        <a:ext cx="3733800" cy="657225"/>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5305" name="Object 9"/>
          <p:cNvGraphicFramePr>
            <a:graphicFrameLocks noChangeAspect="1"/>
          </p:cNvGraphicFramePr>
          <p:nvPr/>
        </p:nvGraphicFramePr>
        <p:xfrm>
          <a:off x="2705100" y="5110163"/>
          <a:ext cx="1979613" cy="985837"/>
        </p:xfrm>
        <a:graphic>
          <a:graphicData uri="http://schemas.openxmlformats.org/presentationml/2006/ole">
            <mc:AlternateContent xmlns:mc="http://schemas.openxmlformats.org/markup-compatibility/2006">
              <mc:Choice xmlns:v="urn:schemas-microsoft-com:vml" Requires="v">
                <p:oleObj name="Equation" r:id="rId8" imgW="1002865" imgH="495085" progId="Equation.DSMT4">
                  <p:embed/>
                </p:oleObj>
              </mc:Choice>
              <mc:Fallback>
                <p:oleObj name="Equation" r:id="rId8" imgW="1002865" imgH="495085" progId="Equation.DSMT4">
                  <p:embed/>
                  <p:pic>
                    <p:nvPicPr>
                      <p:cNvPr id="55305" name="Object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05100" y="5110163"/>
                        <a:ext cx="1979613" cy="98583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5306" name="Text Box 10"/>
          <p:cNvSpPr txBox="1">
            <a:spLocks noChangeArrowheads="1"/>
          </p:cNvSpPr>
          <p:nvPr/>
        </p:nvSpPr>
        <p:spPr bwMode="auto">
          <a:xfrm>
            <a:off x="381000" y="4648200"/>
            <a:ext cx="822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Inverse Power Law (Ratra &amp; Peebles, Steinhardt et al)</a:t>
            </a:r>
          </a:p>
        </p:txBody>
      </p:sp>
      <p:sp>
        <p:nvSpPr>
          <p:cNvPr id="55307" name="Text Box 11"/>
          <p:cNvSpPr txBox="1">
            <a:spLocks noChangeArrowheads="1"/>
          </p:cNvSpPr>
          <p:nvPr/>
        </p:nvSpPr>
        <p:spPr bwMode="auto">
          <a:xfrm>
            <a:off x="6172200" y="304800"/>
            <a:ext cx="2590800" cy="1562100"/>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algn="ctr" fontAlgn="base">
              <a:spcBef>
                <a:spcPct val="50000"/>
              </a:spcBef>
              <a:spcAft>
                <a:spcPct val="0"/>
              </a:spcAft>
              <a:buFontTx/>
              <a:buNone/>
            </a:pPr>
            <a:r>
              <a:rPr lang="en-US" altLang="en-US" sz="2400">
                <a:solidFill>
                  <a:srgbClr val="FFFFFF"/>
                </a:solidFill>
              </a:rPr>
              <a:t>Stronger than average motivations &amp; interest </a:t>
            </a:r>
          </a:p>
        </p:txBody>
      </p:sp>
      <p:sp>
        <p:nvSpPr>
          <p:cNvPr id="2" name="Date Placeholder 1"/>
          <p:cNvSpPr>
            <a:spLocks noGrp="1"/>
          </p:cNvSpPr>
          <p:nvPr>
            <p:ph type="dt" sz="half" idx="10"/>
          </p:nvPr>
        </p:nvSpPr>
        <p:spPr/>
        <p:txBody>
          <a:bodyPr/>
          <a:lstStyle/>
          <a:p>
            <a:pPr>
              <a:defRPr/>
            </a:pPr>
            <a:fld id="{4BC481D3-48DC-4551-81DB-86CEA4D82BD2}"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95</a:t>
            </a:fld>
            <a:endParaRPr lang="en-US">
              <a:solidFill>
                <a:srgbClr val="000000"/>
              </a:solidFill>
            </a:endParaRPr>
          </a:p>
        </p:txBody>
      </p:sp>
    </p:spTree>
    <p:extLst>
      <p:ext uri="{BB962C8B-B14F-4D97-AF65-F5344CB8AC3E}">
        <p14:creationId xmlns:p14="http://schemas.microsoft.com/office/powerpoint/2010/main" val="245218922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685800"/>
            <a:ext cx="73152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p:cNvSpPr txBox="1"/>
          <p:nvPr/>
        </p:nvSpPr>
        <p:spPr>
          <a:xfrm>
            <a:off x="3048000" y="152400"/>
            <a:ext cx="3048000" cy="830263"/>
          </a:xfrm>
          <a:prstGeom prst="rect">
            <a:avLst/>
          </a:prstGeom>
        </p:spPr>
        <p:style>
          <a:lnRef idx="2">
            <a:schemeClr val="dk1"/>
          </a:lnRef>
          <a:fillRef idx="1">
            <a:schemeClr val="lt1"/>
          </a:fillRef>
          <a:effectRef idx="0">
            <a:schemeClr val="dk1"/>
          </a:effectRef>
          <a:fontRef idx="minor">
            <a:schemeClr val="dk1"/>
          </a:fontRef>
        </p:style>
        <p:txBody>
          <a:bodyPr>
            <a:spAutoFit/>
          </a:bodyPr>
          <a:lstStyle/>
          <a:p>
            <a:pPr>
              <a:defRPr/>
            </a:pPr>
            <a:r>
              <a:rPr lang="en-US" sz="2400" dirty="0">
                <a:solidFill>
                  <a:srgbClr val="000000"/>
                </a:solidFill>
              </a:rPr>
              <a:t>…they cover a variety of behavior.</a:t>
            </a:r>
          </a:p>
        </p:txBody>
      </p:sp>
      <p:sp>
        <p:nvSpPr>
          <p:cNvPr id="2" name="Date Placeholder 1"/>
          <p:cNvSpPr>
            <a:spLocks noGrp="1"/>
          </p:cNvSpPr>
          <p:nvPr>
            <p:ph type="dt" sz="half" idx="10"/>
          </p:nvPr>
        </p:nvSpPr>
        <p:spPr/>
        <p:txBody>
          <a:bodyPr/>
          <a:lstStyle/>
          <a:p>
            <a:pPr>
              <a:defRPr/>
            </a:pPr>
            <a:fld id="{188C0A42-8805-4AA9-9ABA-D2BFE33E45AB}"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5" name="Slide Number Placeholder 4"/>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96</a:t>
            </a:fld>
            <a:endParaRPr lang="en-US">
              <a:solidFill>
                <a:srgbClr val="000000"/>
              </a:solidFill>
            </a:endParaRPr>
          </a:p>
        </p:txBody>
      </p:sp>
      <p:sp>
        <p:nvSpPr>
          <p:cNvPr id="56324" name="Text Box 4"/>
          <p:cNvSpPr txBox="1">
            <a:spLocks noChangeArrowheads="1"/>
          </p:cNvSpPr>
          <p:nvPr/>
        </p:nvSpPr>
        <p:spPr bwMode="auto">
          <a:xfrm>
            <a:off x="2438400" y="6155977"/>
            <a:ext cx="4495800" cy="466725"/>
          </a:xfrm>
          <a:prstGeom prst="rect">
            <a:avLst/>
          </a:prstGeom>
          <a:solidFill>
            <a:schemeClr val="bg1"/>
          </a:solidFill>
          <a:ln w="9525">
            <a:solidFill>
              <a:srgbClr val="FF0000"/>
            </a:solidFill>
            <a:miter lim="800000"/>
            <a:headEnd/>
            <a:tailEnd/>
          </a:ln>
          <a:effec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i="1" dirty="0">
                <a:solidFill>
                  <a:srgbClr val="333399"/>
                </a:solidFill>
              </a:rPr>
              <a:t>a</a:t>
            </a:r>
            <a:r>
              <a:rPr lang="en-US" altLang="en-US" sz="2400" dirty="0">
                <a:solidFill>
                  <a:srgbClr val="333399"/>
                </a:solidFill>
              </a:rPr>
              <a:t> = “cosmic scale factor” </a:t>
            </a:r>
            <a:r>
              <a:rPr lang="en-US" altLang="en-US" sz="2400" dirty="0">
                <a:solidFill>
                  <a:srgbClr val="333399"/>
                </a:solidFill>
                <a:cs typeface="Arial" charset="0"/>
              </a:rPr>
              <a:t>≈ time</a:t>
            </a:r>
          </a:p>
        </p:txBody>
      </p:sp>
    </p:spTree>
    <p:extLst>
      <p:ext uri="{BB962C8B-B14F-4D97-AF65-F5344CB8AC3E}">
        <p14:creationId xmlns:p14="http://schemas.microsoft.com/office/powerpoint/2010/main" val="26575887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nvSpPr>
        <p:spPr bwMode="auto">
          <a:xfrm>
            <a:off x="685800" y="685800"/>
            <a:ext cx="457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Dark energy and the ego test</a:t>
            </a:r>
          </a:p>
        </p:txBody>
      </p:sp>
      <p:sp>
        <p:nvSpPr>
          <p:cNvPr id="2" name="Date Placeholder 1"/>
          <p:cNvSpPr>
            <a:spLocks noGrp="1"/>
          </p:cNvSpPr>
          <p:nvPr>
            <p:ph type="dt" sz="half" idx="10"/>
          </p:nvPr>
        </p:nvSpPr>
        <p:spPr/>
        <p:txBody>
          <a:bodyPr/>
          <a:lstStyle/>
          <a:p>
            <a:pPr>
              <a:defRPr/>
            </a:pPr>
            <a:fld id="{E3F96C9D-C9BE-40F7-9F98-436C10FEC5C5}"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97</a:t>
            </a:fld>
            <a:endParaRPr lang="en-US">
              <a:solidFill>
                <a:srgbClr val="000000"/>
              </a:solidFill>
            </a:endParaRPr>
          </a:p>
        </p:txBody>
      </p:sp>
    </p:spTree>
    <p:extLst>
      <p:ext uri="{BB962C8B-B14F-4D97-AF65-F5344CB8AC3E}">
        <p14:creationId xmlns:p14="http://schemas.microsoft.com/office/powerpoint/2010/main" val="237426982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E9BF20-686C-44B0-BB85-C3BA8C362C84}"/>
              </a:ext>
            </a:extLst>
          </p:cNvPr>
          <p:cNvSpPr>
            <a:spLocks noGrp="1"/>
          </p:cNvSpPr>
          <p:nvPr>
            <p:ph type="dt" sz="half" idx="10"/>
          </p:nvPr>
        </p:nvSpPr>
        <p:spPr/>
        <p:txBody>
          <a:bodyPr/>
          <a:lstStyle/>
          <a:p>
            <a:pPr>
              <a:defRPr/>
            </a:pPr>
            <a:fld id="{34624C42-7C37-4370-9F9E-B5A56BA592A0}" type="datetime1">
              <a:rPr lang="en-US" smtClean="0">
                <a:solidFill>
                  <a:srgbClr val="000000"/>
                </a:solidFill>
              </a:rPr>
              <a:t>5/16/2021</a:t>
            </a:fld>
            <a:endParaRPr lang="en-US">
              <a:solidFill>
                <a:srgbClr val="000000"/>
              </a:solidFill>
            </a:endParaRPr>
          </a:p>
        </p:txBody>
      </p:sp>
      <p:sp>
        <p:nvSpPr>
          <p:cNvPr id="3" name="Footer Placeholder 2">
            <a:extLst>
              <a:ext uri="{FF2B5EF4-FFF2-40B4-BE49-F238E27FC236}">
                <a16:creationId xmlns:a16="http://schemas.microsoft.com/office/drawing/2014/main" id="{E8C1DDAE-4013-4D27-A06C-EB9EB9467A6B}"/>
              </a:ext>
            </a:extLst>
          </p:cNvPr>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a:extLst>
              <a:ext uri="{FF2B5EF4-FFF2-40B4-BE49-F238E27FC236}">
                <a16:creationId xmlns:a16="http://schemas.microsoft.com/office/drawing/2014/main" id="{123C2BF9-6C2C-4597-AEAC-425874306D41}"/>
              </a:ext>
            </a:extLst>
          </p:cNvPr>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98</a:t>
            </a:fld>
            <a:endParaRPr lang="en-US">
              <a:solidFill>
                <a:srgbClr val="000000"/>
              </a:solidFill>
            </a:endParaRPr>
          </a:p>
        </p:txBody>
      </p:sp>
      <p:sp>
        <p:nvSpPr>
          <p:cNvPr id="5" name="Rectangle 4">
            <a:extLst>
              <a:ext uri="{FF2B5EF4-FFF2-40B4-BE49-F238E27FC236}">
                <a16:creationId xmlns:a16="http://schemas.microsoft.com/office/drawing/2014/main" id="{71466C20-712A-407E-929C-4FEF795329BC}"/>
              </a:ext>
            </a:extLst>
          </p:cNvPr>
          <p:cNvSpPr/>
          <p:nvPr/>
        </p:nvSpPr>
        <p:spPr bwMode="auto">
          <a:xfrm>
            <a:off x="762000" y="381000"/>
            <a:ext cx="7848600" cy="5105400"/>
          </a:xfrm>
          <a:prstGeom prst="rect">
            <a:avLst/>
          </a:prstGeom>
          <a:solidFill>
            <a:srgbClr val="00B05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en-US" sz="2400" b="0" i="0" u="none" strike="noStrike" cap="none" normalizeH="0" baseline="0" dirty="0">
                <a:ln>
                  <a:noFill/>
                </a:ln>
                <a:solidFill>
                  <a:schemeClr val="accent2"/>
                </a:solidFill>
                <a:effectLst/>
                <a:latin typeface="Arial" charset="0"/>
              </a:rPr>
              <a:t>This slides is to help find our way to the discussion of the AS model </a:t>
            </a:r>
            <a:r>
              <a:rPr kumimoji="0" lang="en-US" sz="2400" b="0" i="0" u="none" strike="noStrike" cap="none" normalizeH="0" baseline="0">
                <a:ln>
                  <a:noFill/>
                </a:ln>
                <a:solidFill>
                  <a:schemeClr val="accent2"/>
                </a:solidFill>
                <a:effectLst/>
                <a:latin typeface="Arial" charset="0"/>
              </a:rPr>
              <a:t>(relevant for HW 5)</a:t>
            </a:r>
          </a:p>
        </p:txBody>
      </p:sp>
    </p:spTree>
    <p:extLst>
      <p:ext uri="{BB962C8B-B14F-4D97-AF65-F5344CB8AC3E}">
        <p14:creationId xmlns:p14="http://schemas.microsoft.com/office/powerpoint/2010/main" val="268558202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nvSpPr>
        <p:spPr bwMode="auto">
          <a:xfrm>
            <a:off x="457200" y="381000"/>
            <a:ext cx="815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800">
                <a:solidFill>
                  <a:srgbClr val="333399"/>
                </a:solidFill>
              </a:rPr>
              <a:t>Specific ideas:  ii) A scalar field (“Quintessence”)</a:t>
            </a:r>
            <a:endParaRPr lang="en-US" altLang="en-US" sz="2400">
              <a:solidFill>
                <a:srgbClr val="333399"/>
              </a:solidFill>
            </a:endParaRPr>
          </a:p>
        </p:txBody>
      </p:sp>
      <p:sp>
        <p:nvSpPr>
          <p:cNvPr id="58371" name="Text Box 3"/>
          <p:cNvSpPr txBox="1">
            <a:spLocks noChangeArrowheads="1"/>
          </p:cNvSpPr>
          <p:nvPr/>
        </p:nvSpPr>
        <p:spPr bwMode="auto">
          <a:xfrm>
            <a:off x="914400" y="990600"/>
            <a:ext cx="7467600" cy="3925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Clr>
                <a:srgbClr val="FF0000"/>
              </a:buClr>
            </a:pPr>
            <a:r>
              <a:rPr lang="en-US" altLang="en-US" sz="2400" dirty="0">
                <a:solidFill>
                  <a:srgbClr val="333399"/>
                </a:solidFill>
              </a:rPr>
              <a:t> Illustration: Exponential with </a:t>
            </a:r>
            <a:r>
              <a:rPr lang="en-US" altLang="en-US" sz="2400" dirty="0" err="1">
                <a:solidFill>
                  <a:srgbClr val="333399"/>
                </a:solidFill>
              </a:rPr>
              <a:t>prefactor</a:t>
            </a:r>
            <a:r>
              <a:rPr lang="en-US" altLang="en-US" sz="2400" dirty="0">
                <a:solidFill>
                  <a:srgbClr val="333399"/>
                </a:solidFill>
              </a:rPr>
              <a:t> (</a:t>
            </a:r>
            <a:r>
              <a:rPr lang="en-US" altLang="en-US" sz="2400" dirty="0" err="1">
                <a:solidFill>
                  <a:srgbClr val="333399"/>
                </a:solidFill>
              </a:rPr>
              <a:t>EwP</a:t>
            </a:r>
            <a:r>
              <a:rPr lang="en-US" altLang="en-US" sz="2400" dirty="0">
                <a:solidFill>
                  <a:srgbClr val="333399"/>
                </a:solidFill>
              </a:rPr>
              <a:t>) models:</a:t>
            </a:r>
          </a:p>
          <a:p>
            <a:pPr eaLnBrk="0" fontAlgn="base" hangingPunct="0">
              <a:spcBef>
                <a:spcPct val="50000"/>
              </a:spcBef>
              <a:spcAft>
                <a:spcPct val="0"/>
              </a:spcAft>
              <a:buClr>
                <a:srgbClr val="FF0000"/>
              </a:buClr>
            </a:pPr>
            <a:endParaRPr lang="en-US" altLang="en-US" sz="2400" dirty="0">
              <a:solidFill>
                <a:srgbClr val="333399"/>
              </a:solidFill>
            </a:endParaRPr>
          </a:p>
          <a:p>
            <a:pPr eaLnBrk="0" fontAlgn="base" hangingPunct="0">
              <a:spcBef>
                <a:spcPct val="50000"/>
              </a:spcBef>
              <a:spcAft>
                <a:spcPct val="0"/>
              </a:spcAft>
              <a:buClr>
                <a:srgbClr val="FF0000"/>
              </a:buClr>
            </a:pPr>
            <a:endParaRPr lang="en-US" altLang="en-US" sz="2400" dirty="0">
              <a:solidFill>
                <a:srgbClr val="333399"/>
              </a:solidFill>
            </a:endParaRPr>
          </a:p>
          <a:p>
            <a:pPr eaLnBrk="0" fontAlgn="base" hangingPunct="0">
              <a:spcBef>
                <a:spcPct val="50000"/>
              </a:spcBef>
              <a:spcAft>
                <a:spcPct val="0"/>
              </a:spcAft>
              <a:buClr>
                <a:srgbClr val="FF0000"/>
              </a:buClr>
            </a:pPr>
            <a:endParaRPr lang="en-US" altLang="en-US" sz="2400" dirty="0">
              <a:solidFill>
                <a:srgbClr val="333399"/>
              </a:solidFill>
            </a:endParaRPr>
          </a:p>
          <a:p>
            <a:pPr lvl="1" eaLnBrk="0" fontAlgn="base" hangingPunct="0">
              <a:spcBef>
                <a:spcPct val="50000"/>
              </a:spcBef>
              <a:spcAft>
                <a:spcPct val="0"/>
              </a:spcAft>
              <a:buClr>
                <a:srgbClr val="FF0000"/>
              </a:buClr>
              <a:buFont typeface="Wingdings" pitchFamily="2" charset="2"/>
              <a:buChar char="Ø"/>
            </a:pPr>
            <a:r>
              <a:rPr lang="en-US" altLang="en-US" sz="2400" dirty="0">
                <a:solidFill>
                  <a:srgbClr val="333399"/>
                </a:solidFill>
              </a:rPr>
              <a:t>All parameters O(1) in Planck units,</a:t>
            </a:r>
          </a:p>
          <a:p>
            <a:pPr lvl="1" eaLnBrk="0" fontAlgn="base" hangingPunct="0">
              <a:spcBef>
                <a:spcPct val="50000"/>
              </a:spcBef>
              <a:spcAft>
                <a:spcPct val="0"/>
              </a:spcAft>
              <a:buClr>
                <a:srgbClr val="FF0000"/>
              </a:buClr>
              <a:buFont typeface="Wingdings" pitchFamily="2" charset="2"/>
              <a:buChar char="Ø"/>
            </a:pPr>
            <a:r>
              <a:rPr lang="en-US" altLang="en-US" sz="2400" dirty="0">
                <a:solidFill>
                  <a:srgbClr val="333399"/>
                </a:solidFill>
              </a:rPr>
              <a:t> motivations/protections from extra dimensions &amp; quantum gravity</a:t>
            </a:r>
          </a:p>
        </p:txBody>
      </p:sp>
      <p:graphicFrame>
        <p:nvGraphicFramePr>
          <p:cNvPr id="58372" name="Object 4"/>
          <p:cNvGraphicFramePr>
            <a:graphicFrameLocks noChangeAspect="1"/>
          </p:cNvGraphicFramePr>
          <p:nvPr/>
        </p:nvGraphicFramePr>
        <p:xfrm>
          <a:off x="430213" y="1997075"/>
          <a:ext cx="5373687" cy="822325"/>
        </p:xfrm>
        <a:graphic>
          <a:graphicData uri="http://schemas.openxmlformats.org/presentationml/2006/ole">
            <mc:AlternateContent xmlns:mc="http://schemas.openxmlformats.org/markup-compatibility/2006">
              <mc:Choice xmlns:v="urn:schemas-microsoft-com:vml" Requires="v">
                <p:oleObj name="Equation" r:id="rId3" imgW="2159000" imgH="330200" progId="Equation.DSMT4">
                  <p:embed/>
                </p:oleObj>
              </mc:Choice>
              <mc:Fallback>
                <p:oleObj name="Equation" r:id="rId3" imgW="2159000" imgH="330200" progId="Equation.DSMT4">
                  <p:embed/>
                  <p:pic>
                    <p:nvPicPr>
                      <p:cNvPr id="58372"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0213" y="1997075"/>
                        <a:ext cx="5373687" cy="82232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0000"/>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8373" name="Text Box 5"/>
          <p:cNvSpPr txBox="1">
            <a:spLocks noChangeArrowheads="1"/>
          </p:cNvSpPr>
          <p:nvPr/>
        </p:nvSpPr>
        <p:spPr bwMode="auto">
          <a:xfrm>
            <a:off x="5857875" y="2590800"/>
            <a:ext cx="27432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dirty="0">
                <a:solidFill>
                  <a:srgbClr val="333399"/>
                </a:solidFill>
              </a:rPr>
              <a:t>AA &amp; Skordis 1999 </a:t>
            </a:r>
            <a:r>
              <a:rPr lang="en-US" altLang="en-US" sz="2000" i="1" dirty="0">
                <a:solidFill>
                  <a:srgbClr val="333399"/>
                </a:solidFill>
                <a:hlinkClick r:id="rId5"/>
              </a:rPr>
              <a:t>http://arxiv.org/abs/astro-ph/9908085</a:t>
            </a:r>
            <a:r>
              <a:rPr lang="en-US" altLang="en-US" sz="2000" i="1" dirty="0">
                <a:solidFill>
                  <a:srgbClr val="333399"/>
                </a:solidFill>
              </a:rPr>
              <a:t> </a:t>
            </a:r>
          </a:p>
        </p:txBody>
      </p:sp>
      <p:sp>
        <p:nvSpPr>
          <p:cNvPr id="58374" name="Text Box 6"/>
          <p:cNvSpPr txBox="1">
            <a:spLocks noChangeArrowheads="1"/>
          </p:cNvSpPr>
          <p:nvPr/>
        </p:nvSpPr>
        <p:spPr bwMode="auto">
          <a:xfrm>
            <a:off x="3962400" y="4648200"/>
            <a:ext cx="27432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000" i="1">
                <a:solidFill>
                  <a:srgbClr val="333399"/>
                </a:solidFill>
              </a:rPr>
              <a:t>Burgess &amp; collaborators</a:t>
            </a:r>
          </a:p>
        </p:txBody>
      </p:sp>
      <p:sp>
        <p:nvSpPr>
          <p:cNvPr id="58375" name="Text Box 7"/>
          <p:cNvSpPr txBox="1">
            <a:spLocks noChangeArrowheads="1"/>
          </p:cNvSpPr>
          <p:nvPr/>
        </p:nvSpPr>
        <p:spPr bwMode="auto">
          <a:xfrm>
            <a:off x="381000" y="5943600"/>
            <a:ext cx="845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charset="0"/>
              </a:defRPr>
            </a:lvl1pPr>
            <a:lvl2pPr marL="742950" indent="-285750">
              <a:spcBef>
                <a:spcPct val="20000"/>
              </a:spcBef>
              <a:buChar char="–"/>
              <a:defRPr sz="2800">
                <a:solidFill>
                  <a:schemeClr val="tx1"/>
                </a:solidFill>
                <a:latin typeface="Arial" charset="0"/>
              </a:defRPr>
            </a:lvl2pPr>
            <a:lvl3pPr marL="1143000" indent="-228600">
              <a:spcBef>
                <a:spcPct val="20000"/>
              </a:spcBef>
              <a:buChar char="•"/>
              <a:defRPr sz="2400">
                <a:solidFill>
                  <a:schemeClr val="tx1"/>
                </a:solidFill>
                <a:latin typeface="Arial" charset="0"/>
              </a:defRPr>
            </a:lvl3pPr>
            <a:lvl4pPr marL="1600200" indent="-228600">
              <a:spcBef>
                <a:spcPct val="20000"/>
              </a:spcBef>
              <a:buChar char="–"/>
              <a:defRPr sz="2000">
                <a:solidFill>
                  <a:schemeClr val="tx1"/>
                </a:solidFill>
                <a:latin typeface="Arial" charset="0"/>
              </a:defRPr>
            </a:lvl4pPr>
            <a:lvl5pPr marL="2057400" indent="-22860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eaLnBrk="0" fontAlgn="base" hangingPunct="0">
              <a:spcBef>
                <a:spcPct val="50000"/>
              </a:spcBef>
              <a:spcAft>
                <a:spcPct val="0"/>
              </a:spcAft>
              <a:buFontTx/>
              <a:buNone/>
            </a:pPr>
            <a:r>
              <a:rPr lang="en-US" altLang="en-US" sz="2400">
                <a:solidFill>
                  <a:srgbClr val="333399"/>
                </a:solidFill>
              </a:rPr>
              <a:t>(e.g.                                                          ) </a:t>
            </a:r>
          </a:p>
        </p:txBody>
      </p:sp>
      <p:graphicFrame>
        <p:nvGraphicFramePr>
          <p:cNvPr id="58376" name="Object 8"/>
          <p:cNvGraphicFramePr>
            <a:graphicFrameLocks noChangeAspect="1"/>
          </p:cNvGraphicFramePr>
          <p:nvPr/>
        </p:nvGraphicFramePr>
        <p:xfrm>
          <a:off x="1397000" y="6019800"/>
          <a:ext cx="787400" cy="315913"/>
        </p:xfrm>
        <a:graphic>
          <a:graphicData uri="http://schemas.openxmlformats.org/presentationml/2006/ole">
            <mc:AlternateContent xmlns:mc="http://schemas.openxmlformats.org/markup-compatibility/2006">
              <mc:Choice xmlns:v="urn:schemas-microsoft-com:vml" Requires="v">
                <p:oleObj name="Equation" r:id="rId6" imgW="444114" imgH="177646" progId="Equation.DSMT4">
                  <p:embed/>
                </p:oleObj>
              </mc:Choice>
              <mc:Fallback>
                <p:oleObj name="Equation" r:id="rId6" imgW="444114" imgH="177646" progId="Equation.DSMT4">
                  <p:embed/>
                  <p:pic>
                    <p:nvPicPr>
                      <p:cNvPr id="58376"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97000" y="6019800"/>
                        <a:ext cx="787400" cy="315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8377" name="Object 9"/>
          <p:cNvGraphicFramePr>
            <a:graphicFrameLocks noChangeAspect="1"/>
          </p:cNvGraphicFramePr>
          <p:nvPr/>
        </p:nvGraphicFramePr>
        <p:xfrm>
          <a:off x="2668588" y="6019800"/>
          <a:ext cx="989012" cy="315913"/>
        </p:xfrm>
        <a:graphic>
          <a:graphicData uri="http://schemas.openxmlformats.org/presentationml/2006/ole">
            <mc:AlternateContent xmlns:mc="http://schemas.openxmlformats.org/markup-compatibility/2006">
              <mc:Choice xmlns:v="urn:schemas-microsoft-com:vml" Requires="v">
                <p:oleObj name="Equation" r:id="rId8" imgW="558558" imgH="177723" progId="Equation.DSMT4">
                  <p:embed/>
                </p:oleObj>
              </mc:Choice>
              <mc:Fallback>
                <p:oleObj name="Equation" r:id="rId8" imgW="558558" imgH="177723" progId="Equation.DSMT4">
                  <p:embed/>
                  <p:pic>
                    <p:nvPicPr>
                      <p:cNvPr id="58377" name="Object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668588" y="6019800"/>
                        <a:ext cx="989012" cy="315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8378" name="Object 10"/>
          <p:cNvGraphicFramePr>
            <a:graphicFrameLocks noChangeAspect="1"/>
          </p:cNvGraphicFramePr>
          <p:nvPr/>
        </p:nvGraphicFramePr>
        <p:xfrm>
          <a:off x="3994150" y="6008688"/>
          <a:ext cx="628650" cy="315912"/>
        </p:xfrm>
        <a:graphic>
          <a:graphicData uri="http://schemas.openxmlformats.org/presentationml/2006/ole">
            <mc:AlternateContent xmlns:mc="http://schemas.openxmlformats.org/markup-compatibility/2006">
              <mc:Choice xmlns:v="urn:schemas-microsoft-com:vml" Requires="v">
                <p:oleObj name="Equation" r:id="rId10" imgW="355138" imgH="177569" progId="Equation.DSMT4">
                  <p:embed/>
                </p:oleObj>
              </mc:Choice>
              <mc:Fallback>
                <p:oleObj name="Equation" r:id="rId10" imgW="355138" imgH="177569" progId="Equation.DSMT4">
                  <p:embed/>
                  <p:pic>
                    <p:nvPicPr>
                      <p:cNvPr id="58378" name="Object 1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994150" y="6008688"/>
                        <a:ext cx="628650" cy="3159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58379" name="Object 11"/>
          <p:cNvGraphicFramePr>
            <a:graphicFrameLocks noChangeAspect="1"/>
          </p:cNvGraphicFramePr>
          <p:nvPr/>
        </p:nvGraphicFramePr>
        <p:xfrm>
          <a:off x="4930775" y="5975350"/>
          <a:ext cx="673100" cy="406400"/>
        </p:xfrm>
        <a:graphic>
          <a:graphicData uri="http://schemas.openxmlformats.org/presentationml/2006/ole">
            <mc:AlternateContent xmlns:mc="http://schemas.openxmlformats.org/markup-compatibility/2006">
              <mc:Choice xmlns:v="urn:schemas-microsoft-com:vml" Requires="v">
                <p:oleObj name="Equation" r:id="rId12" imgW="381000" imgH="228600" progId="Equation.DSMT4">
                  <p:embed/>
                </p:oleObj>
              </mc:Choice>
              <mc:Fallback>
                <p:oleObj name="Equation" r:id="rId12" imgW="381000" imgH="228600" progId="Equation.DSMT4">
                  <p:embed/>
                  <p:pic>
                    <p:nvPicPr>
                      <p:cNvPr id="58379" name="Object 1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930775" y="5975350"/>
                        <a:ext cx="673100"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Date Placeholder 1"/>
          <p:cNvSpPr>
            <a:spLocks noGrp="1"/>
          </p:cNvSpPr>
          <p:nvPr>
            <p:ph type="dt" sz="half" idx="10"/>
          </p:nvPr>
        </p:nvSpPr>
        <p:spPr/>
        <p:txBody>
          <a:bodyPr/>
          <a:lstStyle/>
          <a:p>
            <a:pPr>
              <a:defRPr/>
            </a:pPr>
            <a:fld id="{49217246-D1D3-459E-915F-409B5964E98E}" type="datetime1">
              <a:rPr lang="en-US" smtClean="0">
                <a:solidFill>
                  <a:srgbClr val="000000"/>
                </a:solidFill>
              </a:rPr>
              <a:t>5/16/2021</a:t>
            </a:fld>
            <a:endParaRPr lang="en-US">
              <a:solidFill>
                <a:srgbClr val="000000"/>
              </a:solidFill>
            </a:endParaRPr>
          </a:p>
        </p:txBody>
      </p:sp>
      <p:sp>
        <p:nvSpPr>
          <p:cNvPr id="3" name="Footer Placeholder 2"/>
          <p:cNvSpPr>
            <a:spLocks noGrp="1"/>
          </p:cNvSpPr>
          <p:nvPr>
            <p:ph type="ftr" sz="quarter" idx="11"/>
          </p:nvPr>
        </p:nvSpPr>
        <p:spPr/>
        <p:txBody>
          <a:bodyPr/>
          <a:lstStyle/>
          <a:p>
            <a:pPr>
              <a:defRPr/>
            </a:pPr>
            <a:r>
              <a:rPr lang="de-DE">
                <a:solidFill>
                  <a:srgbClr val="000000"/>
                </a:solidFill>
              </a:rPr>
              <a:t>PHY 262 Dark Energy; A. Albrecht</a:t>
            </a:r>
            <a:endParaRPr lang="en-US">
              <a:solidFill>
                <a:srgbClr val="000000"/>
              </a:solidFill>
            </a:endParaRPr>
          </a:p>
        </p:txBody>
      </p:sp>
      <p:sp>
        <p:nvSpPr>
          <p:cNvPr id="4" name="Slide Number Placeholder 3"/>
          <p:cNvSpPr>
            <a:spLocks noGrp="1"/>
          </p:cNvSpPr>
          <p:nvPr>
            <p:ph type="sldNum" sz="quarter" idx="12"/>
          </p:nvPr>
        </p:nvSpPr>
        <p:spPr/>
        <p:txBody>
          <a:bodyPr/>
          <a:lstStyle/>
          <a:p>
            <a:pPr>
              <a:defRPr/>
            </a:pPr>
            <a:fld id="{3FBB7EBD-45E0-4BCD-82D7-13FCDE2B5AD9}" type="slidenum">
              <a:rPr lang="en-US" smtClean="0">
                <a:solidFill>
                  <a:srgbClr val="000000"/>
                </a:solidFill>
              </a:rPr>
              <a:pPr>
                <a:defRPr/>
              </a:pPr>
              <a:t>99</a:t>
            </a:fld>
            <a:endParaRPr lang="en-US">
              <a:solidFill>
                <a:srgbClr val="000000"/>
              </a:solidFill>
            </a:endParaRPr>
          </a:p>
        </p:txBody>
      </p:sp>
    </p:spTree>
    <p:extLst>
      <p:ext uri="{BB962C8B-B14F-4D97-AF65-F5344CB8AC3E}">
        <p14:creationId xmlns:p14="http://schemas.microsoft.com/office/powerpoint/2010/main" val="208567170"/>
      </p:ext>
    </p:extLst>
  </p:cSld>
  <p:clrMapOvr>
    <a:masterClrMapping/>
  </p:clrMapOvr>
</p:sld>
</file>

<file path=ppt/theme/theme1.xml><?xml version="1.0" encoding="utf-8"?>
<a:theme xmlns:a="http://schemas.openxmlformats.org/drawingml/2006/main" name="1_Office Theme">
  <a:themeElements>
    <a:clrScheme name="Custom 1">
      <a:dk1>
        <a:srgbClr val="002060"/>
      </a:dk1>
      <a:lt1>
        <a:srgbClr val="B7DDE8"/>
      </a:lt1>
      <a:dk2>
        <a:srgbClr val="1F497D"/>
      </a:dk2>
      <a:lt2>
        <a:srgbClr val="EEECE1"/>
      </a:lt2>
      <a:accent1>
        <a:srgbClr val="4F81BD"/>
      </a:accent1>
      <a:accent2>
        <a:srgbClr val="FF0000"/>
      </a:accent2>
      <a:accent3>
        <a:srgbClr val="92D050"/>
      </a:accent3>
      <a:accent4>
        <a:srgbClr val="8064A2"/>
      </a:accent4>
      <a:accent5>
        <a:srgbClr val="4BACC6"/>
      </a:accent5>
      <a:accent6>
        <a:srgbClr val="F79646"/>
      </a:accent6>
      <a:hlink>
        <a:srgbClr val="0000FF"/>
      </a:hlink>
      <a:folHlink>
        <a:srgbClr val="800080"/>
      </a:folHlink>
    </a:clrScheme>
    <a:fontScheme name="Custom 1">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ln>
          <a:noFill/>
        </a:ln>
      </a:spPr>
      <a:bodyPr wrap="square" rtlCol="0">
        <a:spAutoFit/>
      </a:bodyPr>
      <a:lstStyle>
        <a:defPPr marL="457200" indent="-457200">
          <a:buClr>
            <a:srgbClr val="FF0000"/>
          </a:buClr>
          <a:buFont typeface="Arial" pitchFamily="34" charset="0"/>
          <a:buChar char="•"/>
          <a:defRPr sz="2800" dirty="0" smtClean="0">
            <a:solidFill>
              <a:srgbClr val="002060"/>
            </a:solidFill>
          </a:defRPr>
        </a:defPPr>
      </a:lstStyle>
    </a:txDef>
  </a:objectDefaults>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accent2"/>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accent2"/>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542</TotalTime>
  <Words>10939</Words>
  <Application>Microsoft Office PowerPoint</Application>
  <PresentationFormat>On-screen Show (4:3)</PresentationFormat>
  <Paragraphs>1969</Paragraphs>
  <Slides>185</Slides>
  <Notes>94</Notes>
  <HiddenSlides>0</HiddenSlides>
  <MMClips>0</MMClips>
  <ScaleCrop>false</ScaleCrop>
  <HeadingPairs>
    <vt:vector size="8" baseType="variant">
      <vt:variant>
        <vt:lpstr>Fonts Used</vt:lpstr>
      </vt:variant>
      <vt:variant>
        <vt:i4>8</vt:i4>
      </vt:variant>
      <vt:variant>
        <vt:lpstr>Theme</vt:lpstr>
      </vt:variant>
      <vt:variant>
        <vt:i4>2</vt:i4>
      </vt:variant>
      <vt:variant>
        <vt:lpstr>Embedded OLE Servers</vt:lpstr>
      </vt:variant>
      <vt:variant>
        <vt:i4>3</vt:i4>
      </vt:variant>
      <vt:variant>
        <vt:lpstr>Slide Titles</vt:lpstr>
      </vt:variant>
      <vt:variant>
        <vt:i4>185</vt:i4>
      </vt:variant>
    </vt:vector>
  </HeadingPairs>
  <TitlesOfParts>
    <vt:vector size="198" baseType="lpstr">
      <vt:lpstr>Arial</vt:lpstr>
      <vt:lpstr>Arial Rounded MT Bold</vt:lpstr>
      <vt:lpstr>Calibri</vt:lpstr>
      <vt:lpstr>Comic Sans MS</vt:lpstr>
      <vt:lpstr>Symbol</vt:lpstr>
      <vt:lpstr>Times New Roman</vt:lpstr>
      <vt:lpstr>Verdana</vt:lpstr>
      <vt:lpstr>Wingdings</vt:lpstr>
      <vt:lpstr>1_Office Theme</vt:lpstr>
      <vt:lpstr>Default Design</vt:lpstr>
      <vt:lpstr>Equation</vt:lpstr>
      <vt:lpstr>Clip</vt:lpstr>
      <vt:lpstr>Chart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Hubble Parameter</vt:lpstr>
      <vt:lpstr>PowerPoint Presentation</vt:lpstr>
      <vt:lpstr>PowerPoint Presentation</vt:lpstr>
      <vt:lpstr>PowerPoint Presentation</vt:lpstr>
      <vt:lpstr>PowerPoint Presentation</vt:lpstr>
      <vt:lpstr>Dark Energy with Type Ia Supernovae</vt:lpstr>
      <vt:lpstr>Dark Energy with Type Ia Supernovae</vt:lpstr>
      <vt:lpstr>PowerPoint Presentation</vt:lpstr>
      <vt:lpstr>Dark Energy with Baryon Acoustic Oscillations</vt:lpstr>
      <vt:lpstr>Dark Energy with Galaxy Clusters</vt:lpstr>
      <vt:lpstr>Dark Energy with Galaxy Clusters</vt:lpstr>
      <vt:lpstr>Galaxy Clusters from ROSAT X-ray surveys</vt:lpstr>
      <vt:lpstr>Dark Energy with Weak Gravitational Lensing</vt:lpstr>
      <vt:lpstr>Dark Energy with Weak Gravitational Lensing</vt:lpstr>
      <vt:lpstr>PowerPoint Presentation</vt:lpstr>
      <vt:lpstr>Choose your background photon source: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albrecht</dc:creator>
  <cp:lastModifiedBy>Andreas Albrecht</cp:lastModifiedBy>
  <cp:revision>14</cp:revision>
  <dcterms:created xsi:type="dcterms:W3CDTF">2006-08-16T00:00:00Z</dcterms:created>
  <dcterms:modified xsi:type="dcterms:W3CDTF">2021-05-16T22:47:18Z</dcterms:modified>
</cp:coreProperties>
</file>